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5" r:id="rId1"/>
  </p:sldMasterIdLst>
  <p:notesMasterIdLst>
    <p:notesMasterId r:id="rId66"/>
  </p:notesMasterIdLst>
  <p:sldIdLst>
    <p:sldId id="256" r:id="rId2"/>
    <p:sldId id="257" r:id="rId3"/>
    <p:sldId id="258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8" r:id="rId41"/>
    <p:sldId id="300" r:id="rId42"/>
    <p:sldId id="301" r:id="rId43"/>
    <p:sldId id="302" r:id="rId44"/>
    <p:sldId id="303" r:id="rId45"/>
    <p:sldId id="304" r:id="rId46"/>
    <p:sldId id="305" r:id="rId47"/>
    <p:sldId id="307" r:id="rId48"/>
    <p:sldId id="308" r:id="rId49"/>
    <p:sldId id="309" r:id="rId50"/>
    <p:sldId id="310" r:id="rId51"/>
    <p:sldId id="311" r:id="rId52"/>
    <p:sldId id="312" r:id="rId53"/>
    <p:sldId id="313" r:id="rId54"/>
    <p:sldId id="314" r:id="rId55"/>
    <p:sldId id="315" r:id="rId56"/>
    <p:sldId id="316" r:id="rId57"/>
    <p:sldId id="317" r:id="rId58"/>
    <p:sldId id="318" r:id="rId59"/>
    <p:sldId id="319" r:id="rId60"/>
    <p:sldId id="320" r:id="rId61"/>
    <p:sldId id="321" r:id="rId62"/>
    <p:sldId id="322" r:id="rId63"/>
    <p:sldId id="323" r:id="rId64"/>
    <p:sldId id="324" r:id="rId65"/>
  </p:sldIdLst>
  <p:sldSz cx="9144000" cy="5143500" type="screen16x9"/>
  <p:notesSz cx="6858000" cy="9144000"/>
  <p:embeddedFontLst>
    <p:embeddedFont>
      <p:font typeface="Alegreya SC" panose="020B0604020202020204" charset="0"/>
      <p:regular r:id="rId67"/>
      <p:bold r:id="rId68"/>
      <p:italic r:id="rId69"/>
      <p:boldItalic r:id="rId70"/>
    </p:embeddedFont>
    <p:embeddedFont>
      <p:font typeface="Alegreya SC Black" panose="020B0604020202020204" charset="0"/>
      <p:bold r:id="rId71"/>
      <p:boldItalic r:id="rId72"/>
    </p:embeddedFont>
    <p:embeddedFont>
      <p:font typeface="Lato" panose="020F0502020204030203" pitchFamily="34" charset="0"/>
      <p:regular r:id="rId73"/>
      <p:bold r:id="rId74"/>
      <p:italic r:id="rId75"/>
      <p:boldItalic r:id="rId76"/>
    </p:embeddedFont>
    <p:embeddedFont>
      <p:font typeface="Open Sans" panose="020B0606030504020204" pitchFamily="34" charset="0"/>
      <p:regular r:id="rId77"/>
      <p:bold r:id="rId78"/>
      <p:italic r:id="rId79"/>
      <p:boldItalic r:id="rId80"/>
    </p:embeddedFont>
    <p:embeddedFont>
      <p:font typeface="Open Sans Light" panose="020B0306030504020204" pitchFamily="34" charset="0"/>
      <p:regular r:id="rId81"/>
      <p:bold r:id="rId82"/>
      <p:italic r:id="rId83"/>
      <p:boldItalic r:id="rId84"/>
    </p:embeddedFont>
    <p:embeddedFont>
      <p:font typeface="Raleway" pitchFamily="2" charset="0"/>
      <p:regular r:id="rId85"/>
      <p:bold r:id="rId86"/>
      <p:italic r:id="rId87"/>
      <p:boldItalic r:id="rId88"/>
    </p:embeddedFont>
    <p:embeddedFont>
      <p:font typeface="Raleway ExtraBold" pitchFamily="2" charset="0"/>
      <p:bold r:id="rId89"/>
      <p:boldItalic r:id="rId90"/>
    </p:embeddedFont>
    <p:embeddedFont>
      <p:font typeface="Raleway ExtraLight" pitchFamily="2" charset="0"/>
      <p:regular r:id="rId91"/>
      <p:bold r:id="rId92"/>
      <p:italic r:id="rId93"/>
      <p:boldItalic r:id="rId94"/>
    </p:embeddedFont>
    <p:embeddedFont>
      <p:font typeface="Raleway Light" pitchFamily="2" charset="0"/>
      <p:regular r:id="rId95"/>
      <p:bold r:id="rId96"/>
      <p:italic r:id="rId97"/>
      <p:boldItalic r:id="rId98"/>
    </p:embeddedFont>
    <p:embeddedFont>
      <p:font typeface="Raleway SemiBold" pitchFamily="2" charset="0"/>
      <p:regular r:id="rId99"/>
      <p:bold r:id="rId100"/>
      <p:italic r:id="rId101"/>
      <p:boldItalic r:id="rId102"/>
    </p:embeddedFont>
  </p:embeddedFontLst>
  <p:custDataLst>
    <p:tags r:id="rId103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482">
          <p15:clr>
            <a:srgbClr val="747775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CB24F7-9158-4DBF-BA3F-6B943ABC4001}" v="12" dt="2026-08-03T15:16:56.471"/>
  </p1510:revLst>
</p1510:revInfo>
</file>

<file path=ppt/tableStyles.xml><?xml version="1.0" encoding="utf-8"?>
<a:tblStyleLst xmlns:a="http://schemas.openxmlformats.org/drawingml/2006/main" def="{1F2A1DB5-752E-4D0B-B9CD-C9D913D8824E}">
  <a:tblStyle styleId="{1F2A1DB5-752E-4D0B-B9CD-C9D913D8824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276" y="120"/>
      </p:cViewPr>
      <p:guideLst>
        <p:guide orient="horz" pos="48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font" Target="fonts/font2.fntdata"/><Relationship Id="rId84" Type="http://schemas.openxmlformats.org/officeDocument/2006/relationships/font" Target="fonts/font18.fntdata"/><Relationship Id="rId89" Type="http://schemas.openxmlformats.org/officeDocument/2006/relationships/font" Target="fonts/font23.fntdata"/><Relationship Id="rId16" Type="http://schemas.openxmlformats.org/officeDocument/2006/relationships/slide" Target="slides/slide15.xml"/><Relationship Id="rId107" Type="http://schemas.openxmlformats.org/officeDocument/2006/relationships/tableStyles" Target="tableStyles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font" Target="fonts/font8.fntdata"/><Relationship Id="rId79" Type="http://schemas.openxmlformats.org/officeDocument/2006/relationships/font" Target="fonts/font13.fntdata"/><Relationship Id="rId102" Type="http://schemas.openxmlformats.org/officeDocument/2006/relationships/font" Target="fonts/font36.fntdata"/><Relationship Id="rId5" Type="http://schemas.openxmlformats.org/officeDocument/2006/relationships/slide" Target="slides/slide4.xml"/><Relationship Id="rId90" Type="http://schemas.openxmlformats.org/officeDocument/2006/relationships/font" Target="fonts/font24.fntdata"/><Relationship Id="rId95" Type="http://schemas.openxmlformats.org/officeDocument/2006/relationships/font" Target="fonts/font29.fntdata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font" Target="fonts/font3.fntdata"/><Relationship Id="rId80" Type="http://schemas.openxmlformats.org/officeDocument/2006/relationships/font" Target="fonts/font14.fntdata"/><Relationship Id="rId85" Type="http://schemas.openxmlformats.org/officeDocument/2006/relationships/font" Target="fonts/font19.fntdata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tags" Target="tags/tag1.xml"/><Relationship Id="rId108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4.fntdata"/><Relationship Id="rId75" Type="http://schemas.openxmlformats.org/officeDocument/2006/relationships/font" Target="fonts/font9.fntdata"/><Relationship Id="rId83" Type="http://schemas.openxmlformats.org/officeDocument/2006/relationships/font" Target="fonts/font17.fntdata"/><Relationship Id="rId88" Type="http://schemas.openxmlformats.org/officeDocument/2006/relationships/font" Target="fonts/font22.fntdata"/><Relationship Id="rId91" Type="http://schemas.openxmlformats.org/officeDocument/2006/relationships/font" Target="fonts/font25.fntdata"/><Relationship Id="rId96" Type="http://schemas.openxmlformats.org/officeDocument/2006/relationships/font" Target="fonts/font3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7.fntdata"/><Relationship Id="rId78" Type="http://schemas.openxmlformats.org/officeDocument/2006/relationships/font" Target="fonts/font12.fntdata"/><Relationship Id="rId81" Type="http://schemas.openxmlformats.org/officeDocument/2006/relationships/font" Target="fonts/font15.fntdata"/><Relationship Id="rId86" Type="http://schemas.openxmlformats.org/officeDocument/2006/relationships/font" Target="fonts/font20.fntdata"/><Relationship Id="rId94" Type="http://schemas.openxmlformats.org/officeDocument/2006/relationships/font" Target="fonts/font28.fntdata"/><Relationship Id="rId99" Type="http://schemas.openxmlformats.org/officeDocument/2006/relationships/font" Target="fonts/font33.fntdata"/><Relationship Id="rId101" Type="http://schemas.openxmlformats.org/officeDocument/2006/relationships/font" Target="fonts/font3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10.fntdata"/><Relationship Id="rId97" Type="http://schemas.openxmlformats.org/officeDocument/2006/relationships/font" Target="fonts/font31.fntdata"/><Relationship Id="rId10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font" Target="fonts/font5.fntdata"/><Relationship Id="rId92" Type="http://schemas.openxmlformats.org/officeDocument/2006/relationships/font" Target="fonts/font26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notesMaster" Target="notesMasters/notesMaster1.xml"/><Relationship Id="rId87" Type="http://schemas.openxmlformats.org/officeDocument/2006/relationships/font" Target="fonts/font21.fntdata"/><Relationship Id="rId61" Type="http://schemas.openxmlformats.org/officeDocument/2006/relationships/slide" Target="slides/slide60.xml"/><Relationship Id="rId82" Type="http://schemas.openxmlformats.org/officeDocument/2006/relationships/font" Target="fonts/font16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font" Target="fonts/font11.fntdata"/><Relationship Id="rId100" Type="http://schemas.openxmlformats.org/officeDocument/2006/relationships/font" Target="fonts/font34.fntdata"/><Relationship Id="rId105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6.fntdata"/><Relationship Id="rId93" Type="http://schemas.openxmlformats.org/officeDocument/2006/relationships/font" Target="fonts/font27.fntdata"/><Relationship Id="rId98" Type="http://schemas.openxmlformats.org/officeDocument/2006/relationships/font" Target="fonts/font32.fntdata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f96c6415f3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f96c6415f3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f517a54012_0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f517a54012_0_3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f517a54012_0_3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3f517a54012_0_3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f517a54012_0_4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3f517a54012_0_4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3f517a54012_0_4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3f517a54012_0_4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f517a54012_0_4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3f517a54012_0_4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Unlikely to be on the exam, at least until climate change kicks in more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3f517a54012_0_4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3f517a54012_0_4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3f517a54012_1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3f517a54012_1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3f53339eb91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3f53339eb91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f520788763_0_6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3f520788763_0_6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f520788763_5_10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3f520788763_5_10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f50be3e70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f50be3e70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3f53339eb91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3f53339eb91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3f520788763_5_6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" name="Google Shape;391;g3f520788763_5_6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f53339eb91_1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3f53339eb91_1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3f53339eb91_2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3" name="Google Shape;503;g3f53339eb91_2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3f517a54012_1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3f517a54012_1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g3f5408438f7_0_3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3" name="Google Shape;513;g3f5408438f7_0_3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g3f520788763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0" name="Google Shape;620;g3f520788763_4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g3f62f44490e_0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5" name="Google Shape;725;g3f62f44490e_0_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g3f520788763_5_5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2" name="Google Shape;732;g3f520788763_5_5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g3f520788763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0" name="Google Shape;820;g3f520788763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f62f44490e_0_2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f62f44490e_0_2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g3f520788763_5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1" name="Google Shape;911;g3f520788763_5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g3f520788763_5_3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7" name="Google Shape;997;g3f520788763_5_3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3f520788763_5_4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3f520788763_5_4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g3f520788763_5_5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2" name="Google Shape;1112;g3f520788763_5_5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Google Shape;1143;g3f5408438f7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4" name="Google Shape;1144;g3f5408438f7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g3f520788763_0_4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5" name="Google Shape;1185;g3f520788763_0_4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1" name="Google Shape;1211;g3f520788763_0_5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2" name="Google Shape;1212;g3f520788763_0_5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" name="Google Shape;1249;g3f520788763_5_17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0" name="Google Shape;1250;g3f520788763_5_17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3" name="Google Shape;1363;g3075796cf05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4" name="Google Shape;1364;g3075796cf05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8" name="Google Shape;1368;g3f520788763_0_6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9" name="Google Shape;1369;g3f520788763_0_6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f520788763_0_6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f520788763_0_6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g3f520788763_5_1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8" name="Google Shape;1388;g3f520788763_5_13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0" name="Google Shape;1400;g3f62f44490e_0_2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1" name="Google Shape;1401;g3f62f44490e_0_2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9" name="Google Shape;1409;g3f62f44490e_0_2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0" name="Google Shape;1410;g3f62f44490e_0_2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7" name="Google Shape;1437;g3f62f44490e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8" name="Google Shape;1438;g3f62f44490e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8" name="Google Shape;1468;g3f62f44490e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9" name="Google Shape;1469;g3f62f44490e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8" name="Google Shape;1508;g3f520788763_5_19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9" name="Google Shape;1509;g3f520788763_5_19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0" name="Google Shape;1520;g3f520788763_5_9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1" name="Google Shape;1521;g3f520788763_5_9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3" name="Google Shape;1533;g3f520788763_5_13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4" name="Google Shape;1534;g3f520788763_5_13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9" name="Google Shape;1539;g3f520788763_5_1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0" name="Google Shape;1540;g3f520788763_5_13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7" name="Google Shape;1547;g3f5408438f7_1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8" name="Google Shape;1548;g3f5408438f7_1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f5408438f7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f5408438f7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4" name="Google Shape;1654;g3f5408438f7_1_2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5" name="Google Shape;1655;g3f5408438f7_1_2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" name="Google Shape;1710;g3f5408438f7_1_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1" name="Google Shape;1711;g3f5408438f7_1_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6" name="Google Shape;1746;g3f53339eb91_2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7" name="Google Shape;1747;g3f53339eb91_2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3" name="Google Shape;1763;g3f5408438f7_1_4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4" name="Google Shape;1764;g3f5408438f7_1_4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9" name="Google Shape;1769;g3f62f44490e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0" name="Google Shape;1770;g3f62f44490e_0_2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6" name="Google Shape;1776;g3f5408438f7_1_6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7" name="Google Shape;1777;g3f5408438f7_1_6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4" name="Google Shape;1814;g3f5408438f7_1_5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5" name="Google Shape;1815;g3f5408438f7_1_5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1" name="Google Shape;1921;g3f62f44490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2" name="Google Shape;1922;g3f62f44490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2" name="Google Shape;1952;g3f53339eb91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3" name="Google Shape;1953;g3f53339eb91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0" name="Google Shape;1960;g3f5408438f7_0_5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1" name="Google Shape;1961;g3f5408438f7_0_5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f517a54012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3f517a54012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" name="Google Shape;1996;g3f5408438f7_0_6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7" name="Google Shape;1997;g3f5408438f7_0_6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2">
          <a:extLst>
            <a:ext uri="{FF2B5EF4-FFF2-40B4-BE49-F238E27FC236}">
              <a16:creationId xmlns:a16="http://schemas.microsoft.com/office/drawing/2014/main" id="{6732CB59-DA07-0699-1215-55FF10848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3" name="Google Shape;1763;g3f5408438f7_1_428:notes">
            <a:extLst>
              <a:ext uri="{FF2B5EF4-FFF2-40B4-BE49-F238E27FC236}">
                <a16:creationId xmlns:a16="http://schemas.microsoft.com/office/drawing/2014/main" id="{6902B058-2745-9627-AC9A-69D99A1CBDE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4" name="Google Shape;1764;g3f5408438f7_1_428:notes">
            <a:extLst>
              <a:ext uri="{FF2B5EF4-FFF2-40B4-BE49-F238E27FC236}">
                <a16:creationId xmlns:a16="http://schemas.microsoft.com/office/drawing/2014/main" id="{63124EB0-A4E7-5490-21B2-6306B2F579C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0396007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f62f44490e_0_2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f62f44490e_0_2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g3f53339eb91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5" name="Google Shape;1395;g3f53339eb91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7" name="Google Shape;1527;g3f53339eb91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8" name="Google Shape;1528;g3f53339eb91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f517a54012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f517a54012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f5408438f7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f5408438f7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f517a54012_0_1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3f517a54012_0_1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reamline2" type="title">
  <p:cSld name="TITLE">
    <p:bg>
      <p:bgPr>
        <a:solidFill>
          <a:schemeClr val="l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oogle Shape;73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4" name="Google Shape;74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" name="Google Shape;76;p11"/>
          <p:cNvSpPr txBox="1">
            <a:spLocks noGrp="1"/>
          </p:cNvSpPr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1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81" name="Google Shape;81;p1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1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" name="Google Shape;83;p12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subTitle" idx="1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5" name="Google Shape;85;p12"/>
          <p:cNvSpPr txBox="1">
            <a:spLocks noGrp="1"/>
          </p:cNvSpPr>
          <p:nvPr>
            <p:ph type="body" idx="2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86" name="Google Shape;86;p1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 (case)">
  <p:cSld name="SECTION_TITLE_AND_DESCRIPTION_2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6B3F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subTitle" idx="1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body" idx="2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93" name="Google Shape;93;p1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94" name="Google Shape;94;p1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1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entimeter question">
  <p:cSld name="SECTION_TITLE_AND_DESCRIPTION_1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00" name="Google Shape;100;p14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01" name="Google Shape;101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787088" y="-1"/>
            <a:ext cx="4148674" cy="159465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4"/>
          <p:cNvSpPr txBox="1">
            <a:spLocks noGrp="1"/>
          </p:cNvSpPr>
          <p:nvPr>
            <p:ph type="subTitle" idx="2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5"/>
          <p:cNvSpPr txBox="1">
            <a:spLocks noGrp="1"/>
          </p:cNvSpPr>
          <p:nvPr>
            <p:ph type="body" idx="1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05" name="Google Shape;105;p15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Google Shape;107;p16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108" name="Google Shape;108;p1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0" name="Google Shape;110;p16"/>
          <p:cNvSpPr txBox="1">
            <a:spLocks noGrp="1"/>
          </p:cNvSpPr>
          <p:nvPr>
            <p:ph type="title" hasCustomPrompt="1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1" name="Google Shape;111;p16"/>
          <p:cNvSpPr txBox="1">
            <a:spLocks noGrp="1"/>
          </p:cNvSpPr>
          <p:nvPr>
            <p:ph type="body" idx="1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16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7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(g3f517a54012_8_0)">
  <p:cSld name="Title and body (g3f517a54012_8_0)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8"/>
          <p:cNvSpPr txBox="1">
            <a:spLocks noGrp="1"/>
          </p:cNvSpPr>
          <p:nvPr>
            <p:ph type="title"/>
          </p:nvPr>
        </p:nvSpPr>
        <p:spPr>
          <a:xfrm>
            <a:off x="729450" y="6328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117" name="Google Shape;117;p18"/>
          <p:cNvSpPr txBox="1">
            <a:spLocks noGrp="1"/>
          </p:cNvSpPr>
          <p:nvPr>
            <p:ph type="body" idx="1"/>
          </p:nvPr>
        </p:nvSpPr>
        <p:spPr>
          <a:xfrm>
            <a:off x="729450" y="13930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18" name="Google Shape;118;p18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(case)">
  <p:cSld name="SECTION_HEADER_1">
    <p:bg>
      <p:bgPr>
        <a:solidFill>
          <a:srgbClr val="6B3FA0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oogle Shape;24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5" name="Google Shape;25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" name="Google Shape;31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2" name="Google Shape;32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729450" y="6328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729450" y="13930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(case)">
  <p:cSld name="TITLE_AND_BODY_1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rgbClr val="F0E6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0" name="Google Shape;40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rgbClr val="E4A1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rgbClr val="8E44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729450" y="6328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1"/>
          </p:nvPr>
        </p:nvSpPr>
        <p:spPr>
          <a:xfrm>
            <a:off x="729450" y="13930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(case) ">
  <p:cSld name="TITLE_AND_BODY_1_1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rgbClr val="F0E6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8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" name="Google Shape;50;p8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1" name="Google Shape;51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" name="Google Shape;53;p8"/>
          <p:cNvSpPr txBox="1">
            <a:spLocks noGrp="1"/>
          </p:cNvSpPr>
          <p:nvPr>
            <p:ph type="title"/>
          </p:nvPr>
        </p:nvSpPr>
        <p:spPr>
          <a:xfrm>
            <a:off x="729450" y="6328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body" idx="1"/>
          </p:nvPr>
        </p:nvSpPr>
        <p:spPr>
          <a:xfrm>
            <a:off x="729325" y="13930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body" idx="2"/>
          </p:nvPr>
        </p:nvSpPr>
        <p:spPr>
          <a:xfrm>
            <a:off x="4643604" y="13930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9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9" name="Google Shape;59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0" name="Google Shape;60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" name="Google Shape;62;p9"/>
          <p:cNvSpPr txBox="1">
            <a:spLocks noGrp="1"/>
          </p:cNvSpPr>
          <p:nvPr>
            <p:ph type="title"/>
          </p:nvPr>
        </p:nvSpPr>
        <p:spPr>
          <a:xfrm>
            <a:off x="729450" y="6328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0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" name="Google Shape;66;p10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7" name="Google Shape;67;p10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10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" name="Google Shape;69;p10"/>
          <p:cNvSpPr txBox="1">
            <a:spLocks noGrp="1"/>
          </p:cNvSpPr>
          <p:nvPr>
            <p:ph type="title"/>
          </p:nvPr>
        </p:nvSpPr>
        <p:spPr>
          <a:xfrm>
            <a:off x="730000" y="632850"/>
            <a:ext cx="3300900" cy="138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body" idx="1"/>
          </p:nvPr>
        </p:nvSpPr>
        <p:spPr>
          <a:xfrm>
            <a:off x="721225" y="2095925"/>
            <a:ext cx="3300900" cy="159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treamlin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  <a:defRPr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Open Sans"/>
              <a:buChar char="○"/>
              <a:defRPr sz="110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Open Sans"/>
              <a:buChar char="■"/>
              <a:defRPr sz="110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Open Sans"/>
              <a:buChar char="●"/>
              <a:defRPr sz="110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Open Sans"/>
              <a:buChar char="○"/>
              <a:defRPr sz="110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Open Sans"/>
              <a:buChar char="■"/>
              <a:defRPr sz="110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Open Sans"/>
              <a:buChar char="●"/>
              <a:defRPr sz="110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Open Sans"/>
              <a:buChar char="○"/>
              <a:defRPr sz="110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Open Sans"/>
              <a:buChar char="■"/>
              <a:defRPr sz="110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hunterratliff1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slide" Target="slide3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0.png"/><Relationship Id="rId7" Type="http://schemas.openxmlformats.org/officeDocument/2006/relationships/hyperlink" Target="https://www.researchgate.net/figure/Thin-and-thick-blood-smears-A-Day-one-Ring-form-trophozoites-of-P-falciparum-in-thick_fig1_301662802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hyperlink" Target="https://microbiologyinfo.com/differences-between-thick-blood-smear-and-thin-blood-smear/" TargetMode="External"/><Relationship Id="rId4" Type="http://schemas.openxmlformats.org/officeDocument/2006/relationships/image" Target="../media/image21.png"/><Relationship Id="rId9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15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16.png"/><Relationship Id="rId1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12" Type="http://schemas.openxmlformats.org/officeDocument/2006/relationships/image" Target="../media/image29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0.png"/><Relationship Id="rId11" Type="http://schemas.openxmlformats.org/officeDocument/2006/relationships/image" Target="../media/image37.png"/><Relationship Id="rId5" Type="http://schemas.openxmlformats.org/officeDocument/2006/relationships/image" Target="../media/image32.png"/><Relationship Id="rId15" Type="http://schemas.openxmlformats.org/officeDocument/2006/relationships/image" Target="../media/image18.png"/><Relationship Id="rId10" Type="http://schemas.openxmlformats.org/officeDocument/2006/relationships/image" Target="../media/image27.png"/><Relationship Id="rId19" Type="http://schemas.openxmlformats.org/officeDocument/2006/relationships/image" Target="../media/image34.png"/><Relationship Id="rId4" Type="http://schemas.openxmlformats.org/officeDocument/2006/relationships/image" Target="../media/image36.png"/><Relationship Id="rId9" Type="http://schemas.openxmlformats.org/officeDocument/2006/relationships/image" Target="../media/image26.png"/><Relationship Id="rId1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6.png"/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0.png"/><Relationship Id="rId11" Type="http://schemas.openxmlformats.org/officeDocument/2006/relationships/image" Target="../media/image33.png"/><Relationship Id="rId5" Type="http://schemas.openxmlformats.org/officeDocument/2006/relationships/image" Target="../media/image36.png"/><Relationship Id="rId10" Type="http://schemas.openxmlformats.org/officeDocument/2006/relationships/image" Target="../media/image25.png"/><Relationship Id="rId4" Type="http://schemas.openxmlformats.org/officeDocument/2006/relationships/image" Target="../media/image29.png"/><Relationship Id="rId9" Type="http://schemas.openxmlformats.org/officeDocument/2006/relationships/image" Target="../media/image24.png"/><Relationship Id="rId1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27.png"/><Relationship Id="rId3" Type="http://schemas.openxmlformats.org/officeDocument/2006/relationships/image" Target="../media/image36.png"/><Relationship Id="rId7" Type="http://schemas.openxmlformats.org/officeDocument/2006/relationships/image" Target="../media/image30.png"/><Relationship Id="rId12" Type="http://schemas.openxmlformats.org/officeDocument/2006/relationships/image" Target="../media/image33.png"/><Relationship Id="rId17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6" Type="http://schemas.openxmlformats.org/officeDocument/2006/relationships/hyperlink" Target="https://commons.wikimedia.org/wiki/File:Fever_Patterns_v1.2.svg" TargetMode="Externa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9.png"/><Relationship Id="rId11" Type="http://schemas.openxmlformats.org/officeDocument/2006/relationships/image" Target="../media/image25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24.png"/><Relationship Id="rId4" Type="http://schemas.openxmlformats.org/officeDocument/2006/relationships/image" Target="../media/image32.png"/><Relationship Id="rId9" Type="http://schemas.openxmlformats.org/officeDocument/2006/relationships/image" Target="../media/image15.png"/><Relationship Id="rId1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27.png"/><Relationship Id="rId3" Type="http://schemas.openxmlformats.org/officeDocument/2006/relationships/image" Target="../media/image32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1.png"/><Relationship Id="rId11" Type="http://schemas.openxmlformats.org/officeDocument/2006/relationships/image" Target="../media/image25.png"/><Relationship Id="rId5" Type="http://schemas.openxmlformats.org/officeDocument/2006/relationships/image" Target="../media/image29.png"/><Relationship Id="rId15" Type="http://schemas.openxmlformats.org/officeDocument/2006/relationships/image" Target="../media/image3.png"/><Relationship Id="rId10" Type="http://schemas.openxmlformats.org/officeDocument/2006/relationships/image" Target="../media/image24.png"/><Relationship Id="rId4" Type="http://schemas.openxmlformats.org/officeDocument/2006/relationships/image" Target="../media/image30.png"/><Relationship Id="rId9" Type="http://schemas.openxmlformats.org/officeDocument/2006/relationships/image" Target="../media/image15.png"/><Relationship Id="rId1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3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11" Type="http://schemas.openxmlformats.org/officeDocument/2006/relationships/image" Target="../media/image4.png"/><Relationship Id="rId5" Type="http://schemas.openxmlformats.org/officeDocument/2006/relationships/image" Target="../media/image24.png"/><Relationship Id="rId10" Type="http://schemas.openxmlformats.org/officeDocument/2006/relationships/image" Target="../media/image3.png"/><Relationship Id="rId4" Type="http://schemas.openxmlformats.org/officeDocument/2006/relationships/image" Target="../media/image15.png"/><Relationship Id="rId9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5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5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cell.com/fulltext/S0092-8674%2808%2900827-1" TargetMode="External"/><Relationship Id="rId5" Type="http://schemas.openxmlformats.org/officeDocument/2006/relationships/image" Target="../media/image40.png"/><Relationship Id="rId4" Type="http://schemas.openxmlformats.org/officeDocument/2006/relationships/image" Target="../media/image2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4.png"/><Relationship Id="rId7" Type="http://schemas.openxmlformats.org/officeDocument/2006/relationships/hyperlink" Target="https://doi.org/10.1016/j.pt.2016.12.012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1.png"/><Relationship Id="rId5" Type="http://schemas.openxmlformats.org/officeDocument/2006/relationships/image" Target="../media/image25.png"/><Relationship Id="rId4" Type="http://schemas.openxmlformats.org/officeDocument/2006/relationships/image" Target="../media/image1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43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2.png"/><Relationship Id="rId11" Type="http://schemas.openxmlformats.org/officeDocument/2006/relationships/image" Target="../media/image4.png"/><Relationship Id="rId5" Type="http://schemas.openxmlformats.org/officeDocument/2006/relationships/image" Target="../media/image45.png"/><Relationship Id="rId10" Type="http://schemas.openxmlformats.org/officeDocument/2006/relationships/image" Target="../media/image33.png"/><Relationship Id="rId4" Type="http://schemas.openxmlformats.org/officeDocument/2006/relationships/image" Target="../media/image44.png"/><Relationship Id="rId9" Type="http://schemas.openxmlformats.org/officeDocument/2006/relationships/image" Target="../media/image39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37.png"/><Relationship Id="rId18" Type="http://schemas.openxmlformats.org/officeDocument/2006/relationships/image" Target="../media/image19.png"/><Relationship Id="rId3" Type="http://schemas.openxmlformats.org/officeDocument/2006/relationships/image" Target="../media/image28.png"/><Relationship Id="rId21" Type="http://schemas.openxmlformats.org/officeDocument/2006/relationships/image" Target="../media/image33.png"/><Relationship Id="rId7" Type="http://schemas.openxmlformats.org/officeDocument/2006/relationships/image" Target="../media/image31.png"/><Relationship Id="rId12" Type="http://schemas.openxmlformats.org/officeDocument/2006/relationships/image" Target="../media/image4.pn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37.xml"/><Relationship Id="rId16" Type="http://schemas.openxmlformats.org/officeDocument/2006/relationships/image" Target="../media/image17.png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0.png"/><Relationship Id="rId11" Type="http://schemas.openxmlformats.org/officeDocument/2006/relationships/image" Target="../media/image27.png"/><Relationship Id="rId5" Type="http://schemas.openxmlformats.org/officeDocument/2006/relationships/image" Target="../media/image32.png"/><Relationship Id="rId15" Type="http://schemas.openxmlformats.org/officeDocument/2006/relationships/image" Target="../media/image16.png"/><Relationship Id="rId10" Type="http://schemas.openxmlformats.org/officeDocument/2006/relationships/image" Target="../media/image26.png"/><Relationship Id="rId19" Type="http://schemas.openxmlformats.org/officeDocument/2006/relationships/image" Target="../media/image15.png"/><Relationship Id="rId4" Type="http://schemas.openxmlformats.org/officeDocument/2006/relationships/image" Target="../media/image36.png"/><Relationship Id="rId9" Type="http://schemas.openxmlformats.org/officeDocument/2006/relationships/image" Target="../media/image25.png"/><Relationship Id="rId14" Type="http://schemas.openxmlformats.org/officeDocument/2006/relationships/image" Target="../media/image29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8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53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12" Type="http://schemas.openxmlformats.org/officeDocument/2006/relationships/image" Target="../media/image5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7.png"/><Relationship Id="rId11" Type="http://schemas.openxmlformats.org/officeDocument/2006/relationships/image" Target="../media/image51.png"/><Relationship Id="rId5" Type="http://schemas.openxmlformats.org/officeDocument/2006/relationships/image" Target="../media/image16.png"/><Relationship Id="rId15" Type="http://schemas.openxmlformats.org/officeDocument/2006/relationships/image" Target="../media/image55.png"/><Relationship Id="rId10" Type="http://schemas.openxmlformats.org/officeDocument/2006/relationships/image" Target="../media/image50.png"/><Relationship Id="rId4" Type="http://schemas.openxmlformats.org/officeDocument/2006/relationships/image" Target="../media/image24.png"/><Relationship Id="rId9" Type="http://schemas.openxmlformats.org/officeDocument/2006/relationships/image" Target="../media/image49.png"/><Relationship Id="rId14" Type="http://schemas.openxmlformats.org/officeDocument/2006/relationships/image" Target="../media/image54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53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12" Type="http://schemas.openxmlformats.org/officeDocument/2006/relationships/image" Target="../media/image5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7.png"/><Relationship Id="rId11" Type="http://schemas.openxmlformats.org/officeDocument/2006/relationships/image" Target="../media/image51.png"/><Relationship Id="rId5" Type="http://schemas.openxmlformats.org/officeDocument/2006/relationships/image" Target="../media/image16.png"/><Relationship Id="rId15" Type="http://schemas.openxmlformats.org/officeDocument/2006/relationships/image" Target="../media/image55.png"/><Relationship Id="rId10" Type="http://schemas.openxmlformats.org/officeDocument/2006/relationships/image" Target="../media/image50.png"/><Relationship Id="rId4" Type="http://schemas.openxmlformats.org/officeDocument/2006/relationships/image" Target="../media/image24.png"/><Relationship Id="rId9" Type="http://schemas.openxmlformats.org/officeDocument/2006/relationships/image" Target="../media/image49.png"/><Relationship Id="rId14" Type="http://schemas.openxmlformats.org/officeDocument/2006/relationships/image" Target="../media/image54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1.png"/><Relationship Id="rId3" Type="http://schemas.openxmlformats.org/officeDocument/2006/relationships/image" Target="../media/image15.png"/><Relationship Id="rId7" Type="http://schemas.openxmlformats.org/officeDocument/2006/relationships/image" Target="../media/image52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0.png"/><Relationship Id="rId11" Type="http://schemas.openxmlformats.org/officeDocument/2006/relationships/image" Target="../media/image18.png"/><Relationship Id="rId5" Type="http://schemas.openxmlformats.org/officeDocument/2006/relationships/image" Target="../media/image24.png"/><Relationship Id="rId15" Type="http://schemas.openxmlformats.org/officeDocument/2006/relationships/image" Target="../media/image55.png"/><Relationship Id="rId10" Type="http://schemas.openxmlformats.org/officeDocument/2006/relationships/image" Target="../media/image17.png"/><Relationship Id="rId4" Type="http://schemas.openxmlformats.org/officeDocument/2006/relationships/image" Target="../media/image49.png"/><Relationship Id="rId9" Type="http://schemas.openxmlformats.org/officeDocument/2006/relationships/image" Target="../media/image16.png"/><Relationship Id="rId14" Type="http://schemas.openxmlformats.org/officeDocument/2006/relationships/image" Target="../media/image5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0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15.png"/><Relationship Id="rId18" Type="http://schemas.openxmlformats.org/officeDocument/2006/relationships/image" Target="../media/image33.png"/><Relationship Id="rId3" Type="http://schemas.openxmlformats.org/officeDocument/2006/relationships/image" Target="../media/image36.png"/><Relationship Id="rId7" Type="http://schemas.openxmlformats.org/officeDocument/2006/relationships/image" Target="../media/image37.png"/><Relationship Id="rId12" Type="http://schemas.openxmlformats.org/officeDocument/2006/relationships/image" Target="../media/image19.png"/><Relationship Id="rId17" Type="http://schemas.openxmlformats.org/officeDocument/2006/relationships/image" Target="../media/image31.png"/><Relationship Id="rId2" Type="http://schemas.openxmlformats.org/officeDocument/2006/relationships/notesSlide" Target="../notesSlides/notesSlide49.xml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7.png"/><Relationship Id="rId11" Type="http://schemas.openxmlformats.org/officeDocument/2006/relationships/image" Target="../media/image18.png"/><Relationship Id="rId5" Type="http://schemas.openxmlformats.org/officeDocument/2006/relationships/image" Target="../media/image26.png"/><Relationship Id="rId15" Type="http://schemas.openxmlformats.org/officeDocument/2006/relationships/image" Target="../media/image32.png"/><Relationship Id="rId10" Type="http://schemas.openxmlformats.org/officeDocument/2006/relationships/image" Target="../media/image17.png"/><Relationship Id="rId4" Type="http://schemas.openxmlformats.org/officeDocument/2006/relationships/image" Target="../media/image24.png"/><Relationship Id="rId9" Type="http://schemas.openxmlformats.org/officeDocument/2006/relationships/image" Target="../media/image16.png"/><Relationship Id="rId1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3" Type="http://schemas.openxmlformats.org/officeDocument/2006/relationships/image" Target="../media/image29.png"/><Relationship Id="rId7" Type="http://schemas.openxmlformats.org/officeDocument/2006/relationships/image" Target="../media/image31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0.png"/><Relationship Id="rId11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3.png"/><Relationship Id="rId4" Type="http://schemas.openxmlformats.org/officeDocument/2006/relationships/image" Target="../media/image28.png"/><Relationship Id="rId9" Type="http://schemas.openxmlformats.org/officeDocument/2006/relationships/image" Target="../media/image3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32.png"/><Relationship Id="rId3" Type="http://schemas.openxmlformats.org/officeDocument/2006/relationships/image" Target="../media/image28.png"/><Relationship Id="rId7" Type="http://schemas.openxmlformats.org/officeDocument/2006/relationships/image" Target="../media/image15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1.png"/><Relationship Id="rId11" Type="http://schemas.openxmlformats.org/officeDocument/2006/relationships/image" Target="../media/image27.png"/><Relationship Id="rId5" Type="http://schemas.openxmlformats.org/officeDocument/2006/relationships/image" Target="../media/image30.png"/><Relationship Id="rId10" Type="http://schemas.openxmlformats.org/officeDocument/2006/relationships/image" Target="../media/image33.png"/><Relationship Id="rId4" Type="http://schemas.openxmlformats.org/officeDocument/2006/relationships/image" Target="../media/image29.png"/><Relationship Id="rId9" Type="http://schemas.openxmlformats.org/officeDocument/2006/relationships/image" Target="../media/image25.png"/><Relationship Id="rId14" Type="http://schemas.openxmlformats.org/officeDocument/2006/relationships/image" Target="../media/image34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1.png"/><Relationship Id="rId3" Type="http://schemas.openxmlformats.org/officeDocument/2006/relationships/image" Target="../media/image15.png"/><Relationship Id="rId7" Type="http://schemas.openxmlformats.org/officeDocument/2006/relationships/image" Target="../media/image52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0.png"/><Relationship Id="rId11" Type="http://schemas.openxmlformats.org/officeDocument/2006/relationships/image" Target="../media/image18.png"/><Relationship Id="rId5" Type="http://schemas.openxmlformats.org/officeDocument/2006/relationships/image" Target="../media/image24.png"/><Relationship Id="rId15" Type="http://schemas.openxmlformats.org/officeDocument/2006/relationships/image" Target="../media/image55.png"/><Relationship Id="rId10" Type="http://schemas.openxmlformats.org/officeDocument/2006/relationships/image" Target="../media/image17.png"/><Relationship Id="rId4" Type="http://schemas.openxmlformats.org/officeDocument/2006/relationships/image" Target="../media/image49.png"/><Relationship Id="rId9" Type="http://schemas.openxmlformats.org/officeDocument/2006/relationships/image" Target="../media/image16.png"/><Relationship Id="rId14" Type="http://schemas.openxmlformats.org/officeDocument/2006/relationships/image" Target="../media/image5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9"/>
          <p:cNvSpPr txBox="1"/>
          <p:nvPr/>
        </p:nvSpPr>
        <p:spPr>
          <a:xfrm>
            <a:off x="729450" y="1322450"/>
            <a:ext cx="7688100" cy="16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 b="1">
                <a:solidFill>
                  <a:srgbClr val="1A1A1A"/>
                </a:solidFill>
                <a:latin typeface="Raleway"/>
                <a:ea typeface="Raleway"/>
                <a:cs typeface="Raleway"/>
                <a:sym typeface="Raleway"/>
              </a:rPr>
              <a:t>Malaria cases</a:t>
            </a:r>
            <a:endParaRPr sz="3800" b="1">
              <a:solidFill>
                <a:srgbClr val="1A1A1A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24" name="Google Shape;124;p19"/>
          <p:cNvSpPr txBox="1"/>
          <p:nvPr/>
        </p:nvSpPr>
        <p:spPr>
          <a:xfrm>
            <a:off x="729625" y="2987150"/>
            <a:ext cx="7688100" cy="16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Clinical Correlation Cases</a:t>
            </a:r>
            <a:endParaRPr sz="1600" b="1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MS2 MICB 820 course</a:t>
            </a:r>
            <a:endParaRPr sz="1600" i="1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Hunter Ratliff, MD MPH </a:t>
            </a:r>
            <a:endParaRPr sz="16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u="sng">
                <a:solidFill>
                  <a:srgbClr val="3B71CA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HunterRatliff1.com</a:t>
            </a:r>
            <a:endParaRPr sz="16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08/04/2026</a:t>
            </a:r>
            <a:endParaRPr sz="1600" i="1">
              <a:solidFill>
                <a:srgbClr val="85858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5" name="Google Shape;125;p19"/>
          <p:cNvSpPr txBox="1"/>
          <p:nvPr/>
        </p:nvSpPr>
        <p:spPr>
          <a:xfrm>
            <a:off x="3361150" y="3663875"/>
            <a:ext cx="53862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i="1">
                <a:solidFill>
                  <a:srgbClr val="858585"/>
                </a:solidFill>
                <a:latin typeface="Open Sans"/>
                <a:ea typeface="Open Sans"/>
                <a:cs typeface="Open Sans"/>
                <a:sym typeface="Open Sans"/>
              </a:rPr>
              <a:t>Ages, dates, and other identifying information may have been changed</a:t>
            </a:r>
            <a:endParaRPr sz="1300" i="1">
              <a:solidFill>
                <a:srgbClr val="85858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i="1">
                <a:solidFill>
                  <a:srgbClr val="858585"/>
                </a:solidFill>
                <a:latin typeface="Open Sans"/>
                <a:ea typeface="Open Sans"/>
                <a:cs typeface="Open Sans"/>
                <a:sym typeface="Open Sans"/>
              </a:rPr>
              <a:t>I have no conflict of interest in relation to this presentation</a:t>
            </a:r>
            <a:endParaRPr sz="1300">
              <a:solidFill>
                <a:srgbClr val="3B71C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9" name="Google Shape;229;p30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30" name="Google Shape;230;p30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30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2" name="Google Shape;232;p30"/>
          <p:cNvSpPr txBox="1">
            <a:spLocks noGrp="1"/>
          </p:cNvSpPr>
          <p:nvPr>
            <p:ph type="title"/>
          </p:nvPr>
        </p:nvSpPr>
        <p:spPr>
          <a:xfrm>
            <a:off x="729450" y="6328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78"/>
              <a:t>Plasmodium species</a:t>
            </a:r>
            <a:endParaRPr sz="2378"/>
          </a:p>
        </p:txBody>
      </p:sp>
      <p:grpSp>
        <p:nvGrpSpPr>
          <p:cNvPr id="233" name="Google Shape;233;p30"/>
          <p:cNvGrpSpPr/>
          <p:nvPr/>
        </p:nvGrpSpPr>
        <p:grpSpPr>
          <a:xfrm>
            <a:off x="723900" y="1619250"/>
            <a:ext cx="2362200" cy="863775"/>
            <a:chOff x="0" y="0"/>
            <a:chExt cx="2362200" cy="863775"/>
          </a:xfrm>
        </p:grpSpPr>
        <p:sp>
          <p:nvSpPr>
            <p:cNvPr id="234" name="Google Shape;234;p30"/>
            <p:cNvSpPr/>
            <p:nvPr/>
          </p:nvSpPr>
          <p:spPr>
            <a:xfrm>
              <a:off x="0" y="0"/>
              <a:ext cx="2362200" cy="863700"/>
            </a:xfrm>
            <a:prstGeom prst="roundRect">
              <a:avLst>
                <a:gd name="adj" fmla="val 4838"/>
              </a:avLst>
            </a:prstGeom>
            <a:solidFill>
              <a:srgbClr val="F8FAFC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30"/>
            <p:cNvSpPr/>
            <p:nvPr/>
          </p:nvSpPr>
          <p:spPr>
            <a:xfrm>
              <a:off x="0" y="0"/>
              <a:ext cx="2362200" cy="57300"/>
            </a:xfrm>
            <a:prstGeom prst="roundRect">
              <a:avLst>
                <a:gd name="adj" fmla="val 50000"/>
              </a:avLst>
            </a:prstGeom>
            <a:solidFill>
              <a:srgbClr val="EB56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30"/>
            <p:cNvSpPr txBox="1"/>
            <p:nvPr/>
          </p:nvSpPr>
          <p:spPr>
            <a:xfrm>
              <a:off x="0" y="142875"/>
              <a:ext cx="2362200" cy="72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400" tIns="152400" rIns="152400" bIns="1524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b="0">
                  <a:solidFill>
                    <a:srgbClr val="EB5600"/>
                  </a:solidFill>
                  <a:latin typeface="Raleway ExtraBold"/>
                  <a:ea typeface="Raleway ExtraBold"/>
                  <a:cs typeface="Raleway ExtraBold"/>
                  <a:sym typeface="Raleway ExtraBold"/>
                </a:rPr>
                <a:t>01 Pathogen</a:t>
              </a:r>
              <a:endParaRPr sz="1100" b="0">
                <a:solidFill>
                  <a:srgbClr val="EB5600"/>
                </a:solidFill>
                <a:latin typeface="Raleway ExtraBold"/>
                <a:ea typeface="Raleway ExtraBold"/>
                <a:cs typeface="Raleway ExtraBold"/>
                <a:sym typeface="Raleway ExtraBold"/>
              </a:endParaRPr>
            </a:p>
            <a:p>
              <a:pPr marL="0" lvl="0" indent="0" algn="l" rtl="0">
                <a:spcBef>
                  <a:spcPts val="300"/>
                </a:spcBef>
                <a:spcAft>
                  <a:spcPts val="900"/>
                </a:spcAft>
                <a:buNone/>
              </a:pPr>
              <a:r>
                <a:rPr lang="en" sz="1600" b="1">
                  <a:solidFill>
                    <a:srgbClr val="1A1A1A"/>
                  </a:solidFill>
                  <a:latin typeface="Raleway"/>
                  <a:ea typeface="Raleway"/>
                  <a:cs typeface="Raleway"/>
                  <a:sym typeface="Raleway"/>
                </a:rPr>
                <a:t>Plasmodium</a:t>
              </a:r>
              <a:endParaRPr sz="1050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237" name="Google Shape;237;p30"/>
          <p:cNvSpPr txBox="1">
            <a:spLocks noGrp="1"/>
          </p:cNvSpPr>
          <p:nvPr>
            <p:ph type="body" idx="2"/>
          </p:nvPr>
        </p:nvSpPr>
        <p:spPr>
          <a:xfrm>
            <a:off x="723900" y="2571750"/>
            <a:ext cx="41664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Main species to know</a:t>
            </a:r>
            <a:r>
              <a:rPr lang="en">
                <a:solidFill>
                  <a:srgbClr val="9E9E9E"/>
                </a:solidFill>
              </a:rPr>
              <a:t>, in order of importance:</a:t>
            </a:r>
            <a:endParaRPr>
              <a:solidFill>
                <a:srgbClr val="9E9E9E"/>
              </a:solidFill>
            </a:endParaRPr>
          </a:p>
          <a:p>
            <a:pPr marL="457200" lvl="0" indent="-311150" algn="l" rtl="0">
              <a:spcBef>
                <a:spcPts val="1200"/>
              </a:spcBef>
              <a:spcAft>
                <a:spcPts val="0"/>
              </a:spcAft>
              <a:buSzPts val="1300"/>
              <a:buAutoNum type="arabicPeriod"/>
            </a:pPr>
            <a:r>
              <a:rPr lang="en" b="1" i="1"/>
              <a:t>P. </a:t>
            </a:r>
            <a:r>
              <a:rPr lang="en" b="1" i="1">
                <a:solidFill>
                  <a:srgbClr val="DF382C"/>
                </a:solidFill>
              </a:rPr>
              <a:t>F</a:t>
            </a:r>
            <a:r>
              <a:rPr lang="en" b="1" i="1"/>
              <a:t>alciparum</a:t>
            </a:r>
            <a:r>
              <a:rPr lang="en"/>
              <a:t> - most </a:t>
            </a:r>
            <a:r>
              <a:rPr lang="en" b="1">
                <a:solidFill>
                  <a:srgbClr val="DF382C"/>
                </a:solidFill>
              </a:rPr>
              <a:t>F</a:t>
            </a:r>
            <a:r>
              <a:rPr lang="en"/>
              <a:t>atal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 b="1" i="1"/>
              <a:t>P. vivax/ovale</a:t>
            </a:r>
            <a:r>
              <a:rPr lang="en"/>
              <a:t> - can </a:t>
            </a:r>
            <a:r>
              <a:rPr lang="en">
                <a:solidFill>
                  <a:srgbClr val="896110"/>
                </a:solidFill>
              </a:rPr>
              <a:t>relapse </a:t>
            </a:r>
            <a:r>
              <a:rPr lang="en"/>
              <a:t>(</a:t>
            </a:r>
            <a:r>
              <a:rPr lang="en" b="1">
                <a:solidFill>
                  <a:srgbClr val="896110"/>
                </a:solidFill>
              </a:rPr>
              <a:t>hypnozoites</a:t>
            </a:r>
            <a:r>
              <a:rPr lang="en"/>
              <a:t>)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 b="1" i="1"/>
              <a:t>P. malariae</a:t>
            </a:r>
            <a:r>
              <a:rPr lang="en"/>
              <a:t> - lingers (sometimes for years)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i="1">
                <a:solidFill>
                  <a:srgbClr val="0C622E"/>
                </a:solidFill>
              </a:rPr>
              <a:t>P. knowlesi</a:t>
            </a:r>
            <a:r>
              <a:rPr lang="en"/>
              <a:t> </a:t>
            </a:r>
            <a:r>
              <a:rPr lang="en">
                <a:solidFill>
                  <a:srgbClr val="9E9E9E"/>
                </a:solidFill>
              </a:rPr>
              <a:t>- macaque-associated zoonosis (forested Southeast Asia) that has potential to cause severe disease. Not nearly as important as the ones above</a:t>
            </a:r>
            <a:endParaRPr>
              <a:solidFill>
                <a:srgbClr val="9E9E9E"/>
              </a:solidFill>
            </a:endParaRPr>
          </a:p>
        </p:txBody>
      </p:sp>
      <p:pic>
        <p:nvPicPr>
          <p:cNvPr id="238" name="Google Shape;238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50050" y="2875074"/>
            <a:ext cx="654001" cy="653999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30"/>
          <p:cNvSpPr/>
          <p:nvPr/>
        </p:nvSpPr>
        <p:spPr>
          <a:xfrm>
            <a:off x="4635425" y="2732825"/>
            <a:ext cx="334500" cy="1003200"/>
          </a:xfrm>
          <a:prstGeom prst="rightBrace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0" name="Google Shape;240;p30"/>
          <p:cNvSpPr/>
          <p:nvPr/>
        </p:nvSpPr>
        <p:spPr>
          <a:xfrm>
            <a:off x="4864025" y="3875825"/>
            <a:ext cx="334500" cy="748200"/>
          </a:xfrm>
          <a:prstGeom prst="rightBrace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41" name="Google Shape;241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25760" y="3852197"/>
            <a:ext cx="1355098" cy="795451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30"/>
          <p:cNvSpPr/>
          <p:nvPr/>
        </p:nvSpPr>
        <p:spPr>
          <a:xfrm>
            <a:off x="4831450" y="3805200"/>
            <a:ext cx="1902600" cy="910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7" name="Google Shape;247;p31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48" name="Google Shape;248;p3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0" name="Google Shape;250;p31"/>
          <p:cNvSpPr txBox="1">
            <a:spLocks noGrp="1"/>
          </p:cNvSpPr>
          <p:nvPr>
            <p:ph type="title"/>
          </p:nvPr>
        </p:nvSpPr>
        <p:spPr>
          <a:xfrm>
            <a:off x="729450" y="6328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78"/>
              <a:t>Plasmodium species</a:t>
            </a:r>
            <a:endParaRPr sz="2378"/>
          </a:p>
        </p:txBody>
      </p:sp>
      <p:grpSp>
        <p:nvGrpSpPr>
          <p:cNvPr id="251" name="Google Shape;251;p31"/>
          <p:cNvGrpSpPr/>
          <p:nvPr/>
        </p:nvGrpSpPr>
        <p:grpSpPr>
          <a:xfrm>
            <a:off x="723900" y="1619250"/>
            <a:ext cx="2362200" cy="863775"/>
            <a:chOff x="0" y="0"/>
            <a:chExt cx="2362200" cy="863775"/>
          </a:xfrm>
        </p:grpSpPr>
        <p:sp>
          <p:nvSpPr>
            <p:cNvPr id="252" name="Google Shape;252;p31"/>
            <p:cNvSpPr/>
            <p:nvPr/>
          </p:nvSpPr>
          <p:spPr>
            <a:xfrm>
              <a:off x="0" y="0"/>
              <a:ext cx="2362200" cy="863700"/>
            </a:xfrm>
            <a:prstGeom prst="roundRect">
              <a:avLst>
                <a:gd name="adj" fmla="val 4838"/>
              </a:avLst>
            </a:prstGeom>
            <a:solidFill>
              <a:srgbClr val="F8FAFC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1"/>
            <p:cNvSpPr/>
            <p:nvPr/>
          </p:nvSpPr>
          <p:spPr>
            <a:xfrm>
              <a:off x="0" y="0"/>
              <a:ext cx="2362200" cy="57300"/>
            </a:xfrm>
            <a:prstGeom prst="roundRect">
              <a:avLst>
                <a:gd name="adj" fmla="val 50000"/>
              </a:avLst>
            </a:prstGeom>
            <a:solidFill>
              <a:srgbClr val="EB56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31"/>
            <p:cNvSpPr txBox="1"/>
            <p:nvPr/>
          </p:nvSpPr>
          <p:spPr>
            <a:xfrm>
              <a:off x="0" y="142875"/>
              <a:ext cx="2362200" cy="72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400" tIns="152400" rIns="152400" bIns="1524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b="0">
                  <a:solidFill>
                    <a:srgbClr val="EB5600"/>
                  </a:solidFill>
                  <a:latin typeface="Raleway ExtraBold"/>
                  <a:ea typeface="Raleway ExtraBold"/>
                  <a:cs typeface="Raleway ExtraBold"/>
                  <a:sym typeface="Raleway ExtraBold"/>
                </a:rPr>
                <a:t>01 Pathogen</a:t>
              </a:r>
              <a:endParaRPr sz="1100" b="0">
                <a:solidFill>
                  <a:srgbClr val="EB5600"/>
                </a:solidFill>
                <a:latin typeface="Raleway ExtraBold"/>
                <a:ea typeface="Raleway ExtraBold"/>
                <a:cs typeface="Raleway ExtraBold"/>
                <a:sym typeface="Raleway ExtraBold"/>
              </a:endParaRPr>
            </a:p>
            <a:p>
              <a:pPr marL="0" lvl="0" indent="0" algn="l" rtl="0">
                <a:spcBef>
                  <a:spcPts val="300"/>
                </a:spcBef>
                <a:spcAft>
                  <a:spcPts val="900"/>
                </a:spcAft>
                <a:buNone/>
              </a:pPr>
              <a:r>
                <a:rPr lang="en" sz="1600" b="1">
                  <a:solidFill>
                    <a:srgbClr val="1A1A1A"/>
                  </a:solidFill>
                  <a:latin typeface="Raleway"/>
                  <a:ea typeface="Raleway"/>
                  <a:cs typeface="Raleway"/>
                  <a:sym typeface="Raleway"/>
                </a:rPr>
                <a:t>Plasmodium</a:t>
              </a:r>
              <a:endParaRPr sz="1050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255" name="Google Shape;255;p31"/>
          <p:cNvSpPr txBox="1">
            <a:spLocks noGrp="1"/>
          </p:cNvSpPr>
          <p:nvPr>
            <p:ph type="body" idx="2"/>
          </p:nvPr>
        </p:nvSpPr>
        <p:spPr>
          <a:xfrm>
            <a:off x="723900" y="2571750"/>
            <a:ext cx="41664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Main species to know</a:t>
            </a:r>
            <a:r>
              <a:rPr lang="en">
                <a:solidFill>
                  <a:srgbClr val="9E9E9E"/>
                </a:solidFill>
              </a:rPr>
              <a:t>, in order of importance:</a:t>
            </a:r>
            <a:endParaRPr>
              <a:solidFill>
                <a:srgbClr val="9E9E9E"/>
              </a:solidFill>
            </a:endParaRPr>
          </a:p>
          <a:p>
            <a:pPr marL="457200" lvl="0" indent="-311150" algn="l" rtl="0">
              <a:spcBef>
                <a:spcPts val="1200"/>
              </a:spcBef>
              <a:spcAft>
                <a:spcPts val="0"/>
              </a:spcAft>
              <a:buSzPts val="1300"/>
              <a:buAutoNum type="arabicPeriod"/>
            </a:pPr>
            <a:r>
              <a:rPr lang="en" b="1" i="1"/>
              <a:t>P. </a:t>
            </a:r>
            <a:r>
              <a:rPr lang="en" b="1" i="1">
                <a:solidFill>
                  <a:srgbClr val="DF382C"/>
                </a:solidFill>
              </a:rPr>
              <a:t>F</a:t>
            </a:r>
            <a:r>
              <a:rPr lang="en" b="1" i="1"/>
              <a:t>alciparum</a:t>
            </a:r>
            <a:r>
              <a:rPr lang="en"/>
              <a:t> - most </a:t>
            </a:r>
            <a:r>
              <a:rPr lang="en" b="1">
                <a:solidFill>
                  <a:srgbClr val="DF382C"/>
                </a:solidFill>
              </a:rPr>
              <a:t>F</a:t>
            </a:r>
            <a:r>
              <a:rPr lang="en"/>
              <a:t>atal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 b="1" i="1"/>
              <a:t>P. vivax/ovale</a:t>
            </a:r>
            <a:r>
              <a:rPr lang="en"/>
              <a:t> - can relapse (</a:t>
            </a:r>
            <a:r>
              <a:rPr lang="en" b="1"/>
              <a:t>hypnozoites</a:t>
            </a:r>
            <a:r>
              <a:rPr lang="en"/>
              <a:t>)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 b="1" i="1"/>
              <a:t>P. malariae</a:t>
            </a:r>
            <a:r>
              <a:rPr lang="en"/>
              <a:t> - lingers (sometimes for years)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i="1">
                <a:solidFill>
                  <a:srgbClr val="0C622E"/>
                </a:solidFill>
              </a:rPr>
              <a:t>P. knowlesi</a:t>
            </a:r>
            <a:r>
              <a:rPr lang="en"/>
              <a:t> </a:t>
            </a:r>
            <a:r>
              <a:rPr lang="en">
                <a:solidFill>
                  <a:srgbClr val="9E9E9E"/>
                </a:solidFill>
              </a:rPr>
              <a:t>- macaque-associated zoonosis (forested Southeast Asia) that has potential to cause severe disease. Not nearly as important as the ones above</a:t>
            </a:r>
            <a:endParaRPr>
              <a:solidFill>
                <a:srgbClr val="9E9E9E"/>
              </a:solidFill>
            </a:endParaRPr>
          </a:p>
        </p:txBody>
      </p:sp>
      <p:pic>
        <p:nvPicPr>
          <p:cNvPr id="256" name="Google Shape;256;p31" title="pr_pf.png.png"/>
          <p:cNvPicPr preferRelativeResize="0"/>
          <p:nvPr/>
        </p:nvPicPr>
        <p:blipFill rotWithShape="1">
          <a:blip r:embed="rId3">
            <a:alphaModFix/>
          </a:blip>
          <a:srcRect l="18464" t="30940" r="13151" b="27862"/>
          <a:stretch/>
        </p:blipFill>
        <p:spPr>
          <a:xfrm>
            <a:off x="0" y="0"/>
            <a:ext cx="7309224" cy="2478125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31"/>
          <p:cNvSpPr txBox="1"/>
          <p:nvPr/>
        </p:nvSpPr>
        <p:spPr>
          <a:xfrm>
            <a:off x="6185825" y="134175"/>
            <a:ext cx="2836200" cy="1169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P. falciparum</a:t>
            </a:r>
            <a:endParaRPr sz="1600" b="1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Open Sans"/>
              <a:buChar char="●"/>
            </a:pPr>
            <a:r>
              <a:rPr lang="en" sz="1600" b="1">
                <a:solidFill>
                  <a:srgbClr val="DF382C"/>
                </a:solidFill>
                <a:latin typeface="Open Sans"/>
                <a:ea typeface="Open Sans"/>
                <a:cs typeface="Open Sans"/>
                <a:sym typeface="Open Sans"/>
              </a:rPr>
              <a:t>Sub-Saharan Africa</a:t>
            </a:r>
            <a:r>
              <a:rPr lang="en" sz="16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6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Open Sans"/>
              <a:buChar char="●"/>
            </a:pPr>
            <a:r>
              <a:rPr lang="en" sz="16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SE Asia &amp; Amazon basin</a:t>
            </a:r>
            <a:endParaRPr sz="16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58" name="Google Shape;258;p31"/>
          <p:cNvSpPr/>
          <p:nvPr/>
        </p:nvSpPr>
        <p:spPr>
          <a:xfrm>
            <a:off x="24225" y="3274604"/>
            <a:ext cx="5245200" cy="1594200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59" name="Google Shape;259;p31" title="pr_pv.png"/>
          <p:cNvPicPr preferRelativeResize="0"/>
          <p:nvPr/>
        </p:nvPicPr>
        <p:blipFill rotWithShape="1">
          <a:blip r:embed="rId4">
            <a:alphaModFix/>
          </a:blip>
          <a:srcRect l="18464" t="29398" r="13151" b="18020"/>
          <a:stretch/>
        </p:blipFill>
        <p:spPr>
          <a:xfrm>
            <a:off x="0" y="2119050"/>
            <a:ext cx="6989663" cy="302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31"/>
          <p:cNvSpPr txBox="1"/>
          <p:nvPr/>
        </p:nvSpPr>
        <p:spPr>
          <a:xfrm>
            <a:off x="6239125" y="2202633"/>
            <a:ext cx="2836200" cy="1169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P. vivax &amp; ovale</a:t>
            </a:r>
            <a:endParaRPr sz="1600" b="1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Open Sans"/>
              <a:buChar char="●"/>
            </a:pPr>
            <a:r>
              <a:rPr lang="en" sz="1600" b="1">
                <a:solidFill>
                  <a:srgbClr val="896110"/>
                </a:solidFill>
                <a:latin typeface="Open Sans"/>
                <a:ea typeface="Open Sans"/>
                <a:cs typeface="Open Sans"/>
                <a:sym typeface="Open Sans"/>
              </a:rPr>
              <a:t>Central America</a:t>
            </a:r>
            <a:r>
              <a:rPr lang="en" sz="16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6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Open Sans"/>
              <a:buChar char="●"/>
            </a:pPr>
            <a:r>
              <a:rPr lang="en" sz="16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South Asia </a:t>
            </a:r>
            <a:endParaRPr sz="16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Open Sans"/>
              <a:buChar char="●"/>
            </a:pPr>
            <a:r>
              <a:rPr lang="en" sz="16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Oceania</a:t>
            </a:r>
            <a:endParaRPr sz="16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1" name="Google Shape;261;p31"/>
          <p:cNvSpPr/>
          <p:nvPr/>
        </p:nvSpPr>
        <p:spPr>
          <a:xfrm>
            <a:off x="6610625" y="3868475"/>
            <a:ext cx="2222400" cy="944700"/>
          </a:xfrm>
          <a:prstGeom prst="rect">
            <a:avLst/>
          </a:prstGeom>
          <a:solidFill>
            <a:srgbClr val="FAE4E8"/>
          </a:solidFill>
          <a:ln w="9525" cap="flat" cmpd="sng">
            <a:solidFill>
              <a:srgbClr val="B03D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rgbClr val="B03D50"/>
                </a:solidFill>
                <a:latin typeface="Open Sans"/>
                <a:ea typeface="Open Sans"/>
                <a:cs typeface="Open Sans"/>
                <a:sym typeface="Open Sans"/>
              </a:rPr>
              <a:t>Warning</a:t>
            </a:r>
            <a:endParaRPr sz="1500">
              <a:solidFill>
                <a:srgbClr val="DC4C64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Geography can clue you in, but it does not ever rule one species out</a:t>
            </a:r>
            <a:endParaRPr sz="12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2" name="Google Shape;262;p31"/>
          <p:cNvSpPr/>
          <p:nvPr/>
        </p:nvSpPr>
        <p:spPr>
          <a:xfrm>
            <a:off x="3967500" y="3640725"/>
            <a:ext cx="1832400" cy="691500"/>
          </a:xfrm>
          <a:prstGeom prst="rect">
            <a:avLst/>
          </a:prstGeom>
          <a:solidFill>
            <a:srgbClr val="E2EAF7"/>
          </a:solidFill>
          <a:ln w="9525" cap="flat" cmpd="sng">
            <a:solidFill>
              <a:srgbClr val="2F5AA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2F5AA2"/>
                </a:solidFill>
                <a:latin typeface="Open Sans"/>
                <a:ea typeface="Open Sans"/>
                <a:cs typeface="Open Sans"/>
                <a:sym typeface="Open Sans"/>
              </a:rPr>
              <a:t>Those maps are too similar..?</a:t>
            </a:r>
            <a:endParaRPr sz="1200">
              <a:solidFill>
                <a:srgbClr val="3B71C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What’s going on</a:t>
            </a:r>
            <a:endParaRPr sz="12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63" name="Google Shape;263;p31"/>
          <p:cNvCxnSpPr/>
          <p:nvPr/>
        </p:nvCxnSpPr>
        <p:spPr>
          <a:xfrm rot="10800000">
            <a:off x="4624300" y="767325"/>
            <a:ext cx="128100" cy="488100"/>
          </a:xfrm>
          <a:prstGeom prst="straightConnector1">
            <a:avLst/>
          </a:prstGeom>
          <a:noFill/>
          <a:ln w="19050" cap="flat" cmpd="sng">
            <a:solidFill>
              <a:srgbClr val="DF382C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64" name="Google Shape;264;p31"/>
          <p:cNvCxnSpPr/>
          <p:nvPr/>
        </p:nvCxnSpPr>
        <p:spPr>
          <a:xfrm rot="10800000">
            <a:off x="4624300" y="2963850"/>
            <a:ext cx="128100" cy="488100"/>
          </a:xfrm>
          <a:prstGeom prst="straightConnector1">
            <a:avLst/>
          </a:prstGeom>
          <a:noFill/>
          <a:ln w="19050" cap="flat" cmpd="sng">
            <a:solidFill>
              <a:srgbClr val="89611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65" name="Google Shape;265;p31"/>
          <p:cNvCxnSpPr/>
          <p:nvPr/>
        </p:nvCxnSpPr>
        <p:spPr>
          <a:xfrm flipH="1">
            <a:off x="1647675" y="528425"/>
            <a:ext cx="338100" cy="354600"/>
          </a:xfrm>
          <a:prstGeom prst="straightConnector1">
            <a:avLst/>
          </a:prstGeom>
          <a:noFill/>
          <a:ln w="19050" cap="flat" cmpd="sng">
            <a:solidFill>
              <a:srgbClr val="DF382C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66" name="Google Shape;266;p31"/>
          <p:cNvCxnSpPr/>
          <p:nvPr/>
        </p:nvCxnSpPr>
        <p:spPr>
          <a:xfrm flipH="1">
            <a:off x="1696949" y="2674276"/>
            <a:ext cx="338100" cy="354600"/>
          </a:xfrm>
          <a:prstGeom prst="straightConnector1">
            <a:avLst/>
          </a:prstGeom>
          <a:noFill/>
          <a:ln w="19050" cap="flat" cmpd="sng">
            <a:solidFill>
              <a:srgbClr val="89611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67" name="Google Shape;267;p31"/>
          <p:cNvCxnSpPr/>
          <p:nvPr/>
        </p:nvCxnSpPr>
        <p:spPr>
          <a:xfrm flipH="1">
            <a:off x="5789350" y="2911350"/>
            <a:ext cx="184800" cy="363600"/>
          </a:xfrm>
          <a:prstGeom prst="straightConnector1">
            <a:avLst/>
          </a:prstGeom>
          <a:noFill/>
          <a:ln w="19050" cap="flat" cmpd="sng">
            <a:solidFill>
              <a:srgbClr val="89611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68" name="Google Shape;268;p31"/>
          <p:cNvCxnSpPr/>
          <p:nvPr/>
        </p:nvCxnSpPr>
        <p:spPr>
          <a:xfrm flipH="1">
            <a:off x="5789350" y="777750"/>
            <a:ext cx="184800" cy="363600"/>
          </a:xfrm>
          <a:prstGeom prst="straightConnector1">
            <a:avLst/>
          </a:prstGeom>
          <a:noFill/>
          <a:ln w="19050" cap="flat" cmpd="sng">
            <a:solidFill>
              <a:srgbClr val="DF382C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269" name="Google Shape;269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36700" y="3527699"/>
            <a:ext cx="654001" cy="653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2"/>
          <p:cNvSpPr txBox="1">
            <a:spLocks noGrp="1"/>
          </p:cNvSpPr>
          <p:nvPr>
            <p:ph type="title"/>
          </p:nvPr>
        </p:nvSpPr>
        <p:spPr>
          <a:xfrm>
            <a:off x="729450" y="6328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Malaria lifecycle: Vectors &amp; climate</a:t>
            </a:r>
            <a:endParaRPr/>
          </a:p>
        </p:txBody>
      </p:sp>
      <p:sp>
        <p:nvSpPr>
          <p:cNvPr id="275" name="Google Shape;275;p32"/>
          <p:cNvSpPr txBox="1">
            <a:spLocks noGrp="1"/>
          </p:cNvSpPr>
          <p:nvPr>
            <p:ph type="body" idx="2"/>
          </p:nvPr>
        </p:nvSpPr>
        <p:spPr>
          <a:xfrm>
            <a:off x="3288900" y="1393075"/>
            <a:ext cx="5478000" cy="7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Transmitted exclusively by the </a:t>
            </a:r>
            <a:r>
              <a:rPr lang="en" b="1"/>
              <a:t>female </a:t>
            </a:r>
            <a:r>
              <a:rPr lang="en" b="1" i="1"/>
              <a:t>Anopheles</a:t>
            </a:r>
            <a:r>
              <a:rPr lang="en" i="1"/>
              <a:t> </a:t>
            </a:r>
            <a:r>
              <a:rPr lang="en"/>
              <a:t>mosquito </a:t>
            </a:r>
            <a:r>
              <a:rPr lang="en" sz="1000">
                <a:solidFill>
                  <a:srgbClr val="9E9E9E"/>
                </a:solidFill>
              </a:rPr>
              <a:t>(men are </a:t>
            </a:r>
            <a:r>
              <a:rPr lang="en" sz="1000" i="1">
                <a:solidFill>
                  <a:srgbClr val="9E9E9E"/>
                </a:solidFill>
              </a:rPr>
              <a:t>worthless…</a:t>
            </a:r>
            <a:r>
              <a:rPr lang="en" sz="1000">
                <a:solidFill>
                  <a:srgbClr val="9E9E9E"/>
                </a:solidFill>
              </a:rPr>
              <a:t>)</a:t>
            </a:r>
            <a:endParaRPr/>
          </a:p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b="1"/>
              <a:t>A. gambiae</a:t>
            </a:r>
            <a:r>
              <a:rPr lang="en"/>
              <a:t> → malaria in large areas of Africa</a:t>
            </a:r>
            <a:endParaRPr/>
          </a:p>
        </p:txBody>
      </p:sp>
      <p:grpSp>
        <p:nvGrpSpPr>
          <p:cNvPr id="276" name="Google Shape;276;p32"/>
          <p:cNvGrpSpPr/>
          <p:nvPr/>
        </p:nvGrpSpPr>
        <p:grpSpPr>
          <a:xfrm>
            <a:off x="723900" y="1390650"/>
            <a:ext cx="2362200" cy="1407304"/>
            <a:chOff x="0" y="0"/>
            <a:chExt cx="2362200" cy="1407304"/>
          </a:xfrm>
        </p:grpSpPr>
        <p:sp>
          <p:nvSpPr>
            <p:cNvPr id="277" name="Google Shape;277;p32"/>
            <p:cNvSpPr/>
            <p:nvPr/>
          </p:nvSpPr>
          <p:spPr>
            <a:xfrm>
              <a:off x="0" y="0"/>
              <a:ext cx="2362200" cy="1407300"/>
            </a:xfrm>
            <a:prstGeom prst="roundRect">
              <a:avLst>
                <a:gd name="adj" fmla="val 4838"/>
              </a:avLst>
            </a:prstGeom>
            <a:solidFill>
              <a:srgbClr val="F8FAFC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32"/>
            <p:cNvSpPr/>
            <p:nvPr/>
          </p:nvSpPr>
          <p:spPr>
            <a:xfrm>
              <a:off x="0" y="0"/>
              <a:ext cx="2362200" cy="57300"/>
            </a:xfrm>
            <a:prstGeom prst="roundRect">
              <a:avLst>
                <a:gd name="adj" fmla="val 50000"/>
              </a:avLst>
            </a:prstGeom>
            <a:solidFill>
              <a:srgbClr val="EB56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32"/>
            <p:cNvSpPr txBox="1"/>
            <p:nvPr/>
          </p:nvSpPr>
          <p:spPr>
            <a:xfrm>
              <a:off x="0" y="57304"/>
              <a:ext cx="2362200" cy="135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400" tIns="152400" rIns="152400" bIns="1524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b="0">
                  <a:solidFill>
                    <a:srgbClr val="EB5600"/>
                  </a:solidFill>
                  <a:latin typeface="Raleway ExtraBold"/>
                  <a:ea typeface="Raleway ExtraBold"/>
                  <a:cs typeface="Raleway ExtraBold"/>
                  <a:sym typeface="Raleway ExtraBold"/>
                </a:rPr>
                <a:t>01 Pathogen</a:t>
              </a:r>
              <a:endParaRPr sz="1100" b="0">
                <a:solidFill>
                  <a:srgbClr val="EB5600"/>
                </a:solidFill>
                <a:latin typeface="Raleway ExtraBold"/>
                <a:ea typeface="Raleway ExtraBold"/>
                <a:cs typeface="Raleway ExtraBold"/>
                <a:sym typeface="Raleway ExtraBold"/>
              </a:endParaRPr>
            </a:p>
            <a:p>
              <a:pPr marL="0" lvl="0" indent="0" algn="l" rtl="0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en" sz="1600" b="1" i="1">
                  <a:solidFill>
                    <a:srgbClr val="1A1A1A"/>
                  </a:solidFill>
                  <a:latin typeface="Raleway"/>
                  <a:ea typeface="Raleway"/>
                  <a:cs typeface="Raleway"/>
                  <a:sym typeface="Raleway"/>
                </a:rPr>
                <a:t>Plasmodium</a:t>
              </a:r>
              <a:endParaRPr sz="1600" b="1" i="1">
                <a:solidFill>
                  <a:srgbClr val="1A1A1A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marL="0" lvl="0" indent="0" algn="l" rtl="0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lang="en" sz="1050">
                  <a:solidFill>
                    <a:srgbClr val="475569"/>
                  </a:solidFill>
                  <a:latin typeface="Open Sans"/>
                  <a:ea typeface="Open Sans"/>
                  <a:cs typeface="Open Sans"/>
                  <a:sym typeface="Open Sans"/>
                </a:rPr>
                <a:t>Has a </a:t>
              </a:r>
              <a:r>
                <a:rPr lang="en" sz="1050" b="1">
                  <a:solidFill>
                    <a:srgbClr val="475569"/>
                  </a:solidFill>
                  <a:latin typeface="Open Sans"/>
                  <a:ea typeface="Open Sans"/>
                  <a:cs typeface="Open Sans"/>
                  <a:sym typeface="Open Sans"/>
                </a:rPr>
                <a:t>complex life cycle</a:t>
              </a:r>
              <a:r>
                <a:rPr lang="en" sz="1050">
                  <a:solidFill>
                    <a:srgbClr val="475569"/>
                  </a:solidFill>
                  <a:latin typeface="Open Sans"/>
                  <a:ea typeface="Open Sans"/>
                  <a:cs typeface="Open Sans"/>
                  <a:sym typeface="Open Sans"/>
                </a:rPr>
                <a:t> that somewhat varies by species </a:t>
              </a:r>
              <a:r>
                <a:rPr lang="en" sz="950">
                  <a:solidFill>
                    <a:srgbClr val="475569"/>
                  </a:solidFill>
                  <a:latin typeface="Open Sans"/>
                  <a:ea typeface="Open Sans"/>
                  <a:cs typeface="Open Sans"/>
                  <a:sym typeface="Open Sans"/>
                </a:rPr>
                <a:t>(e.g., </a:t>
              </a:r>
              <a:r>
                <a:rPr lang="en" sz="950" b="1" i="1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P. </a:t>
              </a:r>
              <a:r>
                <a:rPr lang="en" sz="950" b="1" i="1">
                  <a:solidFill>
                    <a:srgbClr val="DF382C"/>
                  </a:solidFill>
                  <a:latin typeface="Open Sans"/>
                  <a:ea typeface="Open Sans"/>
                  <a:cs typeface="Open Sans"/>
                  <a:sym typeface="Open Sans"/>
                </a:rPr>
                <a:t>f</a:t>
              </a:r>
              <a:r>
                <a:rPr lang="en" sz="950" b="1" i="1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alciparum</a:t>
              </a:r>
              <a:r>
                <a:rPr lang="en" sz="950" i="1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" sz="950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often </a:t>
              </a:r>
              <a:r>
                <a:rPr lang="en" sz="950" b="1">
                  <a:solidFill>
                    <a:srgbClr val="DF382C"/>
                  </a:solidFill>
                  <a:latin typeface="Open Sans"/>
                  <a:ea typeface="Open Sans"/>
                  <a:cs typeface="Open Sans"/>
                  <a:sym typeface="Open Sans"/>
                </a:rPr>
                <a:t>F</a:t>
              </a:r>
              <a:r>
                <a:rPr lang="en" sz="950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atal</a:t>
              </a:r>
              <a:r>
                <a:rPr lang="en" sz="950">
                  <a:solidFill>
                    <a:srgbClr val="475569"/>
                  </a:solidFill>
                  <a:latin typeface="Open Sans"/>
                  <a:ea typeface="Open Sans"/>
                  <a:cs typeface="Open Sans"/>
                  <a:sym typeface="Open Sans"/>
                </a:rPr>
                <a:t>, </a:t>
              </a:r>
              <a:r>
                <a:rPr lang="en" sz="950" b="1" i="1">
                  <a:solidFill>
                    <a:srgbClr val="896110"/>
                  </a:solidFill>
                  <a:latin typeface="Open Sans"/>
                  <a:ea typeface="Open Sans"/>
                  <a:cs typeface="Open Sans"/>
                  <a:sym typeface="Open Sans"/>
                </a:rPr>
                <a:t>P. vivax</a:t>
              </a:r>
              <a:r>
                <a:rPr lang="en" sz="950">
                  <a:solidFill>
                    <a:srgbClr val="475569"/>
                  </a:solidFill>
                  <a:latin typeface="Open Sans"/>
                  <a:ea typeface="Open Sans"/>
                  <a:cs typeface="Open Sans"/>
                  <a:sym typeface="Open Sans"/>
                </a:rPr>
                <a:t>)</a:t>
              </a:r>
              <a:endParaRPr sz="12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l" rtl="0">
                <a:spcBef>
                  <a:spcPts val="300"/>
                </a:spcBef>
                <a:spcAft>
                  <a:spcPts val="900"/>
                </a:spcAft>
                <a:buNone/>
              </a:pPr>
              <a:endParaRPr sz="1600" b="1">
                <a:solidFill>
                  <a:srgbClr val="1A1A1A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280" name="Google Shape;280;p32"/>
          <p:cNvGrpSpPr/>
          <p:nvPr/>
        </p:nvGrpSpPr>
        <p:grpSpPr>
          <a:xfrm>
            <a:off x="723900" y="2914650"/>
            <a:ext cx="2362200" cy="939878"/>
            <a:chOff x="0" y="0"/>
            <a:chExt cx="2362200" cy="863700"/>
          </a:xfrm>
        </p:grpSpPr>
        <p:sp>
          <p:nvSpPr>
            <p:cNvPr id="281" name="Google Shape;281;p32"/>
            <p:cNvSpPr/>
            <p:nvPr/>
          </p:nvSpPr>
          <p:spPr>
            <a:xfrm>
              <a:off x="0" y="0"/>
              <a:ext cx="2362200" cy="863700"/>
            </a:xfrm>
            <a:prstGeom prst="roundRect">
              <a:avLst>
                <a:gd name="adj" fmla="val 4838"/>
              </a:avLst>
            </a:prstGeom>
            <a:solidFill>
              <a:srgbClr val="F8FAFC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32"/>
            <p:cNvSpPr/>
            <p:nvPr/>
          </p:nvSpPr>
          <p:spPr>
            <a:xfrm>
              <a:off x="0" y="0"/>
              <a:ext cx="2362200" cy="57300"/>
            </a:xfrm>
            <a:prstGeom prst="roundRect">
              <a:avLst>
                <a:gd name="adj" fmla="val 50000"/>
              </a:avLst>
            </a:prstGeom>
            <a:solidFill>
              <a:srgbClr val="3B71CA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32"/>
            <p:cNvSpPr txBox="1"/>
            <p:nvPr/>
          </p:nvSpPr>
          <p:spPr>
            <a:xfrm>
              <a:off x="0" y="142875"/>
              <a:ext cx="2362200" cy="67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400" tIns="152400" rIns="152400" bIns="1524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B71CA"/>
                  </a:solidFill>
                  <a:latin typeface="Raleway ExtraBold"/>
                  <a:ea typeface="Raleway ExtraBold"/>
                  <a:cs typeface="Raleway ExtraBold"/>
                  <a:sym typeface="Raleway ExtraBold"/>
                </a:rPr>
                <a:t>02 Vector</a:t>
              </a:r>
              <a:endParaRPr sz="1100">
                <a:solidFill>
                  <a:srgbClr val="3B71CA"/>
                </a:solidFill>
                <a:latin typeface="Raleway ExtraBold"/>
                <a:ea typeface="Raleway ExtraBold"/>
                <a:cs typeface="Raleway ExtraBold"/>
                <a:sym typeface="Raleway ExtraBold"/>
              </a:endParaRPr>
            </a:p>
            <a:p>
              <a:pPr marL="0" lvl="0" indent="0" algn="l" rtl="0">
                <a:spcBef>
                  <a:spcPts val="300"/>
                </a:spcBef>
                <a:spcAft>
                  <a:spcPts val="900"/>
                </a:spcAft>
                <a:buNone/>
              </a:pPr>
              <a:r>
                <a:rPr lang="en" sz="1600" b="1" i="1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Anopheles</a:t>
              </a:r>
              <a:endParaRPr sz="1100" i="1">
                <a:solidFill>
                  <a:srgbClr val="EB5600"/>
                </a:solidFill>
                <a:latin typeface="Raleway ExtraBold"/>
                <a:ea typeface="Raleway ExtraBold"/>
                <a:cs typeface="Raleway ExtraBold"/>
                <a:sym typeface="Raleway ExtraBold"/>
              </a:endParaRPr>
            </a:p>
          </p:txBody>
        </p:sp>
      </p:grpSp>
      <p:pic>
        <p:nvPicPr>
          <p:cNvPr id="284" name="Google Shape;284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84504" y="3068174"/>
            <a:ext cx="744471" cy="744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32" title="pr_pf.png.png"/>
          <p:cNvPicPr preferRelativeResize="0"/>
          <p:nvPr/>
        </p:nvPicPr>
        <p:blipFill rotWithShape="1">
          <a:blip r:embed="rId4">
            <a:alphaModFix/>
          </a:blip>
          <a:srcRect l="18464" t="30940" r="13151" b="27862"/>
          <a:stretch/>
        </p:blipFill>
        <p:spPr>
          <a:xfrm>
            <a:off x="4095425" y="3431825"/>
            <a:ext cx="5048574" cy="17116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6" name="Google Shape;286;p32"/>
          <p:cNvCxnSpPr/>
          <p:nvPr/>
        </p:nvCxnSpPr>
        <p:spPr>
          <a:xfrm rot="10800000">
            <a:off x="7289470" y="3961764"/>
            <a:ext cx="88500" cy="337200"/>
          </a:xfrm>
          <a:prstGeom prst="straightConnector1">
            <a:avLst/>
          </a:prstGeom>
          <a:noFill/>
          <a:ln w="131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87" name="Google Shape;287;p32"/>
          <p:cNvCxnSpPr/>
          <p:nvPr/>
        </p:nvCxnSpPr>
        <p:spPr>
          <a:xfrm flipH="1">
            <a:off x="5233326" y="3796815"/>
            <a:ext cx="233700" cy="244800"/>
          </a:xfrm>
          <a:prstGeom prst="straightConnector1">
            <a:avLst/>
          </a:prstGeom>
          <a:noFill/>
          <a:ln w="131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88" name="Google Shape;288;p32"/>
          <p:cNvCxnSpPr/>
          <p:nvPr/>
        </p:nvCxnSpPr>
        <p:spPr>
          <a:xfrm flipH="1">
            <a:off x="8094349" y="3969027"/>
            <a:ext cx="127500" cy="251100"/>
          </a:xfrm>
          <a:prstGeom prst="straightConnector1">
            <a:avLst/>
          </a:prstGeom>
          <a:noFill/>
          <a:ln w="131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89" name="Google Shape;289;p32"/>
          <p:cNvSpPr txBox="1"/>
          <p:nvPr/>
        </p:nvSpPr>
        <p:spPr>
          <a:xfrm>
            <a:off x="3288900" y="2045275"/>
            <a:ext cx="5129100" cy="6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914400" lvl="0" indent="-304959" algn="l" rtl="0">
              <a:spcBef>
                <a:spcPts val="0"/>
              </a:spcBef>
              <a:spcAft>
                <a:spcPts val="0"/>
              </a:spcAft>
              <a:buSzPct val="1000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But numerous other species of Anopheles mosquitoes also transmit malaria, including </a:t>
            </a:r>
            <a:r>
              <a:rPr lang="en" sz="1300" i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Plasmodium </a:t>
            </a:r>
            <a:r>
              <a:rPr lang="en" sz="1300" b="1" i="1">
                <a:solidFill>
                  <a:srgbClr val="DF382C"/>
                </a:solidFill>
                <a:latin typeface="Open Sans"/>
                <a:ea typeface="Open Sans"/>
                <a:cs typeface="Open Sans"/>
                <a:sym typeface="Open Sans"/>
              </a:rPr>
              <a:t>f</a:t>
            </a:r>
            <a:r>
              <a:rPr lang="en" sz="1300" i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alciparum</a:t>
            </a:r>
            <a:endParaRPr i="1"/>
          </a:p>
        </p:txBody>
      </p:sp>
      <p:sp>
        <p:nvSpPr>
          <p:cNvPr id="290" name="Google Shape;290;p32"/>
          <p:cNvSpPr/>
          <p:nvPr/>
        </p:nvSpPr>
        <p:spPr>
          <a:xfrm>
            <a:off x="5760825" y="3802150"/>
            <a:ext cx="1068300" cy="9399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1" name="Google Shape;291;p32"/>
          <p:cNvSpPr txBox="1"/>
          <p:nvPr/>
        </p:nvSpPr>
        <p:spPr>
          <a:xfrm>
            <a:off x="5582775" y="4742050"/>
            <a:ext cx="15399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Open Sans"/>
                <a:ea typeface="Open Sans"/>
                <a:cs typeface="Open Sans"/>
                <a:sym typeface="Open Sans"/>
              </a:rPr>
              <a:t>A. gambiae lives here</a:t>
            </a:r>
            <a:endParaRPr sz="10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2" name="Google Shape;292;p32"/>
          <p:cNvSpPr txBox="1"/>
          <p:nvPr/>
        </p:nvSpPr>
        <p:spPr>
          <a:xfrm>
            <a:off x="5148625" y="3550863"/>
            <a:ext cx="8844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Open Sans"/>
                <a:ea typeface="Open Sans"/>
                <a:cs typeface="Open Sans"/>
                <a:sym typeface="Open Sans"/>
              </a:rPr>
              <a:t>Not  here</a:t>
            </a:r>
            <a:endParaRPr sz="10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3" name="Google Shape;293;p32"/>
          <p:cNvSpPr txBox="1"/>
          <p:nvPr/>
        </p:nvSpPr>
        <p:spPr>
          <a:xfrm>
            <a:off x="6976900" y="4298963"/>
            <a:ext cx="8844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Open Sans"/>
                <a:ea typeface="Open Sans"/>
                <a:cs typeface="Open Sans"/>
                <a:sym typeface="Open Sans"/>
              </a:rPr>
              <a:t>Not  here</a:t>
            </a:r>
            <a:endParaRPr sz="10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4" name="Google Shape;294;p32"/>
          <p:cNvSpPr txBox="1"/>
          <p:nvPr/>
        </p:nvSpPr>
        <p:spPr>
          <a:xfrm>
            <a:off x="7838325" y="3630313"/>
            <a:ext cx="8844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Open Sans"/>
                <a:ea typeface="Open Sans"/>
                <a:cs typeface="Open Sans"/>
                <a:sym typeface="Open Sans"/>
              </a:rPr>
              <a:t>Not  here</a:t>
            </a:r>
            <a:endParaRPr sz="10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5" name="Google Shape;295;p32"/>
          <p:cNvSpPr txBox="1"/>
          <p:nvPr/>
        </p:nvSpPr>
        <p:spPr>
          <a:xfrm>
            <a:off x="7289475" y="4658250"/>
            <a:ext cx="1539900" cy="492600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latin typeface="Open Sans"/>
                <a:ea typeface="Open Sans"/>
                <a:cs typeface="Open Sans"/>
                <a:sym typeface="Open Sans"/>
              </a:rPr>
              <a:t>P.</a:t>
            </a:r>
            <a:r>
              <a:rPr lang="en" sz="1000" b="1">
                <a:solidFill>
                  <a:srgbClr val="DF382C"/>
                </a:solidFill>
                <a:latin typeface="Open Sans"/>
                <a:ea typeface="Open Sans"/>
                <a:cs typeface="Open Sans"/>
                <a:sym typeface="Open Sans"/>
              </a:rPr>
              <a:t>f</a:t>
            </a:r>
            <a:r>
              <a:rPr lang="en" sz="1000" b="1">
                <a:latin typeface="Open Sans"/>
                <a:ea typeface="Open Sans"/>
                <a:cs typeface="Open Sans"/>
                <a:sym typeface="Open Sans"/>
              </a:rPr>
              <a:t>alciparum prevalence</a:t>
            </a:r>
            <a:r>
              <a:rPr lang="en" sz="1000">
                <a:latin typeface="Open Sans"/>
                <a:ea typeface="Open Sans"/>
                <a:cs typeface="Open Sans"/>
                <a:sym typeface="Open Sans"/>
              </a:rPr>
              <a:t> (2020)</a:t>
            </a:r>
            <a:endParaRPr sz="10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6" name="Google Shape;296;p32"/>
          <p:cNvSpPr txBox="1">
            <a:spLocks noGrp="1"/>
          </p:cNvSpPr>
          <p:nvPr>
            <p:ph type="body" idx="2"/>
          </p:nvPr>
        </p:nvSpPr>
        <p:spPr>
          <a:xfrm>
            <a:off x="3288900" y="2612275"/>
            <a:ext cx="5478000" cy="7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Why doesn’t malaria exist everywhere there are mosquitos?</a:t>
            </a:r>
            <a:endParaRPr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3"/>
          <p:cNvSpPr txBox="1">
            <a:spLocks noGrp="1"/>
          </p:cNvSpPr>
          <p:nvPr>
            <p:ph type="title"/>
          </p:nvPr>
        </p:nvSpPr>
        <p:spPr>
          <a:xfrm>
            <a:off x="729450" y="6328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Malaria lifecycle: Vectors &amp; climate</a:t>
            </a:r>
            <a:endParaRPr/>
          </a:p>
        </p:txBody>
      </p:sp>
      <p:pic>
        <p:nvPicPr>
          <p:cNvPr id="302" name="Google Shape;302;p33" title="Anopheles.png"/>
          <p:cNvPicPr preferRelativeResize="0"/>
          <p:nvPr/>
        </p:nvPicPr>
        <p:blipFill rotWithShape="1">
          <a:blip r:embed="rId3">
            <a:alphaModFix/>
          </a:blip>
          <a:srcRect l="20055" r="30887"/>
          <a:stretch/>
        </p:blipFill>
        <p:spPr>
          <a:xfrm>
            <a:off x="5378075" y="1306500"/>
            <a:ext cx="3223373" cy="3697976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33"/>
          <p:cNvSpPr/>
          <p:nvPr/>
        </p:nvSpPr>
        <p:spPr>
          <a:xfrm>
            <a:off x="5127825" y="1168050"/>
            <a:ext cx="3525900" cy="3914700"/>
          </a:xfrm>
          <a:prstGeom prst="rect">
            <a:avLst/>
          </a:prstGeom>
          <a:solidFill>
            <a:srgbClr val="FFFFFF">
              <a:alpha val="196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4" name="Google Shape;304;p33"/>
          <p:cNvSpPr/>
          <p:nvPr/>
        </p:nvSpPr>
        <p:spPr>
          <a:xfrm>
            <a:off x="5908075" y="2172075"/>
            <a:ext cx="1720200" cy="5352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Desert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5" name="Google Shape;305;p33"/>
          <p:cNvSpPr txBox="1">
            <a:spLocks noGrp="1"/>
          </p:cNvSpPr>
          <p:nvPr>
            <p:ph type="body" idx="1"/>
          </p:nvPr>
        </p:nvSpPr>
        <p:spPr>
          <a:xfrm>
            <a:off x="729325" y="1393075"/>
            <a:ext cx="41100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All species of Anopheles mosquitoes require </a:t>
            </a:r>
            <a:r>
              <a:rPr lang="en" b="1"/>
              <a:t>stagnant water</a:t>
            </a:r>
            <a:r>
              <a:rPr lang="en"/>
              <a:t> (fresh or brackish) to breed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Raining more often → more mosquitos</a:t>
            </a:r>
            <a:endParaRPr/>
          </a:p>
        </p:txBody>
      </p:sp>
      <p:pic>
        <p:nvPicPr>
          <p:cNvPr id="306" name="Google Shape;306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74500" y="0"/>
            <a:ext cx="1769501" cy="1038674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33"/>
          <p:cNvSpPr txBox="1"/>
          <p:nvPr/>
        </p:nvSpPr>
        <p:spPr>
          <a:xfrm>
            <a:off x="5324200" y="0"/>
            <a:ext cx="1587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Applies to whole slide</a:t>
            </a:r>
            <a:endParaRPr sz="1300">
              <a:solidFill>
                <a:srgbClr val="59595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308" name="Google Shape;308;p33"/>
          <p:cNvCxnSpPr>
            <a:stCxn id="307" idx="3"/>
            <a:endCxn id="306" idx="1"/>
          </p:cNvCxnSpPr>
          <p:nvPr/>
        </p:nvCxnSpPr>
        <p:spPr>
          <a:xfrm>
            <a:off x="6911200" y="292500"/>
            <a:ext cx="463200" cy="226800"/>
          </a:xfrm>
          <a:prstGeom prst="curvedConnector3">
            <a:avLst>
              <a:gd name="adj1" fmla="val 50011"/>
            </a:avLst>
          </a:prstGeom>
          <a:noFill/>
          <a:ln w="19050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309" name="Google Shape;309;p33" title="Malaria_2.png"/>
          <p:cNvPicPr preferRelativeResize="0"/>
          <p:nvPr/>
        </p:nvPicPr>
        <p:blipFill rotWithShape="1">
          <a:blip r:embed="rId5">
            <a:alphaModFix/>
          </a:blip>
          <a:srcRect l="5256" r="9281" b="19994"/>
          <a:stretch/>
        </p:blipFill>
        <p:spPr>
          <a:xfrm>
            <a:off x="434650" y="2478450"/>
            <a:ext cx="4568300" cy="2405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4"/>
          <p:cNvSpPr txBox="1">
            <a:spLocks noGrp="1"/>
          </p:cNvSpPr>
          <p:nvPr>
            <p:ph type="title"/>
          </p:nvPr>
        </p:nvSpPr>
        <p:spPr>
          <a:xfrm>
            <a:off x="729450" y="6328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Malaria lifecycle: Vectors &amp; climate</a:t>
            </a:r>
            <a:endParaRPr/>
          </a:p>
        </p:txBody>
      </p:sp>
      <p:pic>
        <p:nvPicPr>
          <p:cNvPr id="315" name="Google Shape;315;p34" title="Malaria_3a.png"/>
          <p:cNvPicPr preferRelativeResize="0"/>
          <p:nvPr/>
        </p:nvPicPr>
        <p:blipFill rotWithShape="1">
          <a:blip r:embed="rId3">
            <a:alphaModFix/>
          </a:blip>
          <a:srcRect l="5407" r="5815"/>
          <a:stretch/>
        </p:blipFill>
        <p:spPr>
          <a:xfrm>
            <a:off x="4137125" y="1971000"/>
            <a:ext cx="5006874" cy="3172501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p34"/>
          <p:cNvSpPr txBox="1"/>
          <p:nvPr/>
        </p:nvSpPr>
        <p:spPr>
          <a:xfrm>
            <a:off x="729325" y="3026175"/>
            <a:ext cx="3675600" cy="8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914400" lvl="1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○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Mosquitos thrive in humidity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914400" lvl="1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○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Part of Plasmodium’s life cycle depends on </a:t>
            </a:r>
            <a:r>
              <a:rPr lang="en" sz="1300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4" action="ppaction://hlinksldjump"/>
              </a:rPr>
              <a:t>the heat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7" name="Google Shape;317;p34"/>
          <p:cNvSpPr txBox="1"/>
          <p:nvPr/>
        </p:nvSpPr>
        <p:spPr>
          <a:xfrm>
            <a:off x="729325" y="3940650"/>
            <a:ext cx="3407700" cy="8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Many, many other influences (but this slide </a:t>
            </a:r>
            <a:r>
              <a:rPr lang="en" sz="1300" b="1">
                <a:solidFill>
                  <a:srgbClr val="14A44D"/>
                </a:solidFill>
                <a:latin typeface="Open Sans"/>
                <a:ea typeface="Open Sans"/>
                <a:cs typeface="Open Sans"/>
                <a:sym typeface="Open Sans"/>
              </a:rPr>
              <a:t>unlikely to be on the exam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)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8" name="Google Shape;318;p34"/>
          <p:cNvSpPr/>
          <p:nvPr/>
        </p:nvSpPr>
        <p:spPr>
          <a:xfrm>
            <a:off x="4075150" y="1970850"/>
            <a:ext cx="5068800" cy="3172500"/>
          </a:xfrm>
          <a:prstGeom prst="rect">
            <a:avLst/>
          </a:prstGeom>
          <a:solidFill>
            <a:srgbClr val="FFFFFF">
              <a:alpha val="196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19" name="Google Shape;319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74500" y="0"/>
            <a:ext cx="1769501" cy="1038674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34"/>
          <p:cNvSpPr txBox="1"/>
          <p:nvPr/>
        </p:nvSpPr>
        <p:spPr>
          <a:xfrm>
            <a:off x="5324200" y="0"/>
            <a:ext cx="1587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Applies to whole slide</a:t>
            </a:r>
            <a:endParaRPr sz="1300">
              <a:solidFill>
                <a:srgbClr val="59595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321" name="Google Shape;321;p34"/>
          <p:cNvCxnSpPr>
            <a:stCxn id="320" idx="3"/>
            <a:endCxn id="319" idx="1"/>
          </p:cNvCxnSpPr>
          <p:nvPr/>
        </p:nvCxnSpPr>
        <p:spPr>
          <a:xfrm>
            <a:off x="6911200" y="292500"/>
            <a:ext cx="463200" cy="226800"/>
          </a:xfrm>
          <a:prstGeom prst="curvedConnector3">
            <a:avLst>
              <a:gd name="adj1" fmla="val 50011"/>
            </a:avLst>
          </a:prstGeom>
          <a:noFill/>
          <a:ln w="19050" cap="flat" cmpd="sng">
            <a:solidFill>
              <a:srgbClr val="595959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22" name="Google Shape;322;p34"/>
          <p:cNvSpPr txBox="1">
            <a:spLocks noGrp="1"/>
          </p:cNvSpPr>
          <p:nvPr>
            <p:ph type="body" idx="1"/>
          </p:nvPr>
        </p:nvSpPr>
        <p:spPr>
          <a:xfrm>
            <a:off x="729325" y="1393075"/>
            <a:ext cx="4110000" cy="9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9E9E9E"/>
              </a:buClr>
              <a:buSzPts val="1300"/>
              <a:buChar char="●"/>
            </a:pPr>
            <a:r>
              <a:rPr lang="en">
                <a:solidFill>
                  <a:srgbClr val="9E9E9E"/>
                </a:solidFill>
              </a:rPr>
              <a:t>All species of Anopheles mosquitoes require </a:t>
            </a:r>
            <a:r>
              <a:rPr lang="en" b="1">
                <a:solidFill>
                  <a:srgbClr val="9E9E9E"/>
                </a:solidFill>
              </a:rPr>
              <a:t>stagnant water</a:t>
            </a:r>
            <a:r>
              <a:rPr lang="en">
                <a:solidFill>
                  <a:srgbClr val="9E9E9E"/>
                </a:solidFill>
              </a:rPr>
              <a:t> (fresh or brackish) to breed</a:t>
            </a:r>
            <a:endParaRPr>
              <a:solidFill>
                <a:srgbClr val="9E9E9E"/>
              </a:solidFill>
            </a:endParaRP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Clr>
                <a:srgbClr val="9E9E9E"/>
              </a:buClr>
              <a:buSzPts val="1100"/>
              <a:buChar char="○"/>
            </a:pPr>
            <a:r>
              <a:rPr lang="en">
                <a:solidFill>
                  <a:srgbClr val="9E9E9E"/>
                </a:solidFill>
              </a:rPr>
              <a:t>Raining more often → more mosquitos</a:t>
            </a:r>
            <a:endParaRPr>
              <a:solidFill>
                <a:srgbClr val="9E9E9E"/>
              </a:solidFill>
            </a:endParaRPr>
          </a:p>
        </p:txBody>
      </p:sp>
      <p:pic>
        <p:nvPicPr>
          <p:cNvPr id="323" name="Google Shape;323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04675" y="4463000"/>
            <a:ext cx="1093123" cy="641649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34"/>
          <p:cNvSpPr txBox="1"/>
          <p:nvPr/>
        </p:nvSpPr>
        <p:spPr>
          <a:xfrm>
            <a:off x="729325" y="2264250"/>
            <a:ext cx="3675600" cy="8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Both the vector (mosquitoes) and pathogen (plasmodium) </a:t>
            </a: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do better when it’s warmer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5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Back to case 1 </a:t>
            </a:r>
            <a:endParaRPr/>
          </a:p>
        </p:txBody>
      </p:sp>
      <p:sp>
        <p:nvSpPr>
          <p:cNvPr id="330" name="Google Shape;330;p35"/>
          <p:cNvSpPr txBox="1">
            <a:spLocks noGrp="1"/>
          </p:cNvSpPr>
          <p:nvPr>
            <p:ph type="body" idx="2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9E9E9E"/>
                </a:solidFill>
              </a:rPr>
              <a:t>A previously </a:t>
            </a:r>
            <a:r>
              <a:rPr lang="en"/>
              <a:t>healthy 22 year old male</a:t>
            </a:r>
            <a:r>
              <a:rPr lang="en">
                <a:solidFill>
                  <a:srgbClr val="9E9E9E"/>
                </a:solidFill>
              </a:rPr>
              <a:t> presents with </a:t>
            </a:r>
            <a:r>
              <a:rPr lang="en"/>
              <a:t>3 days of</a:t>
            </a:r>
            <a:r>
              <a:rPr lang="en">
                <a:solidFill>
                  <a:srgbClr val="9E9E9E"/>
                </a:solidFill>
              </a:rPr>
              <a:t> </a:t>
            </a:r>
            <a:r>
              <a:rPr lang="en" b="1">
                <a:solidFill>
                  <a:srgbClr val="DF382C"/>
                </a:solidFill>
              </a:rPr>
              <a:t>high fevers</a:t>
            </a:r>
            <a:r>
              <a:rPr lang="en">
                <a:solidFill>
                  <a:srgbClr val="9E9E9E"/>
                </a:solidFill>
              </a:rPr>
              <a:t>, </a:t>
            </a:r>
            <a:r>
              <a:rPr lang="en"/>
              <a:t>chills</a:t>
            </a:r>
            <a:r>
              <a:rPr lang="en">
                <a:solidFill>
                  <a:srgbClr val="9E9E9E"/>
                </a:solidFill>
              </a:rPr>
              <a:t>, and </a:t>
            </a:r>
            <a:r>
              <a:rPr lang="en" b="1"/>
              <a:t>shortness of breath</a:t>
            </a:r>
            <a:r>
              <a:rPr lang="en"/>
              <a:t>. </a:t>
            </a:r>
            <a:r>
              <a:rPr lang="en">
                <a:solidFill>
                  <a:srgbClr val="9E9E9E"/>
                </a:solidFill>
              </a:rPr>
              <a:t>One week ago</a:t>
            </a:r>
            <a:r>
              <a:rPr lang="en"/>
              <a:t> returned from </a:t>
            </a:r>
            <a:r>
              <a:rPr lang="en">
                <a:solidFill>
                  <a:srgbClr val="9E9E9E"/>
                </a:solidFill>
              </a:rPr>
              <a:t>a semester in </a:t>
            </a:r>
            <a:r>
              <a:rPr lang="en" b="1"/>
              <a:t>Africa</a:t>
            </a:r>
            <a:r>
              <a:rPr lang="en">
                <a:solidFill>
                  <a:srgbClr val="9E9E9E"/>
                </a:solidFill>
              </a:rPr>
              <a:t>. Initial thought was viral URI</a:t>
            </a:r>
            <a:r>
              <a:rPr lang="en"/>
              <a:t> (</a:t>
            </a:r>
            <a:r>
              <a:rPr lang="en" b="1"/>
              <a:t>headache</a:t>
            </a:r>
            <a:r>
              <a:rPr lang="en"/>
              <a:t>, </a:t>
            </a:r>
            <a:r>
              <a:rPr lang="en" b="1"/>
              <a:t>myalgias/arthralgias</a:t>
            </a:r>
            <a:r>
              <a:rPr lang="en"/>
              <a:t>)</a:t>
            </a:r>
            <a:r>
              <a:rPr lang="en">
                <a:solidFill>
                  <a:srgbClr val="9E9E9E"/>
                </a:solidFill>
              </a:rPr>
              <a:t>, but now </a:t>
            </a:r>
            <a:r>
              <a:rPr lang="en"/>
              <a:t>doing much worse</a:t>
            </a:r>
            <a:endParaRPr/>
          </a:p>
        </p:txBody>
      </p:sp>
      <p:sp>
        <p:nvSpPr>
          <p:cNvPr id="331" name="Google Shape;331;p35"/>
          <p:cNvSpPr txBox="1">
            <a:spLocks noGrp="1"/>
          </p:cNvSpPr>
          <p:nvPr>
            <p:ph type="subTitle" idx="1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6"/>
          <p:cNvSpPr txBox="1">
            <a:spLocks noGrp="1"/>
          </p:cNvSpPr>
          <p:nvPr>
            <p:ph type="title"/>
          </p:nvPr>
        </p:nvSpPr>
        <p:spPr>
          <a:xfrm>
            <a:off x="729450" y="6328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B3FA0"/>
                </a:solidFill>
              </a:rPr>
              <a:t>Case 1</a:t>
            </a:r>
            <a:r>
              <a:rPr lang="en">
                <a:solidFill>
                  <a:srgbClr val="356635"/>
                </a:solidFill>
              </a:rPr>
              <a:t>:</a:t>
            </a:r>
            <a:r>
              <a:rPr lang="en"/>
              <a:t> Physical exam &amp; labs</a:t>
            </a:r>
            <a:endParaRPr/>
          </a:p>
        </p:txBody>
      </p:sp>
      <p:graphicFrame>
        <p:nvGraphicFramePr>
          <p:cNvPr id="337" name="Google Shape;337;p36"/>
          <p:cNvGraphicFramePr/>
          <p:nvPr/>
        </p:nvGraphicFramePr>
        <p:xfrm>
          <a:off x="583220" y="1457041"/>
          <a:ext cx="7981175" cy="1158080"/>
        </p:xfrm>
        <a:graphic>
          <a:graphicData uri="http://schemas.openxmlformats.org/drawingml/2006/table">
            <a:tbl>
              <a:tblPr>
                <a:noFill/>
                <a:tableStyleId>{1F2A1DB5-752E-4D0B-B9CD-C9D913D8824E}</a:tableStyleId>
              </a:tblPr>
              <a:tblGrid>
                <a:gridCol w="1252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2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8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12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15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5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798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solidFill>
                            <a:srgbClr val="404247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Temp</a:t>
                      </a:r>
                      <a:endParaRPr sz="1200" b="1">
                        <a:solidFill>
                          <a:srgbClr val="404247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 b="1">
                          <a:solidFill>
                            <a:srgbClr val="DF382C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39.5 °C</a:t>
                      </a: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(103.1 °F)</a:t>
                      </a:r>
                      <a:endParaRPr sz="130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45700" marB="45700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solidFill>
                            <a:srgbClr val="404247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Pulse</a:t>
                      </a:r>
                      <a:endParaRPr sz="130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 b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118</a:t>
                      </a:r>
                      <a:endParaRPr sz="1300" b="1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45700" marB="45700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solidFill>
                            <a:srgbClr val="404247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SpO2</a:t>
                      </a:r>
                      <a:endParaRPr sz="130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 b="1">
                          <a:solidFill>
                            <a:srgbClr val="3B71CA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90 %</a:t>
                      </a:r>
                      <a:endParaRPr sz="1300" b="1">
                        <a:solidFill>
                          <a:srgbClr val="3B71CA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45700" marB="45700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8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solidFill>
                            <a:srgbClr val="404247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General</a:t>
                      </a:r>
                      <a:endParaRPr sz="1200" b="1">
                        <a:solidFill>
                          <a:srgbClr val="404247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2F3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 b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Quite </a:t>
                      </a:r>
                      <a:r>
                        <a:rPr lang="en" sz="1300" b="1">
                          <a:solidFill>
                            <a:srgbClr val="DF382C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ill appearing</a:t>
                      </a: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, </a:t>
                      </a:r>
                      <a:r>
                        <a:rPr lang="en" sz="1300" b="1">
                          <a:solidFill>
                            <a:srgbClr val="3B71CA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confused</a:t>
                      </a:r>
                      <a:endParaRPr sz="1300" b="1">
                        <a:solidFill>
                          <a:srgbClr val="3B71CA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45700" marB="45700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59595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98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solidFill>
                            <a:srgbClr val="404247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GI</a:t>
                      </a:r>
                      <a:endParaRPr sz="1200" b="1">
                        <a:solidFill>
                          <a:srgbClr val="404247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2F3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Non-tender, </a:t>
                      </a:r>
                      <a:r>
                        <a:rPr lang="en" sz="1300" b="1">
                          <a:solidFill>
                            <a:srgbClr val="DF382C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splenomegaly</a:t>
                      </a:r>
                      <a:endParaRPr sz="1300" b="1">
                        <a:solidFill>
                          <a:srgbClr val="DF382C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45700" marB="45700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98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solidFill>
                            <a:srgbClr val="404247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Neuro</a:t>
                      </a:r>
                      <a:endParaRPr sz="1200" b="1">
                        <a:solidFill>
                          <a:srgbClr val="404247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2F3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Grossly intact, no neck stiffness</a:t>
                      </a:r>
                      <a:endParaRPr sz="130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45700" marB="45700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38" name="Google Shape;338;p36"/>
          <p:cNvGraphicFramePr/>
          <p:nvPr/>
        </p:nvGraphicFramePr>
        <p:xfrm>
          <a:off x="698238" y="2902525"/>
          <a:ext cx="2476075" cy="1966650"/>
        </p:xfrm>
        <a:graphic>
          <a:graphicData uri="http://schemas.openxmlformats.org/drawingml/2006/table">
            <a:tbl>
              <a:tblPr>
                <a:noFill/>
                <a:tableStyleId>{1F2A1DB5-752E-4D0B-B9CD-C9D913D8824E}</a:tableStyleId>
              </a:tblPr>
              <a:tblGrid>
                <a:gridCol w="963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6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6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09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CBC</a:t>
                      </a:r>
                      <a:endParaRPr b="1">
                        <a:solidFill>
                          <a:srgbClr val="FFFFFF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4570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0424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Result</a:t>
                      </a:r>
                      <a:endParaRPr b="1">
                        <a:solidFill>
                          <a:srgbClr val="FFFFFF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0424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2"/>
                          </a:solidFill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Normal</a:t>
                      </a:r>
                      <a:endParaRPr>
                        <a:solidFill>
                          <a:schemeClr val="dk2"/>
                        </a:solidFill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09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WBC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4570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9E9E9E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5</a:t>
                      </a:r>
                      <a:endParaRPr b="1">
                        <a:solidFill>
                          <a:srgbClr val="9E9E9E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9E9E9E"/>
                          </a:solidFill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3.7-11</a:t>
                      </a:r>
                      <a:endParaRPr>
                        <a:solidFill>
                          <a:srgbClr val="9E9E9E"/>
                        </a:solidFill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9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Hgb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4570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3B71CA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8.7</a:t>
                      </a:r>
                      <a:r>
                        <a:rPr lang="en">
                          <a:solidFill>
                            <a:srgbClr val="1A1A1A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→</a:t>
                      </a:r>
                      <a:r>
                        <a:rPr lang="en" b="1">
                          <a:solidFill>
                            <a:srgbClr val="3B71CA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7</a:t>
                      </a:r>
                      <a:endParaRPr b="1">
                        <a:solidFill>
                          <a:srgbClr val="3B71CA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2EAF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1A1A1A"/>
                          </a:solidFill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11</a:t>
                      </a:r>
                      <a:r>
                        <a:rPr lang="en">
                          <a:solidFill>
                            <a:srgbClr val="9E9E9E"/>
                          </a:solidFill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-16</a:t>
                      </a:r>
                      <a:endParaRPr>
                        <a:solidFill>
                          <a:srgbClr val="9E9E9E"/>
                        </a:solidFill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09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Platelets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4570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rgbClr val="3B71CA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17</a:t>
                      </a:r>
                      <a:endParaRPr b="1">
                        <a:solidFill>
                          <a:srgbClr val="3B71CA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2EAF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1A1A1A"/>
                          </a:solidFill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150</a:t>
                      </a:r>
                      <a:r>
                        <a:rPr lang="en">
                          <a:solidFill>
                            <a:srgbClr val="9E9E9E"/>
                          </a:solidFill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-400</a:t>
                      </a:r>
                      <a:endParaRPr>
                        <a:solidFill>
                          <a:srgbClr val="9E9E9E"/>
                        </a:solidFill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9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Coags</a:t>
                      </a:r>
                      <a:endParaRPr b="1">
                        <a:solidFill>
                          <a:srgbClr val="FFFFFF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4570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0424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b="1">
                        <a:solidFill>
                          <a:srgbClr val="FFFFFF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0424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FFFFFF"/>
                        </a:solidFill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9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PT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4570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9E9E9E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16</a:t>
                      </a:r>
                      <a:endParaRPr b="1">
                        <a:solidFill>
                          <a:srgbClr val="9E9E9E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9E9E9E"/>
                          </a:solidFill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25-35</a:t>
                      </a:r>
                      <a:endParaRPr>
                        <a:solidFill>
                          <a:srgbClr val="9E9E9E"/>
                        </a:solidFill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09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PTT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4570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rgbClr val="DF382C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39</a:t>
                      </a:r>
                      <a:endParaRPr b="1">
                        <a:solidFill>
                          <a:srgbClr val="DF382C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1D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9E9E9E"/>
                          </a:solidFill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11-</a:t>
                      </a:r>
                      <a:r>
                        <a:rPr lang="en">
                          <a:solidFill>
                            <a:srgbClr val="1A1A1A"/>
                          </a:solidFill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14</a:t>
                      </a:r>
                      <a:endParaRPr>
                        <a:solidFill>
                          <a:srgbClr val="1A1A1A"/>
                        </a:solidFill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339" name="Google Shape;339;p36"/>
          <p:cNvGraphicFramePr/>
          <p:nvPr/>
        </p:nvGraphicFramePr>
        <p:xfrm>
          <a:off x="3628338" y="2904050"/>
          <a:ext cx="2256650" cy="1685700"/>
        </p:xfrm>
        <a:graphic>
          <a:graphicData uri="http://schemas.openxmlformats.org/drawingml/2006/table">
            <a:tbl>
              <a:tblPr>
                <a:noFill/>
                <a:tableStyleId>{1F2A1DB5-752E-4D0B-B9CD-C9D913D8824E}</a:tableStyleId>
              </a:tblPr>
              <a:tblGrid>
                <a:gridCol w="878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2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5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09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Chem7</a:t>
                      </a:r>
                      <a:endParaRPr b="1">
                        <a:solidFill>
                          <a:srgbClr val="FFFFFF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4570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0424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Result</a:t>
                      </a:r>
                      <a:endParaRPr b="1">
                        <a:solidFill>
                          <a:srgbClr val="FFFFFF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0424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2"/>
                          </a:solidFill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Normal</a:t>
                      </a:r>
                      <a:endParaRPr>
                        <a:solidFill>
                          <a:srgbClr val="FFFFFF"/>
                        </a:solidFill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09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Na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4570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9E9E9E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140</a:t>
                      </a:r>
                      <a:endParaRPr b="1">
                        <a:solidFill>
                          <a:srgbClr val="9E9E9E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9E9E9E"/>
                          </a:solidFill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136-145</a:t>
                      </a:r>
                      <a:endParaRPr>
                        <a:solidFill>
                          <a:srgbClr val="9E9E9E"/>
                        </a:solidFill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9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K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4570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1A1A1A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4.9</a:t>
                      </a:r>
                      <a:endParaRPr>
                        <a:solidFill>
                          <a:srgbClr val="1A1A1A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9E9E9E"/>
                          </a:solidFill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3.5-5.1</a:t>
                      </a:r>
                      <a:endParaRPr>
                        <a:solidFill>
                          <a:srgbClr val="9E9E9E"/>
                        </a:solidFill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09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HCO3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4570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1A1A1A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21</a:t>
                      </a:r>
                      <a:endParaRPr>
                        <a:solidFill>
                          <a:srgbClr val="1A1A1A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1A1A1A"/>
                          </a:solidFill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23</a:t>
                      </a:r>
                      <a:r>
                        <a:rPr lang="en">
                          <a:solidFill>
                            <a:srgbClr val="9E9E9E"/>
                          </a:solidFill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-31</a:t>
                      </a:r>
                      <a:endParaRPr>
                        <a:solidFill>
                          <a:srgbClr val="9E9E9E"/>
                        </a:solidFill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9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BUN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4570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1A1A1A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47</a:t>
                      </a:r>
                      <a:endParaRPr>
                        <a:solidFill>
                          <a:srgbClr val="1A1A1A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1D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9E9E9E"/>
                          </a:solidFill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8-</a:t>
                      </a:r>
                      <a:r>
                        <a:rPr lang="en">
                          <a:solidFill>
                            <a:srgbClr val="1A1A1A"/>
                          </a:solidFill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25</a:t>
                      </a:r>
                      <a:endParaRPr>
                        <a:solidFill>
                          <a:srgbClr val="1A1A1A"/>
                        </a:solidFill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9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Cr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4570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rgbClr val="89611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1.5</a:t>
                      </a:r>
                      <a:endParaRPr b="1">
                        <a:solidFill>
                          <a:srgbClr val="89611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1D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9E9E9E"/>
                          </a:solidFill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0.6-</a:t>
                      </a:r>
                      <a:r>
                        <a:rPr lang="en">
                          <a:solidFill>
                            <a:srgbClr val="1A1A1A"/>
                          </a:solidFill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1.1</a:t>
                      </a:r>
                      <a:endParaRPr>
                        <a:solidFill>
                          <a:srgbClr val="1A1A1A"/>
                        </a:solidFill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40" name="Google Shape;340;p36"/>
          <p:cNvGraphicFramePr/>
          <p:nvPr/>
        </p:nvGraphicFramePr>
        <p:xfrm>
          <a:off x="6459288" y="2904050"/>
          <a:ext cx="2333500" cy="1685700"/>
        </p:xfrm>
        <a:graphic>
          <a:graphicData uri="http://schemas.openxmlformats.org/drawingml/2006/table">
            <a:tbl>
              <a:tblPr>
                <a:noFill/>
                <a:tableStyleId>{1F2A1DB5-752E-4D0B-B9CD-C9D913D8824E}</a:tableStyleId>
              </a:tblPr>
              <a:tblGrid>
                <a:gridCol w="911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7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09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LFTs</a:t>
                      </a:r>
                      <a:endParaRPr b="1">
                        <a:solidFill>
                          <a:srgbClr val="FFFFFF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4570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0424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Result</a:t>
                      </a:r>
                      <a:endParaRPr b="1">
                        <a:solidFill>
                          <a:srgbClr val="FFFFFF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0424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2"/>
                          </a:solidFill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Normal</a:t>
                      </a:r>
                      <a:endParaRPr>
                        <a:solidFill>
                          <a:srgbClr val="FFFFFF"/>
                        </a:solidFill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09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AST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4570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rgbClr val="89611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135</a:t>
                      </a:r>
                      <a:endParaRPr b="1">
                        <a:solidFill>
                          <a:srgbClr val="89611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1D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9E9E9E"/>
                          </a:solidFill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11-</a:t>
                      </a:r>
                      <a:r>
                        <a:rPr lang="en">
                          <a:solidFill>
                            <a:schemeClr val="dk2"/>
                          </a:solidFill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34</a:t>
                      </a:r>
                      <a:endParaRPr>
                        <a:solidFill>
                          <a:schemeClr val="dk2"/>
                        </a:solidFill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9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ALT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4570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rgbClr val="89611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279</a:t>
                      </a:r>
                      <a:endParaRPr b="1">
                        <a:solidFill>
                          <a:srgbClr val="89611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1D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2"/>
                          </a:solidFill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&lt;31</a:t>
                      </a:r>
                      <a:endParaRPr>
                        <a:solidFill>
                          <a:schemeClr val="dk2"/>
                        </a:solidFill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09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9E9E9E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Alk Phos</a:t>
                      </a:r>
                      <a:endParaRPr>
                        <a:solidFill>
                          <a:srgbClr val="9E9E9E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4570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9E9E9E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140</a:t>
                      </a:r>
                      <a:endParaRPr>
                        <a:solidFill>
                          <a:srgbClr val="9E9E9E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9E9E9E"/>
                          </a:solidFill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55-145</a:t>
                      </a:r>
                      <a:endParaRPr>
                        <a:solidFill>
                          <a:srgbClr val="9E9E9E"/>
                        </a:solidFill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9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Bili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4570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rgbClr val="DF382C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6.0</a:t>
                      </a:r>
                      <a:endParaRPr b="1">
                        <a:solidFill>
                          <a:srgbClr val="DF382C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1D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9E9E9E"/>
                          </a:solidFill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0.3-</a:t>
                      </a:r>
                      <a:r>
                        <a:rPr lang="en">
                          <a:solidFill>
                            <a:schemeClr val="dk2"/>
                          </a:solidFill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1.3</a:t>
                      </a:r>
                      <a:endParaRPr>
                        <a:solidFill>
                          <a:schemeClr val="dk2"/>
                        </a:solidFill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9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 (Unconj)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4570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rgbClr val="DF382C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5.4</a:t>
                      </a:r>
                      <a:endParaRPr b="1">
                        <a:solidFill>
                          <a:srgbClr val="DF382C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1D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2"/>
                        </a:solidFill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4042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37"/>
          <p:cNvSpPr txBox="1">
            <a:spLocks noGrp="1"/>
          </p:cNvSpPr>
          <p:nvPr>
            <p:ph type="title"/>
          </p:nvPr>
        </p:nvSpPr>
        <p:spPr>
          <a:xfrm>
            <a:off x="729450" y="632850"/>
            <a:ext cx="25896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B3FA0"/>
                </a:solidFill>
              </a:rPr>
              <a:t>Case 1</a:t>
            </a:r>
            <a:endParaRPr/>
          </a:p>
        </p:txBody>
      </p:sp>
      <p:sp>
        <p:nvSpPr>
          <p:cNvPr id="346" name="Google Shape;346;p37"/>
          <p:cNvSpPr txBox="1">
            <a:spLocks noGrp="1"/>
          </p:cNvSpPr>
          <p:nvPr>
            <p:ph type="body" idx="1"/>
          </p:nvPr>
        </p:nvSpPr>
        <p:spPr>
          <a:xfrm>
            <a:off x="272250" y="1393075"/>
            <a:ext cx="3203100" cy="64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Develops respiratory distress 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Requires </a:t>
            </a:r>
            <a:r>
              <a:rPr lang="en" b="1"/>
              <a:t>intubation</a:t>
            </a:r>
            <a:endParaRPr b="1"/>
          </a:p>
        </p:txBody>
      </p:sp>
      <p:sp>
        <p:nvSpPr>
          <p:cNvPr id="347" name="Google Shape;347;p37"/>
          <p:cNvSpPr txBox="1">
            <a:spLocks noGrp="1"/>
          </p:cNvSpPr>
          <p:nvPr>
            <p:ph type="body" idx="1"/>
          </p:nvPr>
        </p:nvSpPr>
        <p:spPr>
          <a:xfrm>
            <a:off x="272250" y="1889275"/>
            <a:ext cx="3203100" cy="45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457200" lvl="0" indent="-304959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b="1"/>
              <a:t>Blood smear</a:t>
            </a:r>
            <a:r>
              <a:rPr lang="en"/>
              <a:t> reveals his diagnosis</a:t>
            </a:r>
            <a:endParaRPr/>
          </a:p>
        </p:txBody>
      </p:sp>
      <p:sp>
        <p:nvSpPr>
          <p:cNvPr id="348" name="Google Shape;348;p37"/>
          <p:cNvSpPr txBox="1">
            <a:spLocks noGrp="1"/>
          </p:cNvSpPr>
          <p:nvPr>
            <p:ph type="body" idx="1"/>
          </p:nvPr>
        </p:nvSpPr>
        <p:spPr>
          <a:xfrm>
            <a:off x="272250" y="2188675"/>
            <a:ext cx="3203100" cy="9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Started on treatment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 b="1">
                <a:solidFill>
                  <a:srgbClr val="14A44D"/>
                </a:solidFill>
              </a:rPr>
              <a:t>Gradually improves</a:t>
            </a:r>
            <a:r>
              <a:rPr lang="en"/>
              <a:t> in coming days</a:t>
            </a:r>
            <a:endParaRPr/>
          </a:p>
        </p:txBody>
      </p:sp>
      <p:pic>
        <p:nvPicPr>
          <p:cNvPr id="349" name="Google Shape;349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13099" y="549725"/>
            <a:ext cx="5623000" cy="4537523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37"/>
          <p:cNvSpPr txBox="1">
            <a:spLocks noGrp="1"/>
          </p:cNvSpPr>
          <p:nvPr>
            <p:ph type="title"/>
          </p:nvPr>
        </p:nvSpPr>
        <p:spPr>
          <a:xfrm>
            <a:off x="3513099" y="4360130"/>
            <a:ext cx="2097000" cy="726900"/>
          </a:xfrm>
          <a:prstGeom prst="rect">
            <a:avLst/>
          </a:prstGeom>
          <a:solidFill>
            <a:srgbClr val="FFFFFF">
              <a:alpha val="85000"/>
            </a:srgbClr>
          </a:solidFill>
        </p:spPr>
        <p:txBody>
          <a:bodyPr spcFirstLastPara="1" wrap="square" lIns="80650" tIns="80650" rIns="80650" bIns="80650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70"/>
              <a:t>Blood smear</a:t>
            </a:r>
            <a:endParaRPr sz="247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82" b="0">
                <a:solidFill>
                  <a:srgbClr val="9E9E9E"/>
                </a:solidFill>
              </a:rPr>
              <a:t>Giemsa stain</a:t>
            </a:r>
            <a:endParaRPr sz="1882" b="0">
              <a:solidFill>
                <a:srgbClr val="9E9E9E"/>
              </a:solidFill>
            </a:endParaRPr>
          </a:p>
        </p:txBody>
      </p:sp>
      <p:pic>
        <p:nvPicPr>
          <p:cNvPr id="351" name="Google Shape;351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48575" y="4551825"/>
            <a:ext cx="535200" cy="53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" name="Google Shape;356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8275" y="525296"/>
            <a:ext cx="4508583" cy="45085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48861" y="525296"/>
            <a:ext cx="3585564" cy="3585564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38"/>
          <p:cNvSpPr txBox="1"/>
          <p:nvPr/>
        </p:nvSpPr>
        <p:spPr>
          <a:xfrm>
            <a:off x="5148860" y="3537274"/>
            <a:ext cx="2485800" cy="573600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</p:spPr>
        <p:txBody>
          <a:bodyPr spcFirstLastPara="1" wrap="square" lIns="85200" tIns="85200" rIns="85200" bIns="852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4" b="1">
                <a:latin typeface="Open Sans"/>
                <a:ea typeface="Open Sans"/>
                <a:cs typeface="Open Sans"/>
                <a:sym typeface="Open Sans"/>
              </a:rPr>
              <a:t>Banana-shaped gametocyte </a:t>
            </a:r>
            <a:r>
              <a:rPr lang="en" sz="1304">
                <a:latin typeface="Open Sans"/>
                <a:ea typeface="Open Sans"/>
                <a:cs typeface="Open Sans"/>
                <a:sym typeface="Open Sans"/>
              </a:rPr>
              <a:t>(</a:t>
            </a:r>
            <a:r>
              <a:rPr lang="en" sz="1304" i="1">
                <a:latin typeface="Open Sans"/>
                <a:ea typeface="Open Sans"/>
                <a:cs typeface="Open Sans"/>
                <a:sym typeface="Open Sans"/>
              </a:rPr>
              <a:t>Plasmodium falciparum</a:t>
            </a:r>
            <a:r>
              <a:rPr lang="en" sz="1304">
                <a:latin typeface="Open Sans"/>
                <a:ea typeface="Open Sans"/>
                <a:cs typeface="Open Sans"/>
                <a:sym typeface="Open Sans"/>
              </a:rPr>
              <a:t>)</a:t>
            </a:r>
            <a:endParaRPr sz="1304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59" name="Google Shape;359;p38"/>
          <p:cNvSpPr txBox="1"/>
          <p:nvPr/>
        </p:nvSpPr>
        <p:spPr>
          <a:xfrm>
            <a:off x="498275" y="4460294"/>
            <a:ext cx="2485800" cy="573600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</p:spPr>
        <p:txBody>
          <a:bodyPr spcFirstLastPara="1" wrap="square" lIns="85200" tIns="85200" rIns="85200" bIns="852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4" b="1">
                <a:latin typeface="Open Sans"/>
                <a:ea typeface="Open Sans"/>
                <a:cs typeface="Open Sans"/>
                <a:sym typeface="Open Sans"/>
              </a:rPr>
              <a:t>Ring form trophozoites </a:t>
            </a:r>
            <a:r>
              <a:rPr lang="en" sz="1304">
                <a:latin typeface="Open Sans"/>
                <a:ea typeface="Open Sans"/>
                <a:cs typeface="Open Sans"/>
                <a:sym typeface="Open Sans"/>
              </a:rPr>
              <a:t>(</a:t>
            </a:r>
            <a:r>
              <a:rPr lang="en" sz="1304" i="1">
                <a:latin typeface="Open Sans"/>
                <a:ea typeface="Open Sans"/>
                <a:cs typeface="Open Sans"/>
                <a:sym typeface="Open Sans"/>
              </a:rPr>
              <a:t>Plasmodium falciparum</a:t>
            </a:r>
            <a:r>
              <a:rPr lang="en" sz="1304">
                <a:latin typeface="Open Sans"/>
                <a:ea typeface="Open Sans"/>
                <a:cs typeface="Open Sans"/>
                <a:sym typeface="Open Sans"/>
              </a:rPr>
              <a:t>)</a:t>
            </a:r>
            <a:endParaRPr sz="1304"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360" name="Google Shape;360;p38"/>
          <p:cNvGrpSpPr/>
          <p:nvPr/>
        </p:nvGrpSpPr>
        <p:grpSpPr>
          <a:xfrm>
            <a:off x="3220623" y="1623878"/>
            <a:ext cx="1400097" cy="1388594"/>
            <a:chOff x="7871170" y="3082826"/>
            <a:chExt cx="1168500" cy="1158900"/>
          </a:xfrm>
        </p:grpSpPr>
        <p:pic>
          <p:nvPicPr>
            <p:cNvPr id="361" name="Google Shape;361;p38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948542" y="3222000"/>
              <a:ext cx="953870" cy="852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2" name="Google Shape;362;p38"/>
            <p:cNvSpPr/>
            <p:nvPr/>
          </p:nvSpPr>
          <p:spPr>
            <a:xfrm rot="1212767">
              <a:off x="7998267" y="3213094"/>
              <a:ext cx="914307" cy="898365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109525" tIns="109525" rIns="109525" bIns="1095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77"/>
                <a:buFont typeface="Arial"/>
                <a:buNone/>
              </a:pPr>
              <a:endParaRPr sz="1677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363" name="Google Shape;363;p38"/>
          <p:cNvGrpSpPr/>
          <p:nvPr/>
        </p:nvGrpSpPr>
        <p:grpSpPr>
          <a:xfrm>
            <a:off x="7444257" y="4110752"/>
            <a:ext cx="1188730" cy="1064903"/>
            <a:chOff x="2742121" y="3523080"/>
            <a:chExt cx="1649639" cy="1477800"/>
          </a:xfrm>
        </p:grpSpPr>
        <p:grpSp>
          <p:nvGrpSpPr>
            <p:cNvPr id="364" name="Google Shape;364;p38"/>
            <p:cNvGrpSpPr/>
            <p:nvPr/>
          </p:nvGrpSpPr>
          <p:grpSpPr>
            <a:xfrm>
              <a:off x="2742121" y="3653959"/>
              <a:ext cx="1065772" cy="1203041"/>
              <a:chOff x="2742121" y="3653959"/>
              <a:chExt cx="1065772" cy="1203041"/>
            </a:xfrm>
          </p:grpSpPr>
          <p:pic>
            <p:nvPicPr>
              <p:cNvPr id="365" name="Google Shape;365;p38"/>
              <p:cNvPicPr preferRelativeResize="0"/>
              <p:nvPr/>
            </p:nvPicPr>
            <p:blipFill rotWithShape="1">
              <a:blip r:embed="rId6">
                <a:alphaModFix/>
              </a:blip>
              <a:srcRect l="5254" r="55511" b="48262"/>
              <a:stretch/>
            </p:blipFill>
            <p:spPr>
              <a:xfrm>
                <a:off x="3011875" y="3653959"/>
                <a:ext cx="796018" cy="85238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66" name="Google Shape;366;p38"/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>
                <a:off x="2742121" y="4438393"/>
                <a:ext cx="297215" cy="41860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67" name="Google Shape;367;p38"/>
            <p:cNvGrpSpPr/>
            <p:nvPr/>
          </p:nvGrpSpPr>
          <p:grpSpPr>
            <a:xfrm>
              <a:off x="3261207" y="3925893"/>
              <a:ext cx="1130553" cy="852388"/>
              <a:chOff x="3261207" y="3925893"/>
              <a:chExt cx="1130553" cy="852388"/>
            </a:xfrm>
          </p:grpSpPr>
          <p:pic>
            <p:nvPicPr>
              <p:cNvPr id="368" name="Google Shape;368;p38"/>
              <p:cNvPicPr preferRelativeResize="0"/>
              <p:nvPr/>
            </p:nvPicPr>
            <p:blipFill rotWithShape="1">
              <a:blip r:embed="rId8">
                <a:alphaModFix/>
              </a:blip>
              <a:srcRect/>
              <a:stretch/>
            </p:blipFill>
            <p:spPr>
              <a:xfrm>
                <a:off x="3261207" y="3925893"/>
                <a:ext cx="836804" cy="85238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69" name="Google Shape;369;p38"/>
              <p:cNvPicPr preferRelativeResize="0"/>
              <p:nvPr/>
            </p:nvPicPr>
            <p:blipFill rotWithShape="1">
              <a:blip r:embed="rId9">
                <a:alphaModFix/>
              </a:blip>
              <a:srcRect l="11480" t="24506" r="10686"/>
              <a:stretch/>
            </p:blipFill>
            <p:spPr>
              <a:xfrm>
                <a:off x="4056196" y="4071437"/>
                <a:ext cx="335564" cy="30105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370" name="Google Shape;370;p38"/>
            <p:cNvSpPr/>
            <p:nvPr/>
          </p:nvSpPr>
          <p:spPr>
            <a:xfrm rot="645705">
              <a:off x="2937125" y="3628477"/>
              <a:ext cx="1248356" cy="1267006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65875" tIns="65875" rIns="65875" bIns="658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9"/>
                <a:buFont typeface="Arial"/>
                <a:buNone/>
              </a:pPr>
              <a:endParaRPr sz="100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1" name="Google Shape;371;p38"/>
          <p:cNvSpPr txBox="1">
            <a:spLocks noGrp="1"/>
          </p:cNvSpPr>
          <p:nvPr>
            <p:ph type="title" idx="4294967295"/>
          </p:nvPr>
        </p:nvSpPr>
        <p:spPr>
          <a:xfrm>
            <a:off x="5073666" y="4630554"/>
            <a:ext cx="2214600" cy="500400"/>
          </a:xfrm>
          <a:prstGeom prst="rect">
            <a:avLst/>
          </a:prstGeom>
          <a:solidFill>
            <a:srgbClr val="FFFFFF">
              <a:alpha val="85000"/>
            </a:srgbClr>
          </a:solidFill>
        </p:spPr>
        <p:txBody>
          <a:bodyPr spcFirstLastPara="1" wrap="square" lIns="85200" tIns="85200" rIns="85200" bIns="852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88">
                <a:solidFill>
                  <a:srgbClr val="9E9E9E"/>
                </a:solidFill>
              </a:rPr>
              <a:t>Giemsa stains</a:t>
            </a:r>
            <a:endParaRPr sz="1988">
              <a:solidFill>
                <a:srgbClr val="9E9E9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39"/>
          <p:cNvSpPr txBox="1">
            <a:spLocks noGrp="1"/>
          </p:cNvSpPr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Clinical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&amp;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Laboratory manifestations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0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Learning Objectives</a:t>
            </a:r>
            <a:endParaRPr/>
          </a:p>
        </p:txBody>
      </p:sp>
      <p:sp>
        <p:nvSpPr>
          <p:cNvPr id="131" name="Google Shape;131;p20"/>
          <p:cNvSpPr txBox="1">
            <a:spLocks noGrp="1"/>
          </p:cNvSpPr>
          <p:nvPr>
            <p:ph type="body" idx="2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spcBef>
                <a:spcPts val="100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Recognize the importance of considering </a:t>
            </a:r>
            <a:r>
              <a:rPr lang="en" b="1"/>
              <a:t>Malaria</a:t>
            </a:r>
            <a:r>
              <a:rPr lang="en"/>
              <a:t> in any </a:t>
            </a:r>
            <a:r>
              <a:rPr lang="en" b="1"/>
              <a:t>febrile illness</a:t>
            </a:r>
            <a:r>
              <a:rPr lang="en"/>
              <a:t> in a </a:t>
            </a:r>
            <a:r>
              <a:rPr lang="en" b="1"/>
              <a:t>returning traveler</a:t>
            </a:r>
            <a:endParaRPr b="1"/>
          </a:p>
          <a:p>
            <a:pPr marL="457200" lvl="0" indent="-311150" algn="l" rtl="0">
              <a:spcBef>
                <a:spcPts val="120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Understand </a:t>
            </a:r>
            <a:r>
              <a:rPr lang="en" b="1"/>
              <a:t>life cycle</a:t>
            </a:r>
            <a:r>
              <a:rPr lang="en"/>
              <a:t> and </a:t>
            </a:r>
            <a:r>
              <a:rPr lang="en" b="1"/>
              <a:t>pathogenesis</a:t>
            </a:r>
            <a:endParaRPr b="1"/>
          </a:p>
          <a:p>
            <a:pPr marL="457200" lvl="0" indent="-311150" algn="l" rtl="0">
              <a:spcBef>
                <a:spcPts val="1000"/>
              </a:spcBef>
              <a:spcAft>
                <a:spcPts val="1200"/>
              </a:spcAft>
              <a:buSzPts val="1300"/>
              <a:buAutoNum type="arabicPeriod"/>
            </a:pPr>
            <a:r>
              <a:rPr lang="en"/>
              <a:t>Identify drugs used for </a:t>
            </a:r>
            <a:r>
              <a:rPr lang="en" b="1"/>
              <a:t>prevention and treatment</a:t>
            </a:r>
            <a:endParaRPr b="1"/>
          </a:p>
        </p:txBody>
      </p:sp>
      <p:sp>
        <p:nvSpPr>
          <p:cNvPr id="132" name="Google Shape;132;p20"/>
          <p:cNvSpPr txBox="1">
            <a:spLocks noGrp="1"/>
          </p:cNvSpPr>
          <p:nvPr>
            <p:ph type="subTitle" idx="1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40"/>
          <p:cNvSpPr txBox="1">
            <a:spLocks noGrp="1"/>
          </p:cNvSpPr>
          <p:nvPr>
            <p:ph type="title"/>
          </p:nvPr>
        </p:nvSpPr>
        <p:spPr>
          <a:xfrm>
            <a:off x="729450" y="6328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Malaria: Clinical &amp; laboratory manifestations</a:t>
            </a:r>
            <a:endParaRPr/>
          </a:p>
        </p:txBody>
      </p:sp>
      <p:sp>
        <p:nvSpPr>
          <p:cNvPr id="382" name="Google Shape;382;p40"/>
          <p:cNvSpPr/>
          <p:nvPr/>
        </p:nvSpPr>
        <p:spPr>
          <a:xfrm>
            <a:off x="729450" y="1448100"/>
            <a:ext cx="3774300" cy="1437300"/>
          </a:xfrm>
          <a:prstGeom prst="rect">
            <a:avLst/>
          </a:prstGeom>
          <a:solidFill>
            <a:srgbClr val="F1F2F3"/>
          </a:solidFill>
          <a:ln w="9525" cap="flat" cmpd="sng">
            <a:solidFill>
              <a:srgbClr val="40424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404247"/>
                </a:solidFill>
                <a:latin typeface="Open Sans"/>
                <a:ea typeface="Open Sans"/>
                <a:cs typeface="Open Sans"/>
                <a:sym typeface="Open Sans"/>
              </a:rPr>
              <a:t>Typical presentation</a:t>
            </a:r>
            <a:endParaRPr sz="1600">
              <a:solidFill>
                <a:srgbClr val="404247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Fever and chills</a:t>
            </a:r>
            <a:endParaRPr sz="1300" b="1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Open Sans"/>
              <a:buChar char="○"/>
            </a:pPr>
            <a:r>
              <a:rPr lang="en" sz="110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Often accompanied by headache, myalgias, arthralgias, fatigue/weakness</a:t>
            </a:r>
            <a:endParaRPr sz="1100">
              <a:solidFill>
                <a:schemeClr val="accen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Open Sans"/>
              <a:buChar char="○"/>
            </a:pPr>
            <a:r>
              <a:rPr lang="en" sz="110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“</a:t>
            </a:r>
            <a:r>
              <a:rPr lang="en" sz="1100">
                <a:solidFill>
                  <a:srgbClr val="DF382C"/>
                </a:solidFill>
                <a:latin typeface="Open Sans"/>
                <a:ea typeface="Open Sans"/>
                <a:cs typeface="Open Sans"/>
                <a:sym typeface="Open Sans"/>
              </a:rPr>
              <a:t>Flu like illness</a:t>
            </a:r>
            <a:r>
              <a:rPr lang="en" sz="110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”</a:t>
            </a:r>
            <a:endParaRPr sz="1100">
              <a:solidFill>
                <a:schemeClr val="accen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 u="sng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Variable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: nausea, vomiting, and diarrhea</a:t>
            </a:r>
            <a:endParaRPr sz="12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83" name="Google Shape;383;p40"/>
          <p:cNvSpPr/>
          <p:nvPr/>
        </p:nvSpPr>
        <p:spPr>
          <a:xfrm>
            <a:off x="729450" y="3213675"/>
            <a:ext cx="2552700" cy="1368000"/>
          </a:xfrm>
          <a:prstGeom prst="rect">
            <a:avLst/>
          </a:prstGeom>
          <a:solidFill>
            <a:srgbClr val="E5F4F8"/>
          </a:solidFill>
          <a:ln w="9525" cap="flat" cmpd="sng">
            <a:solidFill>
              <a:srgbClr val="3B7E9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3B7E94"/>
                </a:solidFill>
                <a:latin typeface="Open Sans"/>
                <a:ea typeface="Open Sans"/>
                <a:cs typeface="Open Sans"/>
                <a:sym typeface="Open Sans"/>
              </a:rPr>
              <a:t>Physical exam</a:t>
            </a:r>
            <a:endParaRPr sz="1600">
              <a:solidFill>
                <a:srgbClr val="54B4D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Pallor </a:t>
            </a:r>
            <a:r>
              <a:rPr lang="en" sz="1100">
                <a:solidFill>
                  <a:srgbClr val="858585"/>
                </a:solidFill>
                <a:latin typeface="Open Sans"/>
                <a:ea typeface="Open Sans"/>
                <a:cs typeface="Open Sans"/>
                <a:sym typeface="Open Sans"/>
              </a:rPr>
              <a:t>(from anemia)</a:t>
            </a:r>
            <a:endParaRPr sz="1100">
              <a:solidFill>
                <a:srgbClr val="85858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Splenomegaly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Jaundice </a:t>
            </a:r>
            <a:r>
              <a:rPr lang="en" sz="1100">
                <a:solidFill>
                  <a:srgbClr val="858585"/>
                </a:solidFill>
                <a:latin typeface="Open Sans"/>
                <a:ea typeface="Open Sans"/>
                <a:cs typeface="Open Sans"/>
                <a:sym typeface="Open Sans"/>
              </a:rPr>
              <a:t>(when severe)</a:t>
            </a:r>
            <a:endParaRPr sz="1100">
              <a:solidFill>
                <a:srgbClr val="85858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No lymphadenopathy</a:t>
            </a:r>
            <a:endParaRPr sz="12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84" name="Google Shape;384;p40"/>
          <p:cNvSpPr/>
          <p:nvPr/>
        </p:nvSpPr>
        <p:spPr>
          <a:xfrm>
            <a:off x="3459850" y="3213675"/>
            <a:ext cx="2124300" cy="1368000"/>
          </a:xfrm>
          <a:prstGeom prst="rect">
            <a:avLst/>
          </a:prstGeom>
          <a:solidFill>
            <a:srgbClr val="E2EAF7"/>
          </a:solidFill>
          <a:ln w="9525" cap="flat" cmpd="sng">
            <a:solidFill>
              <a:srgbClr val="3B71C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3B71CA"/>
                </a:solidFill>
                <a:latin typeface="Open Sans"/>
                <a:ea typeface="Open Sans"/>
                <a:cs typeface="Open Sans"/>
                <a:sym typeface="Open Sans"/>
              </a:rPr>
              <a:t>Labs</a:t>
            </a:r>
            <a:endParaRPr sz="1200">
              <a:solidFill>
                <a:srgbClr val="3B71C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Anemia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Thrombocytopenia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↑ bilirubin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Normal/low WBC</a:t>
            </a:r>
            <a:endParaRPr sz="12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385" name="Google Shape;385;p40"/>
          <p:cNvCxnSpPr/>
          <p:nvPr/>
        </p:nvCxnSpPr>
        <p:spPr>
          <a:xfrm>
            <a:off x="2773450" y="3669925"/>
            <a:ext cx="843600" cy="0"/>
          </a:xfrm>
          <a:prstGeom prst="straightConnector1">
            <a:avLst/>
          </a:prstGeom>
          <a:noFill/>
          <a:ln w="9525" cap="flat" cmpd="sng">
            <a:solidFill>
              <a:srgbClr val="858585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86" name="Google Shape;386;p40"/>
          <p:cNvCxnSpPr/>
          <p:nvPr/>
        </p:nvCxnSpPr>
        <p:spPr>
          <a:xfrm>
            <a:off x="2487150" y="3898725"/>
            <a:ext cx="1129800" cy="0"/>
          </a:xfrm>
          <a:prstGeom prst="straightConnector1">
            <a:avLst/>
          </a:prstGeom>
          <a:noFill/>
          <a:ln w="9525" cap="flat" cmpd="sng">
            <a:solidFill>
              <a:srgbClr val="858585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87" name="Google Shape;387;p40"/>
          <p:cNvCxnSpPr/>
          <p:nvPr/>
        </p:nvCxnSpPr>
        <p:spPr>
          <a:xfrm>
            <a:off x="2949400" y="4132175"/>
            <a:ext cx="663000" cy="0"/>
          </a:xfrm>
          <a:prstGeom prst="straightConnector1">
            <a:avLst/>
          </a:prstGeom>
          <a:noFill/>
          <a:ln w="9525" cap="flat" cmpd="sng">
            <a:solidFill>
              <a:srgbClr val="858585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88" name="Google Shape;388;p40"/>
          <p:cNvSpPr/>
          <p:nvPr/>
        </p:nvSpPr>
        <p:spPr>
          <a:xfrm>
            <a:off x="4643600" y="1448100"/>
            <a:ext cx="4050600" cy="1896600"/>
          </a:xfrm>
          <a:prstGeom prst="rect">
            <a:avLst/>
          </a:prstGeom>
          <a:solidFill>
            <a:srgbClr val="FAE4E8"/>
          </a:solidFill>
          <a:ln w="9525" cap="flat" cmpd="sng">
            <a:solidFill>
              <a:srgbClr val="B03D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B03D50"/>
                </a:solidFill>
                <a:latin typeface="Open Sans"/>
                <a:ea typeface="Open Sans"/>
                <a:cs typeface="Open Sans"/>
                <a:sym typeface="Open Sans"/>
              </a:rPr>
              <a:t>Severe malaria</a:t>
            </a:r>
            <a:r>
              <a:rPr lang="en" sz="1200" b="1">
                <a:solidFill>
                  <a:srgbClr val="B03D5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12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(often </a:t>
            </a:r>
            <a:r>
              <a:rPr lang="en" sz="1200" i="1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P falciparum</a:t>
            </a:r>
            <a:r>
              <a:rPr lang="en" sz="12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)</a:t>
            </a:r>
            <a:endParaRPr sz="12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Altered mental status, seizures, or coma</a:t>
            </a:r>
            <a:endParaRPr sz="13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Hypoglycemia</a:t>
            </a:r>
            <a:endParaRPr sz="13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Acute kidney injury</a:t>
            </a:r>
            <a:endParaRPr sz="13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Pulmonary edema or acute respiratory distress</a:t>
            </a:r>
            <a:endParaRPr sz="13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Severe anemia, jaundice</a:t>
            </a:r>
            <a:endParaRPr sz="13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Shock, or other multiorgan dysfunction</a:t>
            </a:r>
            <a:endParaRPr sz="13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41"/>
          <p:cNvSpPr txBox="1">
            <a:spLocks noGrp="1"/>
          </p:cNvSpPr>
          <p:nvPr>
            <p:ph type="title"/>
          </p:nvPr>
        </p:nvSpPr>
        <p:spPr>
          <a:xfrm>
            <a:off x="729450" y="6328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Malaria: Diagnosis</a:t>
            </a:r>
            <a:endParaRPr/>
          </a:p>
        </p:txBody>
      </p:sp>
      <p:sp>
        <p:nvSpPr>
          <p:cNvPr id="394" name="Google Shape;394;p41"/>
          <p:cNvSpPr txBox="1">
            <a:spLocks noGrp="1"/>
          </p:cNvSpPr>
          <p:nvPr>
            <p:ph type="body" idx="1"/>
          </p:nvPr>
        </p:nvSpPr>
        <p:spPr>
          <a:xfrm>
            <a:off x="729325" y="1393075"/>
            <a:ext cx="3774300" cy="187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/>
              <a:t>Gold standard</a:t>
            </a:r>
            <a:r>
              <a:rPr lang="en"/>
              <a:t>: </a:t>
            </a:r>
            <a:r>
              <a:rPr lang="en" b="1">
                <a:solidFill>
                  <a:srgbClr val="DF382C"/>
                </a:solidFill>
              </a:rPr>
              <a:t>Giemsa-stained</a:t>
            </a:r>
            <a:r>
              <a:rPr lang="en"/>
              <a:t> thick and thin </a:t>
            </a:r>
            <a:r>
              <a:rPr lang="en" b="1">
                <a:solidFill>
                  <a:srgbClr val="DF382C"/>
                </a:solidFill>
              </a:rPr>
              <a:t>peripheral blood smears</a:t>
            </a:r>
            <a:endParaRPr b="1">
              <a:solidFill>
                <a:srgbClr val="DF382C"/>
              </a:solidFill>
            </a:endParaRPr>
          </a:p>
          <a:p>
            <a:pPr marL="457200" lvl="0" indent="-311150" algn="l" rtl="0">
              <a:spcBef>
                <a:spcPts val="1200"/>
              </a:spcBef>
              <a:spcAft>
                <a:spcPts val="0"/>
              </a:spcAft>
              <a:buSzPts val="1300"/>
              <a:buChar char="●"/>
            </a:pPr>
            <a:r>
              <a:rPr lang="en" u="sng"/>
              <a:t>Thick smear</a:t>
            </a:r>
            <a:r>
              <a:rPr lang="en"/>
              <a:t>: More </a:t>
            </a:r>
            <a:r>
              <a:rPr lang="en" b="1"/>
              <a:t>sensitive</a:t>
            </a:r>
            <a:r>
              <a:rPr lang="en"/>
              <a:t> for parasite detection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u="sng"/>
              <a:t>Thin smear</a:t>
            </a:r>
            <a:r>
              <a:rPr lang="en"/>
              <a:t>: Identifies </a:t>
            </a:r>
            <a:r>
              <a:rPr lang="en" b="1" i="1"/>
              <a:t>Plasmodium</a:t>
            </a:r>
            <a:r>
              <a:rPr lang="en" b="1"/>
              <a:t> species</a:t>
            </a:r>
            <a:r>
              <a:rPr lang="en"/>
              <a:t> and quantifies parasitemia</a:t>
            </a:r>
            <a:endParaRPr/>
          </a:p>
        </p:txBody>
      </p:sp>
      <p:sp>
        <p:nvSpPr>
          <p:cNvPr id="395" name="Google Shape;395;p41"/>
          <p:cNvSpPr txBox="1"/>
          <p:nvPr/>
        </p:nvSpPr>
        <p:spPr>
          <a:xfrm>
            <a:off x="1140075" y="3271075"/>
            <a:ext cx="3445800" cy="8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If the initial smear is negative but suspicion remains high, </a:t>
            </a: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repeat every 12–24 hours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for a total of three sets</a:t>
            </a:r>
            <a:endParaRPr/>
          </a:p>
        </p:txBody>
      </p:sp>
      <p:pic>
        <p:nvPicPr>
          <p:cNvPr id="396" name="Google Shape;396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3075" y="3356837"/>
            <a:ext cx="673574" cy="6735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7" name="Google Shape;397;p41"/>
          <p:cNvGrpSpPr/>
          <p:nvPr/>
        </p:nvGrpSpPr>
        <p:grpSpPr>
          <a:xfrm>
            <a:off x="4775796" y="3035304"/>
            <a:ext cx="3606108" cy="2131161"/>
            <a:chOff x="152400" y="1320450"/>
            <a:chExt cx="5857875" cy="3461925"/>
          </a:xfrm>
        </p:grpSpPr>
        <p:pic>
          <p:nvPicPr>
            <p:cNvPr id="398" name="Google Shape;398;p4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52400" y="1320450"/>
              <a:ext cx="5857875" cy="34004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9" name="Google Shape;399;p41"/>
            <p:cNvSpPr txBox="1"/>
            <p:nvPr/>
          </p:nvSpPr>
          <p:spPr>
            <a:xfrm>
              <a:off x="5082050" y="4335975"/>
              <a:ext cx="928200" cy="446400"/>
            </a:xfrm>
            <a:prstGeom prst="rect">
              <a:avLst/>
            </a:prstGeom>
            <a:solidFill>
              <a:srgbClr val="FFFFFF">
                <a:alpha val="75000"/>
              </a:srgbClr>
            </a:solidFill>
            <a:ln>
              <a:noFill/>
            </a:ln>
          </p:spPr>
          <p:txBody>
            <a:bodyPr spcFirstLastPara="1" wrap="square" lIns="56275" tIns="56275" rIns="56275" bIns="56275" anchor="t" anchorCtr="0">
              <a:sp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47" u="sng">
                  <a:solidFill>
                    <a:schemeClr val="hlink"/>
                  </a:solidFill>
                  <a:latin typeface="Open Sans"/>
                  <a:ea typeface="Open Sans"/>
                  <a:cs typeface="Open Sans"/>
                  <a:sym typeface="Open Sans"/>
                  <a:hlinkClick r:id="rId5"/>
                </a:rPr>
                <a:t>Source</a:t>
              </a:r>
              <a:endParaRPr sz="1047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400" name="Google Shape;400;p41"/>
          <p:cNvGrpSpPr/>
          <p:nvPr/>
        </p:nvGrpSpPr>
        <p:grpSpPr>
          <a:xfrm>
            <a:off x="4775700" y="1396650"/>
            <a:ext cx="3606300" cy="1565200"/>
            <a:chOff x="5385300" y="1320450"/>
            <a:chExt cx="3606300" cy="1565200"/>
          </a:xfrm>
        </p:grpSpPr>
        <p:pic>
          <p:nvPicPr>
            <p:cNvPr id="401" name="Google Shape;401;p41"/>
            <p:cNvPicPr preferRelativeResize="0"/>
            <p:nvPr/>
          </p:nvPicPr>
          <p:blipFill rotWithShape="1">
            <a:blip r:embed="rId6">
              <a:alphaModFix/>
            </a:blip>
            <a:srcRect l="5536" b="45931"/>
            <a:stretch/>
          </p:blipFill>
          <p:spPr>
            <a:xfrm>
              <a:off x="5385300" y="1320450"/>
              <a:ext cx="3606300" cy="1565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2" name="Google Shape;402;p41"/>
            <p:cNvSpPr txBox="1"/>
            <p:nvPr/>
          </p:nvSpPr>
          <p:spPr>
            <a:xfrm>
              <a:off x="8328290" y="2566739"/>
              <a:ext cx="663300" cy="318900"/>
            </a:xfrm>
            <a:prstGeom prst="rect">
              <a:avLst/>
            </a:prstGeom>
            <a:solidFill>
              <a:srgbClr val="FFFFFF">
                <a:alpha val="75000"/>
              </a:srgbClr>
            </a:solidFill>
            <a:ln>
              <a:noFill/>
            </a:ln>
          </p:spPr>
          <p:txBody>
            <a:bodyPr spcFirstLastPara="1" wrap="square" lIns="65325" tIns="65325" rIns="65325" bIns="65325" anchor="t" anchorCtr="0">
              <a:sp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15" u="sng">
                  <a:solidFill>
                    <a:schemeClr val="hlink"/>
                  </a:solidFill>
                  <a:latin typeface="Open Sans"/>
                  <a:ea typeface="Open Sans"/>
                  <a:cs typeface="Open Sans"/>
                  <a:sym typeface="Open Sans"/>
                  <a:hlinkClick r:id="rId7"/>
                </a:rPr>
                <a:t>Source</a:t>
              </a:r>
              <a:endParaRPr sz="121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403" name="Google Shape;403;p41"/>
          <p:cNvSpPr/>
          <p:nvPr/>
        </p:nvSpPr>
        <p:spPr>
          <a:xfrm>
            <a:off x="4643550" y="1386475"/>
            <a:ext cx="3829500" cy="1565100"/>
          </a:xfrm>
          <a:prstGeom prst="rect">
            <a:avLst/>
          </a:prstGeom>
          <a:solidFill>
            <a:srgbClr val="F1F2F3"/>
          </a:solidFill>
          <a:ln w="9525" cap="flat" cmpd="sng">
            <a:solidFill>
              <a:srgbClr val="40424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404247"/>
                </a:solidFill>
                <a:latin typeface="Open Sans"/>
                <a:ea typeface="Open Sans"/>
                <a:cs typeface="Open Sans"/>
                <a:sym typeface="Open Sans"/>
              </a:rPr>
              <a:t>Additional diagnostic methods</a:t>
            </a:r>
            <a:endParaRPr sz="1600">
              <a:solidFill>
                <a:srgbClr val="9FA6B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Rapid antigen-detection tests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Acridine orange fluorescence staining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PCR or other nucleic acid amplification tests</a:t>
            </a:r>
            <a:endParaRPr sz="12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04" name="Google Shape;404;p4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298900" y="1834525"/>
            <a:ext cx="803000" cy="8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4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5450" y="1386474"/>
            <a:ext cx="654001" cy="653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42"/>
          <p:cNvSpPr txBox="1">
            <a:spLocks noGrp="1"/>
          </p:cNvSpPr>
          <p:nvPr>
            <p:ph type="title"/>
          </p:nvPr>
        </p:nvSpPr>
        <p:spPr>
          <a:xfrm>
            <a:off x="729450" y="6328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Malaria: Clinical &amp; laboratory manifestations</a:t>
            </a:r>
            <a:endParaRPr/>
          </a:p>
        </p:txBody>
      </p:sp>
      <p:sp>
        <p:nvSpPr>
          <p:cNvPr id="411" name="Google Shape;411;p42"/>
          <p:cNvSpPr txBox="1"/>
          <p:nvPr/>
        </p:nvSpPr>
        <p:spPr>
          <a:xfrm>
            <a:off x="4577558" y="4990463"/>
            <a:ext cx="639000" cy="11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7"/>
              <a:buFont typeface="Arial"/>
              <a:buNone/>
            </a:pPr>
            <a:r>
              <a:rPr lang="en" sz="727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Schizont</a:t>
            </a:r>
            <a:endParaRPr sz="727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sp>
        <p:nvSpPr>
          <p:cNvPr id="412" name="Google Shape;412;p42"/>
          <p:cNvSpPr txBox="1"/>
          <p:nvPr/>
        </p:nvSpPr>
        <p:spPr>
          <a:xfrm>
            <a:off x="5265825" y="4990471"/>
            <a:ext cx="817200" cy="11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7"/>
              <a:buFont typeface="Arial"/>
              <a:buNone/>
            </a:pPr>
            <a:r>
              <a:rPr lang="en" sz="727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Trophozoites</a:t>
            </a:r>
            <a:endParaRPr sz="727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sp>
        <p:nvSpPr>
          <p:cNvPr id="413" name="Google Shape;413;p42"/>
          <p:cNvSpPr txBox="1"/>
          <p:nvPr/>
        </p:nvSpPr>
        <p:spPr>
          <a:xfrm>
            <a:off x="6042314" y="3854802"/>
            <a:ext cx="432000" cy="2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7"/>
              <a:buFont typeface="Arial"/>
              <a:buNone/>
            </a:pPr>
            <a:r>
              <a:rPr lang="en" sz="727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Ring </a:t>
            </a:r>
            <a:endParaRPr sz="727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7"/>
              <a:buFont typeface="Arial"/>
              <a:buNone/>
            </a:pPr>
            <a:r>
              <a:rPr lang="en" sz="727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form</a:t>
            </a:r>
            <a:endParaRPr sz="727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grpSp>
        <p:nvGrpSpPr>
          <p:cNvPr id="414" name="Google Shape;414;p42"/>
          <p:cNvGrpSpPr/>
          <p:nvPr/>
        </p:nvGrpSpPr>
        <p:grpSpPr>
          <a:xfrm>
            <a:off x="5490509" y="3699219"/>
            <a:ext cx="653425" cy="648057"/>
            <a:chOff x="7871170" y="3082826"/>
            <a:chExt cx="1168500" cy="1158900"/>
          </a:xfrm>
        </p:grpSpPr>
        <p:pic>
          <p:nvPicPr>
            <p:cNvPr id="415" name="Google Shape;415;p4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948542" y="3222000"/>
              <a:ext cx="953870" cy="852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16" name="Google Shape;416;p42"/>
            <p:cNvSpPr/>
            <p:nvPr/>
          </p:nvSpPr>
          <p:spPr>
            <a:xfrm rot="1212767">
              <a:off x="7998267" y="3213094"/>
              <a:ext cx="914307" cy="898365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51150" tIns="51150" rIns="51150" bIns="511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83"/>
                <a:buFont typeface="Arial"/>
                <a:buNone/>
              </a:pPr>
              <a:endParaRPr sz="783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417" name="Google Shape;417;p42"/>
          <p:cNvGrpSpPr/>
          <p:nvPr/>
        </p:nvGrpSpPr>
        <p:grpSpPr>
          <a:xfrm>
            <a:off x="5403073" y="4537242"/>
            <a:ext cx="498890" cy="492879"/>
            <a:chOff x="6424700" y="3998550"/>
            <a:chExt cx="892150" cy="881400"/>
          </a:xfrm>
        </p:grpSpPr>
        <p:pic>
          <p:nvPicPr>
            <p:cNvPr id="418" name="Google Shape;418;p4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424700" y="4033354"/>
              <a:ext cx="836801" cy="8156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19" name="Google Shape;419;p42"/>
            <p:cNvSpPr/>
            <p:nvPr/>
          </p:nvSpPr>
          <p:spPr>
            <a:xfrm>
              <a:off x="6425550" y="3998550"/>
              <a:ext cx="891300" cy="8814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51150" tIns="51150" rIns="51150" bIns="511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83"/>
                <a:buFont typeface="Arial"/>
                <a:buNone/>
              </a:pPr>
              <a:endParaRPr sz="783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420" name="Google Shape;420;p42"/>
          <p:cNvGrpSpPr/>
          <p:nvPr/>
        </p:nvGrpSpPr>
        <p:grpSpPr>
          <a:xfrm>
            <a:off x="4528859" y="4383062"/>
            <a:ext cx="736970" cy="738144"/>
            <a:chOff x="4701836" y="2643017"/>
            <a:chExt cx="1317900" cy="1320000"/>
          </a:xfrm>
        </p:grpSpPr>
        <p:pic>
          <p:nvPicPr>
            <p:cNvPr id="421" name="Google Shape;421;p4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905513" y="2875549"/>
              <a:ext cx="891250" cy="85360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22" name="Google Shape;422;p42"/>
            <p:cNvSpPr/>
            <p:nvPr/>
          </p:nvSpPr>
          <p:spPr>
            <a:xfrm rot="2314056">
              <a:off x="4894982" y="2830278"/>
              <a:ext cx="931609" cy="945477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51150" tIns="51150" rIns="51150" bIns="511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83"/>
                <a:buFont typeface="Arial"/>
                <a:buNone/>
              </a:pPr>
              <a:endParaRPr sz="783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423" name="Google Shape;423;p42"/>
          <p:cNvSpPr/>
          <p:nvPr/>
        </p:nvSpPr>
        <p:spPr>
          <a:xfrm rot="-2954416">
            <a:off x="4079151" y="4049818"/>
            <a:ext cx="694299" cy="528803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51150" tIns="51150" rIns="51150" bIns="51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83"/>
              <a:buFont typeface="Arial"/>
              <a:buNone/>
            </a:pPr>
            <a:endParaRPr sz="783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424" name="Google Shape;424;p42"/>
          <p:cNvGrpSpPr/>
          <p:nvPr/>
        </p:nvGrpSpPr>
        <p:grpSpPr>
          <a:xfrm rot="-1658240">
            <a:off x="4068030" y="3899266"/>
            <a:ext cx="785642" cy="782226"/>
            <a:chOff x="4593877" y="1955214"/>
            <a:chExt cx="1404928" cy="1398820"/>
          </a:xfrm>
        </p:grpSpPr>
        <p:pic>
          <p:nvPicPr>
            <p:cNvPr id="425" name="Google Shape;425;p42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1800001">
              <a:off x="4779048" y="2145674"/>
              <a:ext cx="1034586" cy="10178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6" name="Google Shape;426;p42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-5399433">
              <a:off x="5139346" y="2791657"/>
              <a:ext cx="119535" cy="1083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7" name="Google Shape;427;p42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1024798">
              <a:off x="5018771" y="2609682"/>
              <a:ext cx="119534" cy="1083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8" name="Google Shape;428;p42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4500577">
              <a:off x="4974771" y="2772582"/>
              <a:ext cx="119535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9" name="Google Shape;429;p42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8865607">
              <a:off x="4904796" y="2654182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0" name="Google Shape;430;p42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-3599452">
              <a:off x="5139346" y="2672106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1" name="Google Shape;431;p42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-6724096">
              <a:off x="5036446" y="2880554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2" name="Google Shape;432;p42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-4156140">
              <a:off x="5157821" y="2545044"/>
              <a:ext cx="119535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3" name="Google Shape;433;p42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-340035">
              <a:off x="4871446" y="2517581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4" name="Google Shape;434;p42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-4499439">
              <a:off x="5433846" y="2654183"/>
              <a:ext cx="119535" cy="1083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5" name="Google Shape;435;p42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1206652">
              <a:off x="5447146" y="2476383"/>
              <a:ext cx="119536" cy="10833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36" name="Google Shape;436;p42"/>
          <p:cNvGrpSpPr/>
          <p:nvPr/>
        </p:nvGrpSpPr>
        <p:grpSpPr>
          <a:xfrm>
            <a:off x="5963022" y="4302597"/>
            <a:ext cx="198796" cy="198796"/>
            <a:chOff x="1121563" y="2981535"/>
            <a:chExt cx="355500" cy="355500"/>
          </a:xfrm>
        </p:grpSpPr>
        <p:sp>
          <p:nvSpPr>
            <p:cNvPr id="437" name="Google Shape;437;p42"/>
            <p:cNvSpPr/>
            <p:nvPr/>
          </p:nvSpPr>
          <p:spPr>
            <a:xfrm>
              <a:off x="1121563" y="2981535"/>
              <a:ext cx="355500" cy="355500"/>
            </a:xfrm>
            <a:prstGeom prst="ellipse">
              <a:avLst/>
            </a:prstGeom>
            <a:solidFill>
              <a:srgbClr val="B03D50"/>
            </a:solidFill>
            <a:ln>
              <a:noFill/>
            </a:ln>
          </p:spPr>
          <p:txBody>
            <a:bodyPr spcFirstLastPara="1" wrap="square" lIns="11350" tIns="11350" rIns="11350" bIns="113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4"/>
                <a:buFont typeface="Arial"/>
                <a:buNone/>
              </a:pPr>
              <a:endParaRPr sz="174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38" name="Google Shape;438;p42"/>
            <p:cNvSpPr/>
            <p:nvPr/>
          </p:nvSpPr>
          <p:spPr>
            <a:xfrm>
              <a:off x="1205669" y="3018999"/>
              <a:ext cx="187306" cy="280551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5</a:t>
              </a:r>
            </a:p>
          </p:txBody>
        </p:sp>
      </p:grpSp>
      <p:grpSp>
        <p:nvGrpSpPr>
          <p:cNvPr id="439" name="Google Shape;439;p42"/>
          <p:cNvGrpSpPr/>
          <p:nvPr/>
        </p:nvGrpSpPr>
        <p:grpSpPr>
          <a:xfrm>
            <a:off x="4218175" y="4684290"/>
            <a:ext cx="198796" cy="198796"/>
            <a:chOff x="1550488" y="2981535"/>
            <a:chExt cx="355500" cy="355500"/>
          </a:xfrm>
        </p:grpSpPr>
        <p:sp>
          <p:nvSpPr>
            <p:cNvPr id="440" name="Google Shape;440;p42"/>
            <p:cNvSpPr/>
            <p:nvPr/>
          </p:nvSpPr>
          <p:spPr>
            <a:xfrm>
              <a:off x="1550488" y="2981535"/>
              <a:ext cx="355500" cy="355500"/>
            </a:xfrm>
            <a:prstGeom prst="ellipse">
              <a:avLst/>
            </a:prstGeom>
            <a:solidFill>
              <a:srgbClr val="B03D50"/>
            </a:solidFill>
            <a:ln>
              <a:noFill/>
            </a:ln>
          </p:spPr>
          <p:txBody>
            <a:bodyPr spcFirstLastPara="1" wrap="square" lIns="11350" tIns="11350" rIns="11350" bIns="113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4"/>
                <a:buFont typeface="Arial"/>
                <a:buNone/>
              </a:pPr>
              <a:endParaRPr sz="174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41" name="Google Shape;441;p42"/>
            <p:cNvSpPr/>
            <p:nvPr/>
          </p:nvSpPr>
          <p:spPr>
            <a:xfrm>
              <a:off x="1636603" y="3018938"/>
              <a:ext cx="183278" cy="280669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6</a:t>
              </a:r>
            </a:p>
          </p:txBody>
        </p:sp>
      </p:grpSp>
      <p:sp>
        <p:nvSpPr>
          <p:cNvPr id="442" name="Google Shape;442;p42"/>
          <p:cNvSpPr/>
          <p:nvPr/>
        </p:nvSpPr>
        <p:spPr>
          <a:xfrm rot="10644447">
            <a:off x="5084603" y="4683677"/>
            <a:ext cx="623438" cy="114114"/>
          </a:xfrm>
          <a:prstGeom prst="arc">
            <a:avLst>
              <a:gd name="adj1" fmla="val 14319416"/>
              <a:gd name="adj2" fmla="val 21030559"/>
            </a:avLst>
          </a:prstGeom>
          <a:noFill/>
          <a:ln w="213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51150" tIns="25550" rIns="51150" bIns="255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83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42"/>
          <p:cNvSpPr/>
          <p:nvPr/>
        </p:nvSpPr>
        <p:spPr>
          <a:xfrm rot="-9200433">
            <a:off x="4385699" y="4542443"/>
            <a:ext cx="407189" cy="242300"/>
          </a:xfrm>
          <a:prstGeom prst="arc">
            <a:avLst>
              <a:gd name="adj1" fmla="val 14319416"/>
              <a:gd name="adj2" fmla="val 21030559"/>
            </a:avLst>
          </a:prstGeom>
          <a:noFill/>
          <a:ln w="213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51150" tIns="25550" rIns="51150" bIns="255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83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42"/>
          <p:cNvSpPr/>
          <p:nvPr/>
        </p:nvSpPr>
        <p:spPr>
          <a:xfrm rot="6971237">
            <a:off x="5650303" y="4356982"/>
            <a:ext cx="305230" cy="90025"/>
          </a:xfrm>
          <a:prstGeom prst="arc">
            <a:avLst>
              <a:gd name="adj1" fmla="val 11120206"/>
              <a:gd name="adj2" fmla="val 21030559"/>
            </a:avLst>
          </a:prstGeom>
          <a:noFill/>
          <a:ln w="213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51150" tIns="25550" rIns="51150" bIns="255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83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42"/>
          <p:cNvSpPr/>
          <p:nvPr/>
        </p:nvSpPr>
        <p:spPr>
          <a:xfrm rot="-4733627">
            <a:off x="4423967" y="3886835"/>
            <a:ext cx="529517" cy="385841"/>
          </a:xfrm>
          <a:prstGeom prst="arc">
            <a:avLst>
              <a:gd name="adj1" fmla="val 14319416"/>
              <a:gd name="adj2" fmla="val 21030559"/>
            </a:avLst>
          </a:prstGeom>
          <a:noFill/>
          <a:ln w="213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51150" tIns="25550" rIns="51150" bIns="255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83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42"/>
          <p:cNvSpPr txBox="1"/>
          <p:nvPr/>
        </p:nvSpPr>
        <p:spPr>
          <a:xfrm>
            <a:off x="3801550" y="4285225"/>
            <a:ext cx="374100" cy="2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7"/>
              <a:buFont typeface="Arial"/>
              <a:buNone/>
            </a:pPr>
            <a:r>
              <a:rPr lang="en" sz="727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RBC lysis</a:t>
            </a:r>
            <a:endParaRPr sz="727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sp>
        <p:nvSpPr>
          <p:cNvPr id="447" name="Google Shape;447;p42"/>
          <p:cNvSpPr/>
          <p:nvPr/>
        </p:nvSpPr>
        <p:spPr>
          <a:xfrm>
            <a:off x="3783875" y="3055400"/>
            <a:ext cx="2756100" cy="2048700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48" name="Google Shape;448;p4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815581" y="3293909"/>
            <a:ext cx="1352969" cy="897428"/>
          </a:xfrm>
          <a:prstGeom prst="rect">
            <a:avLst/>
          </a:prstGeom>
          <a:noFill/>
          <a:ln>
            <a:noFill/>
          </a:ln>
        </p:spPr>
      </p:pic>
      <p:sp>
        <p:nvSpPr>
          <p:cNvPr id="449" name="Google Shape;449;p42"/>
          <p:cNvSpPr txBox="1"/>
          <p:nvPr/>
        </p:nvSpPr>
        <p:spPr>
          <a:xfrm>
            <a:off x="107900" y="3280825"/>
            <a:ext cx="943500" cy="3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150" tIns="51150" rIns="51150" bIns="511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7"/>
              <a:buFont typeface="Arial"/>
              <a:buNone/>
            </a:pPr>
            <a:r>
              <a:rPr lang="en" sz="727" b="1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Infected mosquito bite</a:t>
            </a:r>
            <a:endParaRPr sz="727" b="1" i="0" u="none" strike="noStrike" cap="none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50" name="Google Shape;450;p4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flipH="1">
            <a:off x="194301" y="3577746"/>
            <a:ext cx="639103" cy="319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51" name="Google Shape;451;p4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343502" y="3478864"/>
            <a:ext cx="533354" cy="415616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42"/>
          <p:cNvSpPr txBox="1"/>
          <p:nvPr/>
        </p:nvSpPr>
        <p:spPr>
          <a:xfrm>
            <a:off x="2409034" y="3833206"/>
            <a:ext cx="762000" cy="3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150" tIns="51150" rIns="51150" bIns="511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7"/>
              <a:buFont typeface="Arial"/>
              <a:buNone/>
            </a:pPr>
            <a:r>
              <a:rPr lang="en" sz="727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Merozoites (hepatocytes)</a:t>
            </a:r>
            <a:endParaRPr sz="727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pic>
        <p:nvPicPr>
          <p:cNvPr id="453" name="Google Shape;453;p4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-937232">
            <a:off x="1257744" y="3454746"/>
            <a:ext cx="968366" cy="278254"/>
          </a:xfrm>
          <a:prstGeom prst="rect">
            <a:avLst/>
          </a:prstGeom>
          <a:noFill/>
          <a:ln>
            <a:noFill/>
          </a:ln>
        </p:spPr>
      </p:pic>
      <p:sp>
        <p:nvSpPr>
          <p:cNvPr id="454" name="Google Shape;454;p42"/>
          <p:cNvSpPr txBox="1"/>
          <p:nvPr/>
        </p:nvSpPr>
        <p:spPr>
          <a:xfrm>
            <a:off x="1165652" y="3750815"/>
            <a:ext cx="762000" cy="2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150" tIns="51150" rIns="51150" bIns="511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7"/>
              <a:buFont typeface="Arial"/>
              <a:buNone/>
            </a:pPr>
            <a:r>
              <a:rPr lang="en" sz="727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Sporozoites</a:t>
            </a:r>
            <a:endParaRPr sz="727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sp>
        <p:nvSpPr>
          <p:cNvPr id="455" name="Google Shape;455;p42"/>
          <p:cNvSpPr txBox="1"/>
          <p:nvPr/>
        </p:nvSpPr>
        <p:spPr>
          <a:xfrm>
            <a:off x="3122220" y="3631279"/>
            <a:ext cx="762000" cy="3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150" tIns="51150" rIns="51150" bIns="511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7"/>
              <a:buFont typeface="Arial"/>
              <a:buNone/>
            </a:pPr>
            <a:r>
              <a:rPr lang="en" sz="727" b="1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Merozoites release</a:t>
            </a:r>
            <a:endParaRPr sz="727" b="1" i="0" u="none" strike="noStrike" cap="none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456" name="Google Shape;456;p42"/>
          <p:cNvGrpSpPr/>
          <p:nvPr/>
        </p:nvGrpSpPr>
        <p:grpSpPr>
          <a:xfrm>
            <a:off x="1039407" y="3494614"/>
            <a:ext cx="198905" cy="198905"/>
            <a:chOff x="943475" y="2414500"/>
            <a:chExt cx="1600200" cy="1600200"/>
          </a:xfrm>
        </p:grpSpPr>
        <p:sp>
          <p:nvSpPr>
            <p:cNvPr id="457" name="Google Shape;457;p42"/>
            <p:cNvSpPr/>
            <p:nvPr/>
          </p:nvSpPr>
          <p:spPr>
            <a:xfrm>
              <a:off x="943475" y="2414500"/>
              <a:ext cx="1600200" cy="1600200"/>
            </a:xfrm>
            <a:prstGeom prst="ellipse">
              <a:avLst/>
            </a:prstGeom>
            <a:solidFill>
              <a:srgbClr val="3B71CA"/>
            </a:solidFill>
            <a:ln>
              <a:noFill/>
            </a:ln>
          </p:spPr>
          <p:txBody>
            <a:bodyPr spcFirstLastPara="1" wrap="square" lIns="11350" tIns="11350" rIns="11350" bIns="113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4"/>
                <a:buFont typeface="Arial"/>
                <a:buNone/>
              </a:pPr>
              <a:endParaRPr sz="174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58" name="Google Shape;458;p42"/>
            <p:cNvSpPr/>
            <p:nvPr/>
          </p:nvSpPr>
          <p:spPr>
            <a:xfrm>
              <a:off x="1458800" y="2604788"/>
              <a:ext cx="447817" cy="1219624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1</a:t>
              </a:r>
            </a:p>
          </p:txBody>
        </p:sp>
      </p:grpSp>
      <p:grpSp>
        <p:nvGrpSpPr>
          <p:cNvPr id="459" name="Google Shape;459;p42"/>
          <p:cNvGrpSpPr/>
          <p:nvPr/>
        </p:nvGrpSpPr>
        <p:grpSpPr>
          <a:xfrm>
            <a:off x="2824784" y="3384797"/>
            <a:ext cx="198796" cy="198796"/>
            <a:chOff x="1275613" y="3331923"/>
            <a:chExt cx="355500" cy="355500"/>
          </a:xfrm>
        </p:grpSpPr>
        <p:sp>
          <p:nvSpPr>
            <p:cNvPr id="460" name="Google Shape;460;p42"/>
            <p:cNvSpPr/>
            <p:nvPr/>
          </p:nvSpPr>
          <p:spPr>
            <a:xfrm>
              <a:off x="1275613" y="3331923"/>
              <a:ext cx="355500" cy="355500"/>
            </a:xfrm>
            <a:prstGeom prst="ellipse">
              <a:avLst/>
            </a:prstGeom>
            <a:solidFill>
              <a:srgbClr val="3B71CA"/>
            </a:solidFill>
            <a:ln>
              <a:noFill/>
            </a:ln>
          </p:spPr>
          <p:txBody>
            <a:bodyPr spcFirstLastPara="1" wrap="square" lIns="11350" tIns="11350" rIns="11350" bIns="113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4"/>
                <a:buFont typeface="Arial"/>
                <a:buNone/>
              </a:pPr>
              <a:endParaRPr sz="174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61" name="Google Shape;461;p42"/>
            <p:cNvSpPr/>
            <p:nvPr/>
          </p:nvSpPr>
          <p:spPr>
            <a:xfrm>
              <a:off x="1358525" y="3365493"/>
              <a:ext cx="189705" cy="288369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2</a:t>
              </a:r>
            </a:p>
          </p:txBody>
        </p:sp>
      </p:grpSp>
      <p:grpSp>
        <p:nvGrpSpPr>
          <p:cNvPr id="462" name="Google Shape;462;p42"/>
          <p:cNvGrpSpPr/>
          <p:nvPr/>
        </p:nvGrpSpPr>
        <p:grpSpPr>
          <a:xfrm>
            <a:off x="3376815" y="3465060"/>
            <a:ext cx="198796" cy="198796"/>
            <a:chOff x="1804763" y="2874823"/>
            <a:chExt cx="355500" cy="355500"/>
          </a:xfrm>
        </p:grpSpPr>
        <p:sp>
          <p:nvSpPr>
            <p:cNvPr id="463" name="Google Shape;463;p42"/>
            <p:cNvSpPr/>
            <p:nvPr/>
          </p:nvSpPr>
          <p:spPr>
            <a:xfrm>
              <a:off x="1804763" y="2874823"/>
              <a:ext cx="355500" cy="355500"/>
            </a:xfrm>
            <a:prstGeom prst="ellipse">
              <a:avLst/>
            </a:prstGeom>
            <a:solidFill>
              <a:srgbClr val="3B71CA"/>
            </a:solidFill>
            <a:ln>
              <a:noFill/>
            </a:ln>
          </p:spPr>
          <p:txBody>
            <a:bodyPr spcFirstLastPara="1" wrap="square" lIns="11350" tIns="11350" rIns="11350" bIns="113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4"/>
                <a:buFont typeface="Arial"/>
                <a:buNone/>
              </a:pPr>
              <a:endParaRPr sz="174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64" name="Google Shape;464;p42"/>
            <p:cNvSpPr/>
            <p:nvPr/>
          </p:nvSpPr>
          <p:spPr>
            <a:xfrm>
              <a:off x="1890109" y="2908524"/>
              <a:ext cx="184838" cy="288091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3</a:t>
              </a:r>
            </a:p>
          </p:txBody>
        </p:sp>
      </p:grpSp>
      <p:cxnSp>
        <p:nvCxnSpPr>
          <p:cNvPr id="465" name="Google Shape;465;p42"/>
          <p:cNvCxnSpPr>
            <a:stCxn id="450" idx="1"/>
          </p:cNvCxnSpPr>
          <p:nvPr/>
        </p:nvCxnSpPr>
        <p:spPr>
          <a:xfrm rot="10800000" flipH="1">
            <a:off x="833404" y="3686822"/>
            <a:ext cx="1510200" cy="50700"/>
          </a:xfrm>
          <a:prstGeom prst="straightConnector1">
            <a:avLst/>
          </a:prstGeom>
          <a:noFill/>
          <a:ln w="213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466" name="Google Shape;466;p42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3564879" y="3366062"/>
            <a:ext cx="653304" cy="569149"/>
          </a:xfrm>
          <a:prstGeom prst="rect">
            <a:avLst/>
          </a:prstGeom>
          <a:noFill/>
          <a:ln>
            <a:noFill/>
          </a:ln>
        </p:spPr>
      </p:pic>
      <p:sp>
        <p:nvSpPr>
          <p:cNvPr id="467" name="Google Shape;467;p42"/>
          <p:cNvSpPr txBox="1"/>
          <p:nvPr/>
        </p:nvSpPr>
        <p:spPr>
          <a:xfrm>
            <a:off x="4531599" y="3428259"/>
            <a:ext cx="894600" cy="11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7"/>
              <a:buFont typeface="Arial"/>
              <a:buNone/>
            </a:pPr>
            <a:r>
              <a:rPr lang="en" sz="727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Infected RBC</a:t>
            </a:r>
            <a:endParaRPr sz="727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sp>
        <p:nvSpPr>
          <p:cNvPr id="468" name="Google Shape;468;p42"/>
          <p:cNvSpPr/>
          <p:nvPr/>
        </p:nvSpPr>
        <p:spPr>
          <a:xfrm>
            <a:off x="4719078" y="3533076"/>
            <a:ext cx="488400" cy="4629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51150" tIns="51150" rIns="51150" bIns="51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83"/>
              <a:buFont typeface="Arial"/>
              <a:buNone/>
            </a:pPr>
            <a:endParaRPr sz="783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69" name="Google Shape;469;p42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699172" y="3522764"/>
            <a:ext cx="498341" cy="4560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70" name="Google Shape;470;p42"/>
          <p:cNvGrpSpPr/>
          <p:nvPr/>
        </p:nvGrpSpPr>
        <p:grpSpPr>
          <a:xfrm>
            <a:off x="4826657" y="3646442"/>
            <a:ext cx="284221" cy="208346"/>
            <a:chOff x="6620242" y="2541821"/>
            <a:chExt cx="508263" cy="372579"/>
          </a:xfrm>
        </p:grpSpPr>
        <p:pic>
          <p:nvPicPr>
            <p:cNvPr id="471" name="Google Shape;471;p42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6972499" y="2633402"/>
              <a:ext cx="156006" cy="1414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2" name="Google Shape;472;p42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-6299998">
              <a:off x="6630720" y="2750056"/>
              <a:ext cx="156005" cy="1414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3" name="Google Shape;473;p42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9000004">
              <a:off x="6760531" y="2571350"/>
              <a:ext cx="156005" cy="14140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74" name="Google Shape;474;p42"/>
          <p:cNvGrpSpPr/>
          <p:nvPr/>
        </p:nvGrpSpPr>
        <p:grpSpPr>
          <a:xfrm>
            <a:off x="4466630" y="3382994"/>
            <a:ext cx="198796" cy="198796"/>
            <a:chOff x="2204963" y="2874823"/>
            <a:chExt cx="355500" cy="355500"/>
          </a:xfrm>
        </p:grpSpPr>
        <p:sp>
          <p:nvSpPr>
            <p:cNvPr id="475" name="Google Shape;475;p42"/>
            <p:cNvSpPr/>
            <p:nvPr/>
          </p:nvSpPr>
          <p:spPr>
            <a:xfrm>
              <a:off x="2204963" y="2874823"/>
              <a:ext cx="355500" cy="355500"/>
            </a:xfrm>
            <a:prstGeom prst="ellipse">
              <a:avLst/>
            </a:prstGeom>
            <a:solidFill>
              <a:srgbClr val="B03D50"/>
            </a:solidFill>
            <a:ln>
              <a:noFill/>
            </a:ln>
          </p:spPr>
          <p:txBody>
            <a:bodyPr spcFirstLastPara="1" wrap="square" lIns="11350" tIns="11350" rIns="11350" bIns="113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4"/>
                <a:buFont typeface="Arial"/>
                <a:buNone/>
              </a:pPr>
              <a:endParaRPr sz="174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76" name="Google Shape;476;p42"/>
            <p:cNvSpPr/>
            <p:nvPr/>
          </p:nvSpPr>
          <p:spPr>
            <a:xfrm>
              <a:off x="2275272" y="2908400"/>
              <a:ext cx="199343" cy="288340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4</a:t>
              </a:r>
            </a:p>
          </p:txBody>
        </p:sp>
      </p:grpSp>
      <p:sp>
        <p:nvSpPr>
          <p:cNvPr id="477" name="Google Shape;477;p42"/>
          <p:cNvSpPr/>
          <p:nvPr/>
        </p:nvSpPr>
        <p:spPr>
          <a:xfrm rot="742466">
            <a:off x="4919362" y="3756798"/>
            <a:ext cx="712554" cy="280752"/>
          </a:xfrm>
          <a:prstGeom prst="arc">
            <a:avLst>
              <a:gd name="adj1" fmla="val 14319416"/>
              <a:gd name="adj2" fmla="val 21030559"/>
            </a:avLst>
          </a:prstGeom>
          <a:noFill/>
          <a:ln w="213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51150" tIns="25550" rIns="51150" bIns="255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83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78" name="Google Shape;478;p42"/>
          <p:cNvCxnSpPr>
            <a:stCxn id="451" idx="3"/>
          </p:cNvCxnSpPr>
          <p:nvPr/>
        </p:nvCxnSpPr>
        <p:spPr>
          <a:xfrm>
            <a:off x="2876856" y="3686672"/>
            <a:ext cx="1738500" cy="600"/>
          </a:xfrm>
          <a:prstGeom prst="curvedConnector3">
            <a:avLst>
              <a:gd name="adj1" fmla="val 50000"/>
            </a:avLst>
          </a:prstGeom>
          <a:noFill/>
          <a:ln w="1597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grpSp>
        <p:nvGrpSpPr>
          <p:cNvPr id="479" name="Google Shape;479;p42"/>
          <p:cNvGrpSpPr/>
          <p:nvPr/>
        </p:nvGrpSpPr>
        <p:grpSpPr>
          <a:xfrm>
            <a:off x="1018350" y="4306125"/>
            <a:ext cx="2430000" cy="738000"/>
            <a:chOff x="6523550" y="3468550"/>
            <a:chExt cx="2430000" cy="738000"/>
          </a:xfrm>
        </p:grpSpPr>
        <p:sp>
          <p:nvSpPr>
            <p:cNvPr id="480" name="Google Shape;480;p42"/>
            <p:cNvSpPr/>
            <p:nvPr/>
          </p:nvSpPr>
          <p:spPr>
            <a:xfrm>
              <a:off x="6523550" y="3468550"/>
              <a:ext cx="2419800" cy="738000"/>
            </a:xfrm>
            <a:prstGeom prst="rect">
              <a:avLst/>
            </a:prstGeom>
            <a:solidFill>
              <a:srgbClr val="F1F2F3"/>
            </a:solidFill>
            <a:ln w="9525" cap="flat" cmpd="sng">
              <a:solidFill>
                <a:srgbClr val="40424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grpSp>
          <p:nvGrpSpPr>
            <p:cNvPr id="481" name="Google Shape;481;p42"/>
            <p:cNvGrpSpPr/>
            <p:nvPr/>
          </p:nvGrpSpPr>
          <p:grpSpPr>
            <a:xfrm>
              <a:off x="6585650" y="3532163"/>
              <a:ext cx="2367900" cy="274225"/>
              <a:chOff x="1795350" y="1938738"/>
              <a:chExt cx="2367900" cy="274225"/>
            </a:xfrm>
          </p:grpSpPr>
          <p:sp>
            <p:nvSpPr>
              <p:cNvPr id="482" name="Google Shape;482;p42"/>
              <p:cNvSpPr/>
              <p:nvPr/>
            </p:nvSpPr>
            <p:spPr>
              <a:xfrm>
                <a:off x="1795350" y="1938762"/>
                <a:ext cx="422400" cy="274200"/>
              </a:xfrm>
              <a:prstGeom prst="roundRect">
                <a:avLst>
                  <a:gd name="adj" fmla="val 41009"/>
                </a:avLst>
              </a:prstGeom>
              <a:solidFill>
                <a:srgbClr val="2F5AA2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1-3</a:t>
                </a:r>
                <a:endParaRPr b="1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483" name="Google Shape;483;p42"/>
              <p:cNvSpPr txBox="1"/>
              <p:nvPr/>
            </p:nvSpPr>
            <p:spPr>
              <a:xfrm>
                <a:off x="2217750" y="1938738"/>
                <a:ext cx="1945500" cy="274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Exo-erythrocytic cycle</a:t>
                </a:r>
                <a:endParaRPr sz="1300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grpSp>
          <p:nvGrpSpPr>
            <p:cNvPr id="484" name="Google Shape;484;p42"/>
            <p:cNvGrpSpPr/>
            <p:nvPr/>
          </p:nvGrpSpPr>
          <p:grpSpPr>
            <a:xfrm>
              <a:off x="6585650" y="3848213"/>
              <a:ext cx="2367900" cy="274438"/>
              <a:chOff x="1795350" y="2254788"/>
              <a:chExt cx="2367900" cy="274438"/>
            </a:xfrm>
          </p:grpSpPr>
          <p:sp>
            <p:nvSpPr>
              <p:cNvPr id="485" name="Google Shape;485;p42"/>
              <p:cNvSpPr/>
              <p:nvPr/>
            </p:nvSpPr>
            <p:spPr>
              <a:xfrm>
                <a:off x="1795350" y="2254788"/>
                <a:ext cx="422400" cy="274200"/>
              </a:xfrm>
              <a:prstGeom prst="roundRect">
                <a:avLst>
                  <a:gd name="adj" fmla="val 41009"/>
                </a:avLst>
              </a:prstGeom>
              <a:solidFill>
                <a:srgbClr val="B03D5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4-6</a:t>
                </a:r>
                <a:endParaRPr b="1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486" name="Google Shape;486;p42"/>
              <p:cNvSpPr txBox="1"/>
              <p:nvPr/>
            </p:nvSpPr>
            <p:spPr>
              <a:xfrm>
                <a:off x="2217750" y="2255025"/>
                <a:ext cx="1945500" cy="274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Erythrocytic cycle</a:t>
                </a:r>
                <a:endParaRPr sz="1100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</p:grpSp>
      <p:sp>
        <p:nvSpPr>
          <p:cNvPr id="487" name="Google Shape;487;p42"/>
          <p:cNvSpPr/>
          <p:nvPr/>
        </p:nvSpPr>
        <p:spPr>
          <a:xfrm rot="5400000">
            <a:off x="2608525" y="1318891"/>
            <a:ext cx="163200" cy="3807000"/>
          </a:xfrm>
          <a:prstGeom prst="leftBrace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rgbClr val="85858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88" name="Google Shape;488;p42"/>
          <p:cNvSpPr txBox="1"/>
          <p:nvPr/>
        </p:nvSpPr>
        <p:spPr>
          <a:xfrm>
            <a:off x="2198451" y="2904940"/>
            <a:ext cx="10074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858585"/>
                </a:solidFill>
                <a:latin typeface="Open Sans"/>
                <a:ea typeface="Open Sans"/>
                <a:cs typeface="Open Sans"/>
                <a:sym typeface="Open Sans"/>
              </a:rPr>
              <a:t>Asymptomatic</a:t>
            </a:r>
            <a:endParaRPr sz="900">
              <a:solidFill>
                <a:srgbClr val="85858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89" name="Google Shape;489;p42"/>
          <p:cNvSpPr/>
          <p:nvPr/>
        </p:nvSpPr>
        <p:spPr>
          <a:xfrm>
            <a:off x="606225" y="1448100"/>
            <a:ext cx="3696900" cy="116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0C622E"/>
                </a:solidFill>
                <a:latin typeface="Open Sans"/>
                <a:ea typeface="Open Sans"/>
                <a:cs typeface="Open Sans"/>
                <a:sym typeface="Open Sans"/>
              </a:rPr>
              <a:t>Incubation period</a:t>
            </a:r>
            <a:r>
              <a:rPr lang="en" sz="1200" b="1">
                <a:solidFill>
                  <a:srgbClr val="0C622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200">
              <a:solidFill>
                <a:srgbClr val="0C622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Asymptomatic until the erythrocytic stage) </a:t>
            </a:r>
            <a:endParaRPr sz="13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90" name="Google Shape;490;p42"/>
          <p:cNvSpPr/>
          <p:nvPr/>
        </p:nvSpPr>
        <p:spPr>
          <a:xfrm>
            <a:off x="2512955" y="1761065"/>
            <a:ext cx="1593900" cy="274200"/>
          </a:xfrm>
          <a:prstGeom prst="roundRect">
            <a:avLst>
              <a:gd name="adj" fmla="val 41009"/>
            </a:avLst>
          </a:prstGeom>
          <a:solidFill>
            <a:srgbClr val="B03D5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erythrocytic stage</a:t>
            </a:r>
            <a:endParaRPr sz="13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91" name="Google Shape;491;p42"/>
          <p:cNvSpPr txBox="1"/>
          <p:nvPr/>
        </p:nvSpPr>
        <p:spPr>
          <a:xfrm>
            <a:off x="606225" y="2029375"/>
            <a:ext cx="36453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Incubation period  typically </a:t>
            </a:r>
            <a:r>
              <a:rPr lang="en" sz="1300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" action="ppaction://noaction"/>
              </a:rPr>
              <a:t>1-4 weeks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92" name="Google Shape;492;p42"/>
          <p:cNvSpPr/>
          <p:nvPr/>
        </p:nvSpPr>
        <p:spPr>
          <a:xfrm>
            <a:off x="640508" y="2093400"/>
            <a:ext cx="1484700" cy="274200"/>
          </a:xfrm>
          <a:prstGeom prst="roundRect">
            <a:avLst>
              <a:gd name="adj" fmla="val 41009"/>
            </a:avLst>
          </a:prstGeom>
          <a:solidFill>
            <a:srgbClr val="2F5AA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Incubation period</a:t>
            </a:r>
            <a:endParaRPr sz="13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93" name="Google Shape;493;p42"/>
          <p:cNvSpPr txBox="1"/>
          <p:nvPr/>
        </p:nvSpPr>
        <p:spPr>
          <a:xfrm>
            <a:off x="4873425" y="1724575"/>
            <a:ext cx="3645300" cy="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Variable by species</a:t>
            </a:r>
            <a:r>
              <a:rPr lang="en" sz="1300">
                <a:solidFill>
                  <a:srgbClr val="858585"/>
                </a:solidFill>
                <a:latin typeface="Open Sans"/>
                <a:ea typeface="Open Sans"/>
                <a:cs typeface="Open Sans"/>
                <a:sym typeface="Open Sans"/>
              </a:rPr>
              <a:t>, climate, genetics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Many with </a:t>
            </a:r>
            <a:r>
              <a:rPr lang="en" sz="1300" b="1">
                <a:solidFill>
                  <a:srgbClr val="896110"/>
                </a:solidFill>
                <a:latin typeface="Open Sans"/>
                <a:ea typeface="Open Sans"/>
                <a:cs typeface="Open Sans"/>
                <a:sym typeface="Open Sans"/>
              </a:rPr>
              <a:t>vivax/ovale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got ill 90+ days from return </a:t>
            </a:r>
            <a:r>
              <a:rPr lang="en" sz="1100">
                <a:solidFill>
                  <a:srgbClr val="858585"/>
                </a:solidFill>
                <a:latin typeface="Open Sans"/>
                <a:ea typeface="Open Sans"/>
                <a:cs typeface="Open Sans"/>
                <a:sym typeface="Open Sans"/>
              </a:rPr>
              <a:t>(majority before 3 years)</a:t>
            </a:r>
            <a:endParaRPr sz="1100">
              <a:solidFill>
                <a:srgbClr val="85858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94" name="Google Shape;494;p42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056598" y="3782750"/>
            <a:ext cx="374100" cy="374100"/>
          </a:xfrm>
          <a:prstGeom prst="rect">
            <a:avLst/>
          </a:prstGeom>
          <a:noFill/>
          <a:ln>
            <a:noFill/>
          </a:ln>
        </p:spPr>
      </p:pic>
      <p:sp>
        <p:nvSpPr>
          <p:cNvPr id="495" name="Google Shape;495;p42"/>
          <p:cNvSpPr/>
          <p:nvPr/>
        </p:nvSpPr>
        <p:spPr>
          <a:xfrm>
            <a:off x="1065100" y="4665950"/>
            <a:ext cx="1811700" cy="327000"/>
          </a:xfrm>
          <a:prstGeom prst="rect">
            <a:avLst/>
          </a:prstGeom>
          <a:solidFill>
            <a:srgbClr val="F1F2F3">
              <a:alpha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96" name="Google Shape;496;p42"/>
          <p:cNvSpPr/>
          <p:nvPr/>
        </p:nvSpPr>
        <p:spPr>
          <a:xfrm>
            <a:off x="4836128" y="1707600"/>
            <a:ext cx="198900" cy="798000"/>
          </a:xfrm>
          <a:prstGeom prst="leftBrace">
            <a:avLst>
              <a:gd name="adj1" fmla="val 50000"/>
              <a:gd name="adj2" fmla="val 5000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497" name="Google Shape;497;p42"/>
          <p:cNvCxnSpPr>
            <a:endCxn id="496" idx="1"/>
          </p:cNvCxnSpPr>
          <p:nvPr/>
        </p:nvCxnSpPr>
        <p:spPr>
          <a:xfrm rot="10800000" flipH="1">
            <a:off x="3700928" y="2106600"/>
            <a:ext cx="1135200" cy="1116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98" name="Google Shape;498;p42"/>
          <p:cNvSpPr txBox="1"/>
          <p:nvPr/>
        </p:nvSpPr>
        <p:spPr>
          <a:xfrm>
            <a:off x="5537350" y="264395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9" name="Google Shape;499;p42"/>
          <p:cNvSpPr/>
          <p:nvPr/>
        </p:nvSpPr>
        <p:spPr>
          <a:xfrm>
            <a:off x="17025" y="2628300"/>
            <a:ext cx="8733000" cy="2415900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00" name="Google Shape;500;p42"/>
          <p:cNvSpPr/>
          <p:nvPr/>
        </p:nvSpPr>
        <p:spPr>
          <a:xfrm>
            <a:off x="5901025" y="2735300"/>
            <a:ext cx="2756100" cy="871200"/>
          </a:xfrm>
          <a:prstGeom prst="rect">
            <a:avLst/>
          </a:prstGeom>
          <a:solidFill>
            <a:srgbClr val="DCF1E4"/>
          </a:solidFill>
          <a:ln w="9525" cap="flat" cmpd="sng">
            <a:solidFill>
              <a:srgbClr val="0C62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Should be on DDx if </a:t>
            </a:r>
            <a:r>
              <a:rPr lang="en" b="1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been in an endemic area within </a:t>
            </a:r>
            <a:r>
              <a:rPr lang="en" b="1">
                <a:solidFill>
                  <a:srgbClr val="DF382C"/>
                </a:solidFill>
                <a:latin typeface="Open Sans"/>
                <a:ea typeface="Open Sans"/>
                <a:cs typeface="Open Sans"/>
                <a:sym typeface="Open Sans"/>
              </a:rPr>
              <a:t>past 3 months</a:t>
            </a:r>
            <a:r>
              <a:rPr lang="en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 (esp for falciparum)</a:t>
            </a:r>
            <a:endParaRPr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43"/>
          <p:cNvSpPr txBox="1">
            <a:spLocks noGrp="1"/>
          </p:cNvSpPr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Pathogenesis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&amp;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Life cycle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0" name="Google Shape;510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1753" y="3"/>
            <a:ext cx="6420507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45"/>
          <p:cNvSpPr txBox="1"/>
          <p:nvPr/>
        </p:nvSpPr>
        <p:spPr>
          <a:xfrm>
            <a:off x="1111913" y="2095125"/>
            <a:ext cx="28086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How I conceptualize the life cycle</a:t>
            </a:r>
            <a:endParaRPr sz="2100" b="1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16" name="Google Shape;516;p45"/>
          <p:cNvSpPr/>
          <p:nvPr/>
        </p:nvSpPr>
        <p:spPr>
          <a:xfrm>
            <a:off x="4274050" y="2198075"/>
            <a:ext cx="4677000" cy="2491150"/>
          </a:xfrm>
          <a:custGeom>
            <a:avLst/>
            <a:gdLst/>
            <a:ahLst/>
            <a:cxnLst/>
            <a:rect l="l" t="t" r="r" b="b"/>
            <a:pathLst>
              <a:path w="187080" h="99646" extrusionOk="0">
                <a:moveTo>
                  <a:pt x="187080" y="80596"/>
                </a:moveTo>
                <a:lnTo>
                  <a:pt x="187080" y="20027"/>
                </a:lnTo>
                <a:lnTo>
                  <a:pt x="76688" y="0"/>
                </a:lnTo>
                <a:lnTo>
                  <a:pt x="0" y="0"/>
                </a:lnTo>
                <a:lnTo>
                  <a:pt x="0" y="86946"/>
                </a:lnTo>
                <a:lnTo>
                  <a:pt x="63500" y="99646"/>
                </a:lnTo>
                <a:close/>
              </a:path>
            </a:pathLst>
          </a:custGeom>
          <a:solidFill>
            <a:srgbClr val="FAE4E8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17" name="Google Shape;517;p45"/>
          <p:cNvSpPr/>
          <p:nvPr/>
        </p:nvSpPr>
        <p:spPr>
          <a:xfrm>
            <a:off x="27475" y="45800"/>
            <a:ext cx="8590825" cy="5083050"/>
          </a:xfrm>
          <a:custGeom>
            <a:avLst/>
            <a:gdLst/>
            <a:ahLst/>
            <a:cxnLst/>
            <a:rect l="l" t="t" r="r" b="b"/>
            <a:pathLst>
              <a:path w="343633" h="203322" extrusionOk="0">
                <a:moveTo>
                  <a:pt x="329856" y="155099"/>
                </a:moveTo>
                <a:lnTo>
                  <a:pt x="305166" y="169984"/>
                </a:lnTo>
                <a:lnTo>
                  <a:pt x="233729" y="185005"/>
                </a:lnTo>
                <a:lnTo>
                  <a:pt x="145073" y="154598"/>
                </a:lnTo>
                <a:lnTo>
                  <a:pt x="39199" y="138112"/>
                </a:lnTo>
                <a:lnTo>
                  <a:pt x="39199" y="75101"/>
                </a:lnTo>
                <a:lnTo>
                  <a:pt x="69358" y="67020"/>
                </a:lnTo>
                <a:lnTo>
                  <a:pt x="69358" y="0"/>
                </a:lnTo>
                <a:lnTo>
                  <a:pt x="0" y="0"/>
                </a:lnTo>
                <a:lnTo>
                  <a:pt x="0" y="203322"/>
                </a:lnTo>
                <a:lnTo>
                  <a:pt x="270364" y="203322"/>
                </a:lnTo>
                <a:lnTo>
                  <a:pt x="343633" y="158628"/>
                </a:lnTo>
                <a:close/>
              </a:path>
            </a:pathLst>
          </a:custGeom>
          <a:solidFill>
            <a:srgbClr val="FBF1DD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18" name="Google Shape;518;p45"/>
          <p:cNvSpPr/>
          <p:nvPr/>
        </p:nvSpPr>
        <p:spPr>
          <a:xfrm>
            <a:off x="1709625" y="48850"/>
            <a:ext cx="5922575" cy="2637700"/>
          </a:xfrm>
          <a:custGeom>
            <a:avLst/>
            <a:gdLst/>
            <a:ahLst/>
            <a:cxnLst/>
            <a:rect l="l" t="t" r="r" b="b"/>
            <a:pathLst>
              <a:path w="236903" h="105508" extrusionOk="0">
                <a:moveTo>
                  <a:pt x="164123" y="66431"/>
                </a:moveTo>
                <a:lnTo>
                  <a:pt x="0" y="66431"/>
                </a:lnTo>
                <a:lnTo>
                  <a:pt x="0" y="0"/>
                </a:lnTo>
                <a:lnTo>
                  <a:pt x="186592" y="0"/>
                </a:lnTo>
                <a:lnTo>
                  <a:pt x="236903" y="58615"/>
                </a:lnTo>
                <a:lnTo>
                  <a:pt x="211992" y="105508"/>
                </a:lnTo>
                <a:close/>
              </a:path>
            </a:pathLst>
          </a:custGeom>
          <a:solidFill>
            <a:srgbClr val="E2EAF7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19" name="Google Shape;519;p45"/>
          <p:cNvSpPr/>
          <p:nvPr/>
        </p:nvSpPr>
        <p:spPr>
          <a:xfrm rot="742682">
            <a:off x="6674522" y="2747820"/>
            <a:ext cx="1657018" cy="886739"/>
          </a:xfrm>
          <a:prstGeom prst="arc">
            <a:avLst>
              <a:gd name="adj1" fmla="val 14319416"/>
              <a:gd name="adj2" fmla="val 21030559"/>
            </a:avLst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p45"/>
          <p:cNvSpPr/>
          <p:nvPr/>
        </p:nvSpPr>
        <p:spPr>
          <a:xfrm rot="10240743">
            <a:off x="3437572" y="3709395"/>
            <a:ext cx="4876993" cy="1250455"/>
          </a:xfrm>
          <a:prstGeom prst="arc">
            <a:avLst>
              <a:gd name="adj1" fmla="val 11052747"/>
              <a:gd name="adj2" fmla="val 21373051"/>
            </a:avLst>
          </a:prstGeom>
          <a:noFill/>
          <a:ln w="28575" cap="flat" cmpd="sng">
            <a:solidFill>
              <a:srgbClr val="896110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1" name="Google Shape;521;p45"/>
          <p:cNvGrpSpPr/>
          <p:nvPr/>
        </p:nvGrpSpPr>
        <p:grpSpPr>
          <a:xfrm>
            <a:off x="6360688" y="3648348"/>
            <a:ext cx="355500" cy="355500"/>
            <a:chOff x="1121563" y="2981535"/>
            <a:chExt cx="355500" cy="355500"/>
          </a:xfrm>
        </p:grpSpPr>
        <p:sp>
          <p:nvSpPr>
            <p:cNvPr id="522" name="Google Shape;522;p45"/>
            <p:cNvSpPr/>
            <p:nvPr/>
          </p:nvSpPr>
          <p:spPr>
            <a:xfrm>
              <a:off x="1121563" y="2981535"/>
              <a:ext cx="355500" cy="355500"/>
            </a:xfrm>
            <a:prstGeom prst="ellipse">
              <a:avLst/>
            </a:prstGeom>
            <a:solidFill>
              <a:srgbClr val="B03D50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523" name="Google Shape;523;p45"/>
            <p:cNvSpPr/>
            <p:nvPr/>
          </p:nvSpPr>
          <p:spPr>
            <a:xfrm>
              <a:off x="1205669" y="3018999"/>
              <a:ext cx="187306" cy="280551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5</a:t>
              </a:r>
            </a:p>
          </p:txBody>
        </p:sp>
      </p:grpSp>
      <p:pic>
        <p:nvPicPr>
          <p:cNvPr id="524" name="Google Shape;524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61965" y="32025"/>
            <a:ext cx="2419711" cy="16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525" name="Google Shape;525;p45"/>
          <p:cNvSpPr txBox="1"/>
          <p:nvPr/>
        </p:nvSpPr>
        <p:spPr>
          <a:xfrm>
            <a:off x="4355956" y="3798375"/>
            <a:ext cx="1055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i="0" u="none" strike="noStrike" cap="none">
                <a:solidFill>
                  <a:srgbClr val="B03D50"/>
                </a:solidFill>
                <a:latin typeface="Raleway Light"/>
                <a:ea typeface="Raleway Light"/>
                <a:cs typeface="Raleway Light"/>
                <a:sym typeface="Raleway Light"/>
              </a:rPr>
              <a:t>Trophozoite</a:t>
            </a:r>
            <a:endParaRPr sz="1300" i="0" u="none" strike="noStrike" cap="none">
              <a:solidFill>
                <a:srgbClr val="B03D50"/>
              </a:solidFill>
              <a:latin typeface="Raleway Light"/>
              <a:ea typeface="Raleway Light"/>
              <a:cs typeface="Raleway Light"/>
              <a:sym typeface="Raleway Light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>
                <a:solidFill>
                  <a:srgbClr val="B03D50"/>
                </a:solidFill>
                <a:latin typeface="Raleway Light"/>
                <a:ea typeface="Raleway Light"/>
                <a:cs typeface="Raleway Light"/>
                <a:sym typeface="Raleway Light"/>
              </a:rPr>
              <a:t>&amp; schizont</a:t>
            </a:r>
            <a:endParaRPr sz="1300">
              <a:solidFill>
                <a:srgbClr val="B03D50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pic>
        <p:nvPicPr>
          <p:cNvPr id="526" name="Google Shape;526;p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85489" y="4840853"/>
            <a:ext cx="2279735" cy="30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7" name="Google Shape;527;p4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72288" y="1139400"/>
            <a:ext cx="1168400" cy="1017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8" name="Google Shape;528;p4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106113" y="362806"/>
            <a:ext cx="953875" cy="743306"/>
          </a:xfrm>
          <a:prstGeom prst="rect">
            <a:avLst/>
          </a:prstGeom>
          <a:noFill/>
          <a:ln>
            <a:noFill/>
          </a:ln>
        </p:spPr>
      </p:pic>
      <p:sp>
        <p:nvSpPr>
          <p:cNvPr id="529" name="Google Shape;529;p45"/>
          <p:cNvSpPr txBox="1"/>
          <p:nvPr/>
        </p:nvSpPr>
        <p:spPr>
          <a:xfrm>
            <a:off x="4085951" y="1025275"/>
            <a:ext cx="13626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i="0" u="none" strike="noStrike" cap="none">
                <a:solidFill>
                  <a:srgbClr val="2F5AA2"/>
                </a:solidFill>
                <a:latin typeface="Raleway Light"/>
                <a:ea typeface="Raleway Light"/>
                <a:cs typeface="Raleway Light"/>
                <a:sym typeface="Raleway Light"/>
              </a:rPr>
              <a:t>Merozoites (</a:t>
            </a:r>
            <a:r>
              <a:rPr lang="en" sz="1300">
                <a:solidFill>
                  <a:srgbClr val="2F5AA2"/>
                </a:solidFill>
                <a:latin typeface="Raleway Light"/>
                <a:ea typeface="Raleway Light"/>
                <a:cs typeface="Raleway Light"/>
                <a:sym typeface="Raleway Light"/>
              </a:rPr>
              <a:t>+/- hypnozoites</a:t>
            </a:r>
            <a:r>
              <a:rPr lang="en" sz="1300" i="0" u="none" strike="noStrike" cap="none">
                <a:solidFill>
                  <a:srgbClr val="2F5AA2"/>
                </a:solidFill>
                <a:latin typeface="Raleway Light"/>
                <a:ea typeface="Raleway Light"/>
                <a:cs typeface="Raleway Light"/>
                <a:sym typeface="Raleway Light"/>
              </a:rPr>
              <a:t>)</a:t>
            </a:r>
            <a:endParaRPr sz="1300" i="0" u="none" strike="noStrike" cap="none">
              <a:solidFill>
                <a:srgbClr val="2F5AA2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pic>
        <p:nvPicPr>
          <p:cNvPr id="530" name="Google Shape;530;p4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937230">
            <a:off x="2164314" y="319672"/>
            <a:ext cx="1731867" cy="497642"/>
          </a:xfrm>
          <a:prstGeom prst="rect">
            <a:avLst/>
          </a:prstGeom>
          <a:noFill/>
          <a:ln>
            <a:noFill/>
          </a:ln>
        </p:spPr>
      </p:pic>
      <p:sp>
        <p:nvSpPr>
          <p:cNvPr id="531" name="Google Shape;531;p45"/>
          <p:cNvSpPr txBox="1"/>
          <p:nvPr/>
        </p:nvSpPr>
        <p:spPr>
          <a:xfrm>
            <a:off x="1999613" y="849175"/>
            <a:ext cx="13626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i="0" u="none" strike="noStrike" cap="none">
                <a:solidFill>
                  <a:srgbClr val="2F5AA2"/>
                </a:solidFill>
                <a:latin typeface="Raleway Light"/>
                <a:ea typeface="Raleway Light"/>
                <a:cs typeface="Raleway Light"/>
                <a:sym typeface="Raleway Light"/>
              </a:rPr>
              <a:t>Sporozoites</a:t>
            </a:r>
            <a:endParaRPr sz="1300" i="0" u="none" strike="noStrike" cap="none">
              <a:solidFill>
                <a:srgbClr val="2F5AA2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cxnSp>
        <p:nvCxnSpPr>
          <p:cNvPr id="532" name="Google Shape;532;p45"/>
          <p:cNvCxnSpPr>
            <a:stCxn id="528" idx="3"/>
            <a:endCxn id="533" idx="0"/>
          </p:cNvCxnSpPr>
          <p:nvPr/>
        </p:nvCxnSpPr>
        <p:spPr>
          <a:xfrm>
            <a:off x="5059988" y="734459"/>
            <a:ext cx="1805100" cy="1605000"/>
          </a:xfrm>
          <a:prstGeom prst="curvedConnector2">
            <a:avLst/>
          </a:prstGeom>
          <a:noFill/>
          <a:ln w="28575" cap="flat" cmpd="sng">
            <a:solidFill>
              <a:srgbClr val="3B71CA"/>
            </a:solidFill>
            <a:prstDash val="solid"/>
            <a:round/>
            <a:headEnd type="none" w="sm" len="sm"/>
            <a:tailEnd type="triangle" w="med" len="med"/>
          </a:ln>
        </p:spPr>
      </p:cxnSp>
      <p:grpSp>
        <p:nvGrpSpPr>
          <p:cNvPr id="534" name="Google Shape;534;p45"/>
          <p:cNvGrpSpPr/>
          <p:nvPr/>
        </p:nvGrpSpPr>
        <p:grpSpPr>
          <a:xfrm>
            <a:off x="5388436" y="3540274"/>
            <a:ext cx="892150" cy="881400"/>
            <a:chOff x="6424700" y="3998550"/>
            <a:chExt cx="892150" cy="881400"/>
          </a:xfrm>
        </p:grpSpPr>
        <p:pic>
          <p:nvPicPr>
            <p:cNvPr id="535" name="Google Shape;535;p45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6424700" y="4033354"/>
              <a:ext cx="836801" cy="8156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36" name="Google Shape;536;p45"/>
            <p:cNvSpPr/>
            <p:nvPr/>
          </p:nvSpPr>
          <p:spPr>
            <a:xfrm>
              <a:off x="6425550" y="3998550"/>
              <a:ext cx="891300" cy="8814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537" name="Google Shape;537;p45"/>
          <p:cNvSpPr/>
          <p:nvPr/>
        </p:nvSpPr>
        <p:spPr>
          <a:xfrm rot="-1295284">
            <a:off x="4652078" y="2191052"/>
            <a:ext cx="1241809" cy="94566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538" name="Google Shape;538;p45"/>
          <p:cNvGrpSpPr/>
          <p:nvPr/>
        </p:nvGrpSpPr>
        <p:grpSpPr>
          <a:xfrm>
            <a:off x="4644277" y="1955214"/>
            <a:ext cx="1404928" cy="1398820"/>
            <a:chOff x="4593877" y="1955214"/>
            <a:chExt cx="1404928" cy="1398820"/>
          </a:xfrm>
        </p:grpSpPr>
        <p:pic>
          <p:nvPicPr>
            <p:cNvPr id="539" name="Google Shape;539;p45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 rot="1800001">
              <a:off x="4779048" y="2145674"/>
              <a:ext cx="1034586" cy="10178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0" name="Google Shape;540;p45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 rot="-5399433">
              <a:off x="5139346" y="2791657"/>
              <a:ext cx="119535" cy="1083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1" name="Google Shape;541;p45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 rot="1024798">
              <a:off x="5018771" y="2609682"/>
              <a:ext cx="119534" cy="1083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2" name="Google Shape;542;p45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 rot="4500577">
              <a:off x="4974771" y="2772582"/>
              <a:ext cx="119535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3" name="Google Shape;543;p45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 rot="8865607">
              <a:off x="4904796" y="2654182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4" name="Google Shape;544;p45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 rot="-3599452">
              <a:off x="5139346" y="2672106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5" name="Google Shape;545;p45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 rot="-6724096">
              <a:off x="5036446" y="2880554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6" name="Google Shape;546;p45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 rot="-4156140">
              <a:off x="5157821" y="2545044"/>
              <a:ext cx="119535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7" name="Google Shape;547;p45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 rot="-340035">
              <a:off x="4871446" y="2517581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8" name="Google Shape;548;p45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 rot="-4499439">
              <a:off x="5433846" y="2654183"/>
              <a:ext cx="119535" cy="1083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9" name="Google Shape;549;p45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 rot="1206652">
              <a:off x="5447146" y="2476383"/>
              <a:ext cx="119536" cy="10833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50" name="Google Shape;550;p4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-1942164">
            <a:off x="5716358" y="2515657"/>
            <a:ext cx="199285" cy="18063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51" name="Google Shape;551;p45"/>
          <p:cNvCxnSpPr>
            <a:endCxn id="552" idx="1"/>
          </p:cNvCxnSpPr>
          <p:nvPr/>
        </p:nvCxnSpPr>
        <p:spPr>
          <a:xfrm>
            <a:off x="5835799" y="2722692"/>
            <a:ext cx="557100" cy="6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rgbClr val="B03D50"/>
            </a:solidFill>
            <a:prstDash val="solid"/>
            <a:round/>
            <a:headEnd type="none" w="sm" len="sm"/>
            <a:tailEnd type="triangle" w="med" len="med"/>
          </a:ln>
        </p:spPr>
      </p:cxnSp>
      <p:grpSp>
        <p:nvGrpSpPr>
          <p:cNvPr id="553" name="Google Shape;553;p45"/>
          <p:cNvGrpSpPr/>
          <p:nvPr/>
        </p:nvGrpSpPr>
        <p:grpSpPr>
          <a:xfrm>
            <a:off x="1815534" y="390724"/>
            <a:ext cx="355564" cy="355564"/>
            <a:chOff x="943475" y="2414500"/>
            <a:chExt cx="1600200" cy="1600200"/>
          </a:xfrm>
        </p:grpSpPr>
        <p:sp>
          <p:nvSpPr>
            <p:cNvPr id="554" name="Google Shape;554;p45"/>
            <p:cNvSpPr/>
            <p:nvPr/>
          </p:nvSpPr>
          <p:spPr>
            <a:xfrm>
              <a:off x="943475" y="2414500"/>
              <a:ext cx="1600200" cy="1600200"/>
            </a:xfrm>
            <a:prstGeom prst="ellipse">
              <a:avLst/>
            </a:prstGeom>
            <a:solidFill>
              <a:srgbClr val="3B71CA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555" name="Google Shape;555;p45"/>
            <p:cNvSpPr/>
            <p:nvPr/>
          </p:nvSpPr>
          <p:spPr>
            <a:xfrm>
              <a:off x="1458800" y="2604788"/>
              <a:ext cx="447817" cy="1219624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1</a:t>
              </a:r>
            </a:p>
          </p:txBody>
        </p:sp>
      </p:grpSp>
      <p:grpSp>
        <p:nvGrpSpPr>
          <p:cNvPr id="556" name="Google Shape;556;p45"/>
          <p:cNvGrpSpPr/>
          <p:nvPr/>
        </p:nvGrpSpPr>
        <p:grpSpPr>
          <a:xfrm>
            <a:off x="4966738" y="194248"/>
            <a:ext cx="355500" cy="355500"/>
            <a:chOff x="1275613" y="3331923"/>
            <a:chExt cx="355500" cy="355500"/>
          </a:xfrm>
        </p:grpSpPr>
        <p:sp>
          <p:nvSpPr>
            <p:cNvPr id="557" name="Google Shape;557;p45"/>
            <p:cNvSpPr/>
            <p:nvPr/>
          </p:nvSpPr>
          <p:spPr>
            <a:xfrm>
              <a:off x="1275613" y="3331923"/>
              <a:ext cx="355500" cy="355500"/>
            </a:xfrm>
            <a:prstGeom prst="ellipse">
              <a:avLst/>
            </a:prstGeom>
            <a:solidFill>
              <a:srgbClr val="3B71CA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558" name="Google Shape;558;p45"/>
            <p:cNvSpPr/>
            <p:nvPr/>
          </p:nvSpPr>
          <p:spPr>
            <a:xfrm>
              <a:off x="1358525" y="3365493"/>
              <a:ext cx="189705" cy="288369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2</a:t>
              </a:r>
            </a:p>
          </p:txBody>
        </p:sp>
      </p:grpSp>
      <p:grpSp>
        <p:nvGrpSpPr>
          <p:cNvPr id="559" name="Google Shape;559;p45"/>
          <p:cNvGrpSpPr/>
          <p:nvPr/>
        </p:nvGrpSpPr>
        <p:grpSpPr>
          <a:xfrm>
            <a:off x="6280563" y="734248"/>
            <a:ext cx="355500" cy="355500"/>
            <a:chOff x="1804763" y="2874823"/>
            <a:chExt cx="355500" cy="355500"/>
          </a:xfrm>
        </p:grpSpPr>
        <p:sp>
          <p:nvSpPr>
            <p:cNvPr id="560" name="Google Shape;560;p45"/>
            <p:cNvSpPr/>
            <p:nvPr/>
          </p:nvSpPr>
          <p:spPr>
            <a:xfrm>
              <a:off x="1804763" y="2874823"/>
              <a:ext cx="355500" cy="355500"/>
            </a:xfrm>
            <a:prstGeom prst="ellipse">
              <a:avLst/>
            </a:prstGeom>
            <a:solidFill>
              <a:srgbClr val="3B71CA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561" name="Google Shape;561;p45"/>
            <p:cNvSpPr/>
            <p:nvPr/>
          </p:nvSpPr>
          <p:spPr>
            <a:xfrm>
              <a:off x="1890109" y="2908524"/>
              <a:ext cx="184838" cy="288091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3</a:t>
              </a:r>
            </a:p>
          </p:txBody>
        </p:sp>
      </p:grpSp>
      <p:grpSp>
        <p:nvGrpSpPr>
          <p:cNvPr id="562" name="Google Shape;562;p45"/>
          <p:cNvGrpSpPr/>
          <p:nvPr/>
        </p:nvGrpSpPr>
        <p:grpSpPr>
          <a:xfrm>
            <a:off x="5299188" y="2981535"/>
            <a:ext cx="355500" cy="355500"/>
            <a:chOff x="1550488" y="2981535"/>
            <a:chExt cx="355500" cy="355500"/>
          </a:xfrm>
        </p:grpSpPr>
        <p:sp>
          <p:nvSpPr>
            <p:cNvPr id="563" name="Google Shape;563;p45"/>
            <p:cNvSpPr/>
            <p:nvPr/>
          </p:nvSpPr>
          <p:spPr>
            <a:xfrm>
              <a:off x="1550488" y="2981535"/>
              <a:ext cx="355500" cy="355500"/>
            </a:xfrm>
            <a:prstGeom prst="ellipse">
              <a:avLst/>
            </a:prstGeom>
            <a:solidFill>
              <a:srgbClr val="B03D50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564" name="Google Shape;564;p45"/>
            <p:cNvSpPr/>
            <p:nvPr/>
          </p:nvSpPr>
          <p:spPr>
            <a:xfrm>
              <a:off x="1636603" y="3018938"/>
              <a:ext cx="183278" cy="280669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6</a:t>
              </a:r>
            </a:p>
          </p:txBody>
        </p:sp>
      </p:grpSp>
      <p:cxnSp>
        <p:nvCxnSpPr>
          <p:cNvPr id="565" name="Google Shape;565;p45"/>
          <p:cNvCxnSpPr>
            <a:stCxn id="566" idx="1"/>
          </p:cNvCxnSpPr>
          <p:nvPr/>
        </p:nvCxnSpPr>
        <p:spPr>
          <a:xfrm rot="10800000" flipH="1">
            <a:off x="1405411" y="734501"/>
            <a:ext cx="2700600" cy="90900"/>
          </a:xfrm>
          <a:prstGeom prst="straightConnector1">
            <a:avLst/>
          </a:prstGeom>
          <a:noFill/>
          <a:ln w="28575" cap="flat" cmpd="sng">
            <a:solidFill>
              <a:srgbClr val="3B71CA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567" name="Google Shape;567;p45"/>
          <p:cNvSpPr/>
          <p:nvPr/>
        </p:nvSpPr>
        <p:spPr>
          <a:xfrm rot="-6772468">
            <a:off x="4853451" y="3141528"/>
            <a:ext cx="919186" cy="340826"/>
          </a:xfrm>
          <a:prstGeom prst="arc">
            <a:avLst>
              <a:gd name="adj1" fmla="val 11162053"/>
              <a:gd name="adj2" fmla="val 20254362"/>
            </a:avLst>
          </a:prstGeom>
          <a:noFill/>
          <a:ln w="28575" cap="flat" cmpd="sng">
            <a:solidFill>
              <a:srgbClr val="B03D50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Google Shape;568;p45"/>
          <p:cNvSpPr/>
          <p:nvPr/>
        </p:nvSpPr>
        <p:spPr>
          <a:xfrm rot="10465752">
            <a:off x="6210538" y="3668386"/>
            <a:ext cx="2079823" cy="433440"/>
          </a:xfrm>
          <a:prstGeom prst="arc">
            <a:avLst>
              <a:gd name="adj1" fmla="val 11215361"/>
              <a:gd name="adj2" fmla="val 21376356"/>
            </a:avLst>
          </a:prstGeom>
          <a:noFill/>
          <a:ln w="28575" cap="flat" cmpd="sng">
            <a:solidFill>
              <a:srgbClr val="B03D50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9" name="Google Shape;569;p45"/>
          <p:cNvSpPr txBox="1"/>
          <p:nvPr/>
        </p:nvSpPr>
        <p:spPr>
          <a:xfrm>
            <a:off x="107900" y="8625"/>
            <a:ext cx="16875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i="0" u="none" strike="noStrike" cap="none">
                <a:solidFill>
                  <a:srgbClr val="858585"/>
                </a:solidFill>
                <a:latin typeface="Raleway Light"/>
                <a:ea typeface="Raleway Light"/>
                <a:cs typeface="Raleway Light"/>
                <a:sym typeface="Raleway Light"/>
              </a:rPr>
              <a:t>Infected mosquito bite</a:t>
            </a:r>
            <a:endParaRPr sz="1300" i="0" u="none" strike="noStrike" cap="none">
              <a:solidFill>
                <a:srgbClr val="858585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570" name="Google Shape;570;p45"/>
          <p:cNvSpPr txBox="1"/>
          <p:nvPr/>
        </p:nvSpPr>
        <p:spPr>
          <a:xfrm>
            <a:off x="497850" y="3782175"/>
            <a:ext cx="12975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i="0" u="none" strike="noStrike" cap="none">
                <a:solidFill>
                  <a:srgbClr val="858585"/>
                </a:solidFill>
                <a:latin typeface="Raleway Light"/>
                <a:ea typeface="Raleway Light"/>
                <a:cs typeface="Raleway Light"/>
                <a:sym typeface="Raleway Light"/>
              </a:rPr>
              <a:t>Transmission</a:t>
            </a:r>
            <a:endParaRPr sz="1300" i="0" u="none" strike="noStrike" cap="none">
              <a:solidFill>
                <a:srgbClr val="858585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571" name="Google Shape;571;p45"/>
          <p:cNvSpPr txBox="1"/>
          <p:nvPr/>
        </p:nvSpPr>
        <p:spPr>
          <a:xfrm>
            <a:off x="2623525" y="3871500"/>
            <a:ext cx="12975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i="0" u="none" strike="noStrike" cap="none">
                <a:solidFill>
                  <a:srgbClr val="896110"/>
                </a:solidFill>
                <a:latin typeface="Raleway Light"/>
                <a:ea typeface="Raleway Light"/>
                <a:cs typeface="Raleway Light"/>
                <a:sym typeface="Raleway Light"/>
              </a:rPr>
              <a:t>Gametocytes</a:t>
            </a:r>
            <a:endParaRPr sz="1300" i="0" u="none" strike="noStrike" cap="none">
              <a:solidFill>
                <a:srgbClr val="896110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pic>
        <p:nvPicPr>
          <p:cNvPr id="572" name="Google Shape;572;p45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97851" y="4241726"/>
            <a:ext cx="1143000" cy="568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566" name="Google Shape;566;p45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 flipH="1">
            <a:off x="262411" y="539651"/>
            <a:ext cx="1143000" cy="571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73" name="Google Shape;573;p45"/>
          <p:cNvGrpSpPr/>
          <p:nvPr/>
        </p:nvGrpSpPr>
        <p:grpSpPr>
          <a:xfrm>
            <a:off x="2742247" y="4131656"/>
            <a:ext cx="1055604" cy="945644"/>
            <a:chOff x="2742121" y="3523080"/>
            <a:chExt cx="1649639" cy="1477800"/>
          </a:xfrm>
        </p:grpSpPr>
        <p:grpSp>
          <p:nvGrpSpPr>
            <p:cNvPr id="574" name="Google Shape;574;p45"/>
            <p:cNvGrpSpPr/>
            <p:nvPr/>
          </p:nvGrpSpPr>
          <p:grpSpPr>
            <a:xfrm>
              <a:off x="2742121" y="3653959"/>
              <a:ext cx="1065772" cy="1090541"/>
              <a:chOff x="2742121" y="3653959"/>
              <a:chExt cx="1065772" cy="1090541"/>
            </a:xfrm>
          </p:grpSpPr>
          <p:pic>
            <p:nvPicPr>
              <p:cNvPr id="575" name="Google Shape;575;p45"/>
              <p:cNvPicPr preferRelativeResize="0"/>
              <p:nvPr/>
            </p:nvPicPr>
            <p:blipFill rotWithShape="1">
              <a:blip r:embed="rId13">
                <a:alphaModFix/>
              </a:blip>
              <a:srcRect l="5254" r="55511" b="48262"/>
              <a:stretch/>
            </p:blipFill>
            <p:spPr>
              <a:xfrm>
                <a:off x="3011875" y="3653959"/>
                <a:ext cx="796018" cy="85238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76" name="Google Shape;576;p45"/>
              <p:cNvPicPr preferRelativeResize="0"/>
              <p:nvPr/>
            </p:nvPicPr>
            <p:blipFill rotWithShape="1">
              <a:blip r:embed="rId14">
                <a:alphaModFix/>
              </a:blip>
              <a:srcRect/>
              <a:stretch/>
            </p:blipFill>
            <p:spPr>
              <a:xfrm>
                <a:off x="2742121" y="4325893"/>
                <a:ext cx="297215" cy="41860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77" name="Google Shape;577;p45"/>
            <p:cNvGrpSpPr/>
            <p:nvPr/>
          </p:nvGrpSpPr>
          <p:grpSpPr>
            <a:xfrm>
              <a:off x="3261207" y="3925893"/>
              <a:ext cx="1130553" cy="852388"/>
              <a:chOff x="3261207" y="3925893"/>
              <a:chExt cx="1130553" cy="852388"/>
            </a:xfrm>
          </p:grpSpPr>
          <p:pic>
            <p:nvPicPr>
              <p:cNvPr id="578" name="Google Shape;578;p45"/>
              <p:cNvPicPr preferRelativeResize="0"/>
              <p:nvPr/>
            </p:nvPicPr>
            <p:blipFill rotWithShape="1">
              <a:blip r:embed="rId15">
                <a:alphaModFix/>
              </a:blip>
              <a:srcRect/>
              <a:stretch/>
            </p:blipFill>
            <p:spPr>
              <a:xfrm>
                <a:off x="3261207" y="3925893"/>
                <a:ext cx="836804" cy="85238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79" name="Google Shape;579;p45"/>
              <p:cNvPicPr preferRelativeResize="0"/>
              <p:nvPr/>
            </p:nvPicPr>
            <p:blipFill rotWithShape="1">
              <a:blip r:embed="rId16">
                <a:alphaModFix/>
              </a:blip>
              <a:srcRect l="11480" t="24506" r="10686"/>
              <a:stretch/>
            </p:blipFill>
            <p:spPr>
              <a:xfrm>
                <a:off x="4056196" y="4071437"/>
                <a:ext cx="335564" cy="30105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580" name="Google Shape;580;p45"/>
            <p:cNvSpPr/>
            <p:nvPr/>
          </p:nvSpPr>
          <p:spPr>
            <a:xfrm rot="645705">
              <a:off x="2937125" y="3628477"/>
              <a:ext cx="1248356" cy="1267006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58500" tIns="58500" rIns="58500" bIns="585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96"/>
                <a:buFont typeface="Arial"/>
                <a:buNone/>
              </a:pPr>
              <a:endParaRPr sz="89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1" name="Google Shape;581;p45"/>
          <p:cNvGrpSpPr/>
          <p:nvPr/>
        </p:nvGrpSpPr>
        <p:grpSpPr>
          <a:xfrm>
            <a:off x="2302238" y="4721810"/>
            <a:ext cx="355500" cy="355500"/>
            <a:chOff x="2024038" y="3622285"/>
            <a:chExt cx="355500" cy="355500"/>
          </a:xfrm>
        </p:grpSpPr>
        <p:sp>
          <p:nvSpPr>
            <p:cNvPr id="582" name="Google Shape;582;p45"/>
            <p:cNvSpPr/>
            <p:nvPr/>
          </p:nvSpPr>
          <p:spPr>
            <a:xfrm>
              <a:off x="2024038" y="3622285"/>
              <a:ext cx="355500" cy="355500"/>
            </a:xfrm>
            <a:prstGeom prst="ellipse">
              <a:avLst/>
            </a:prstGeom>
            <a:solidFill>
              <a:srgbClr val="896110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583" name="Google Shape;583;p45"/>
            <p:cNvSpPr/>
            <p:nvPr/>
          </p:nvSpPr>
          <p:spPr>
            <a:xfrm>
              <a:off x="2109010" y="3659600"/>
              <a:ext cx="185602" cy="280834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7</a:t>
              </a:r>
            </a:p>
          </p:txBody>
        </p:sp>
      </p:grpSp>
      <p:cxnSp>
        <p:nvCxnSpPr>
          <p:cNvPr id="584" name="Google Shape;584;p45"/>
          <p:cNvCxnSpPr>
            <a:stCxn id="580" idx="2"/>
            <a:endCxn id="572" idx="3"/>
          </p:cNvCxnSpPr>
          <p:nvPr/>
        </p:nvCxnSpPr>
        <p:spPr>
          <a:xfrm rot="10800000">
            <a:off x="1640755" y="4525697"/>
            <a:ext cx="1233300" cy="4200"/>
          </a:xfrm>
          <a:prstGeom prst="straightConnector1">
            <a:avLst/>
          </a:prstGeom>
          <a:noFill/>
          <a:ln w="28575" cap="flat" cmpd="sng">
            <a:solidFill>
              <a:srgbClr val="896110"/>
            </a:solidFill>
            <a:prstDash val="solid"/>
            <a:round/>
            <a:headEnd type="none" w="sm" len="sm"/>
            <a:tailEnd type="triangle" w="med" len="med"/>
          </a:ln>
        </p:spPr>
      </p:cxnSp>
      <p:grpSp>
        <p:nvGrpSpPr>
          <p:cNvPr id="585" name="Google Shape;585;p45"/>
          <p:cNvGrpSpPr/>
          <p:nvPr/>
        </p:nvGrpSpPr>
        <p:grpSpPr>
          <a:xfrm>
            <a:off x="63138" y="4572660"/>
            <a:ext cx="355500" cy="355500"/>
            <a:chOff x="3823113" y="3422935"/>
            <a:chExt cx="355500" cy="355500"/>
          </a:xfrm>
        </p:grpSpPr>
        <p:sp>
          <p:nvSpPr>
            <p:cNvPr id="586" name="Google Shape;586;p45"/>
            <p:cNvSpPr/>
            <p:nvPr/>
          </p:nvSpPr>
          <p:spPr>
            <a:xfrm>
              <a:off x="3823113" y="3422935"/>
              <a:ext cx="355500" cy="355500"/>
            </a:xfrm>
            <a:prstGeom prst="ellipse">
              <a:avLst/>
            </a:prstGeom>
            <a:solidFill>
              <a:srgbClr val="896110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587" name="Google Shape;587;p45"/>
            <p:cNvSpPr/>
            <p:nvPr/>
          </p:nvSpPr>
          <p:spPr>
            <a:xfrm>
              <a:off x="3900362" y="3445012"/>
              <a:ext cx="201025" cy="311326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8</a:t>
              </a:r>
            </a:p>
          </p:txBody>
        </p:sp>
      </p:grpSp>
      <p:cxnSp>
        <p:nvCxnSpPr>
          <p:cNvPr id="588" name="Google Shape;588;p45"/>
          <p:cNvCxnSpPr/>
          <p:nvPr/>
        </p:nvCxnSpPr>
        <p:spPr>
          <a:xfrm rot="10800000">
            <a:off x="240900" y="1874900"/>
            <a:ext cx="0" cy="1589700"/>
          </a:xfrm>
          <a:prstGeom prst="straightConnector1">
            <a:avLst/>
          </a:prstGeom>
          <a:noFill/>
          <a:ln w="28575" cap="flat" cmpd="sng">
            <a:solidFill>
              <a:srgbClr val="896110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589" name="Google Shape;589;p45"/>
          <p:cNvGrpSpPr/>
          <p:nvPr/>
        </p:nvGrpSpPr>
        <p:grpSpPr>
          <a:xfrm>
            <a:off x="63138" y="2405398"/>
            <a:ext cx="355500" cy="355500"/>
            <a:chOff x="4216488" y="3422935"/>
            <a:chExt cx="355500" cy="355500"/>
          </a:xfrm>
        </p:grpSpPr>
        <p:sp>
          <p:nvSpPr>
            <p:cNvPr id="590" name="Google Shape;590;p45"/>
            <p:cNvSpPr/>
            <p:nvPr/>
          </p:nvSpPr>
          <p:spPr>
            <a:xfrm>
              <a:off x="4216488" y="3422935"/>
              <a:ext cx="355500" cy="355500"/>
            </a:xfrm>
            <a:prstGeom prst="ellipse">
              <a:avLst/>
            </a:prstGeom>
            <a:solidFill>
              <a:srgbClr val="896110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591" name="Google Shape;591;p45"/>
            <p:cNvSpPr/>
            <p:nvPr/>
          </p:nvSpPr>
          <p:spPr>
            <a:xfrm>
              <a:off x="4293736" y="3444682"/>
              <a:ext cx="201025" cy="31198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9</a:t>
              </a:r>
            </a:p>
          </p:txBody>
        </p:sp>
      </p:grpSp>
      <p:sp>
        <p:nvSpPr>
          <p:cNvPr id="592" name="Google Shape;592;p45"/>
          <p:cNvSpPr/>
          <p:nvPr/>
        </p:nvSpPr>
        <p:spPr>
          <a:xfrm rot="-7580529">
            <a:off x="11663" y="3817811"/>
            <a:ext cx="1328876" cy="433040"/>
          </a:xfrm>
          <a:prstGeom prst="arc">
            <a:avLst>
              <a:gd name="adj1" fmla="val 14319416"/>
              <a:gd name="adj2" fmla="val 21030559"/>
            </a:avLst>
          </a:prstGeom>
          <a:noFill/>
          <a:ln w="28575" cap="flat" cmpd="sng">
            <a:solidFill>
              <a:srgbClr val="896110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3" name="Google Shape;593;p45"/>
          <p:cNvSpPr/>
          <p:nvPr/>
        </p:nvSpPr>
        <p:spPr>
          <a:xfrm rot="-5077443">
            <a:off x="-183993" y="1422634"/>
            <a:ext cx="1328845" cy="433325"/>
          </a:xfrm>
          <a:prstGeom prst="arc">
            <a:avLst>
              <a:gd name="adj1" fmla="val 14319416"/>
              <a:gd name="adj2" fmla="val 21030559"/>
            </a:avLst>
          </a:prstGeom>
          <a:noFill/>
          <a:ln w="28575" cap="flat" cmpd="sng">
            <a:solidFill>
              <a:srgbClr val="896110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94" name="Google Shape;594;p45"/>
          <p:cNvGrpSpPr/>
          <p:nvPr/>
        </p:nvGrpSpPr>
        <p:grpSpPr>
          <a:xfrm>
            <a:off x="7322088" y="2822360"/>
            <a:ext cx="355500" cy="355500"/>
            <a:chOff x="2204963" y="2874823"/>
            <a:chExt cx="355500" cy="355500"/>
          </a:xfrm>
        </p:grpSpPr>
        <p:sp>
          <p:nvSpPr>
            <p:cNvPr id="595" name="Google Shape;595;p45"/>
            <p:cNvSpPr/>
            <p:nvPr/>
          </p:nvSpPr>
          <p:spPr>
            <a:xfrm>
              <a:off x="2204963" y="2874823"/>
              <a:ext cx="355500" cy="355500"/>
            </a:xfrm>
            <a:prstGeom prst="ellipse">
              <a:avLst/>
            </a:prstGeom>
            <a:solidFill>
              <a:srgbClr val="B03D50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596" name="Google Shape;596;p45"/>
            <p:cNvSpPr/>
            <p:nvPr/>
          </p:nvSpPr>
          <p:spPr>
            <a:xfrm>
              <a:off x="2275272" y="2908400"/>
              <a:ext cx="199343" cy="288340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4</a:t>
              </a:r>
            </a:p>
          </p:txBody>
        </p:sp>
      </p:grpSp>
      <p:sp>
        <p:nvSpPr>
          <p:cNvPr id="597" name="Google Shape;597;p45"/>
          <p:cNvSpPr txBox="1"/>
          <p:nvPr/>
        </p:nvSpPr>
        <p:spPr>
          <a:xfrm>
            <a:off x="8180474" y="2852475"/>
            <a:ext cx="772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i="0" u="none" strike="noStrike" cap="none">
                <a:solidFill>
                  <a:srgbClr val="858585"/>
                </a:solidFill>
                <a:latin typeface="Raleway Light"/>
                <a:ea typeface="Raleway Light"/>
                <a:cs typeface="Raleway Light"/>
                <a:sym typeface="Raleway Light"/>
              </a:rPr>
              <a:t>Ring </a:t>
            </a:r>
            <a:endParaRPr sz="1300" i="0" u="none" strike="noStrike" cap="none">
              <a:solidFill>
                <a:srgbClr val="858585"/>
              </a:solidFill>
              <a:latin typeface="Raleway Light"/>
              <a:ea typeface="Raleway Light"/>
              <a:cs typeface="Raleway Light"/>
              <a:sym typeface="Raleway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i="0" u="none" strike="noStrike" cap="none">
                <a:solidFill>
                  <a:srgbClr val="858585"/>
                </a:solidFill>
                <a:latin typeface="Raleway Light"/>
                <a:ea typeface="Raleway Light"/>
                <a:cs typeface="Raleway Light"/>
                <a:sym typeface="Raleway Light"/>
              </a:rPr>
              <a:t>form</a:t>
            </a:r>
            <a:endParaRPr sz="1300" i="0" u="none" strike="noStrike" cap="none">
              <a:solidFill>
                <a:srgbClr val="858585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grpSp>
        <p:nvGrpSpPr>
          <p:cNvPr id="598" name="Google Shape;598;p45"/>
          <p:cNvGrpSpPr/>
          <p:nvPr/>
        </p:nvGrpSpPr>
        <p:grpSpPr>
          <a:xfrm>
            <a:off x="7871170" y="3082826"/>
            <a:ext cx="1168500" cy="1158900"/>
            <a:chOff x="7871170" y="3082826"/>
            <a:chExt cx="1168500" cy="1158900"/>
          </a:xfrm>
        </p:grpSpPr>
        <p:pic>
          <p:nvPicPr>
            <p:cNvPr id="599" name="Google Shape;599;p45"/>
            <p:cNvPicPr preferRelativeResize="0"/>
            <p:nvPr/>
          </p:nvPicPr>
          <p:blipFill rotWithShape="1">
            <a:blip r:embed="rId17">
              <a:alphaModFix/>
            </a:blip>
            <a:srcRect/>
            <a:stretch/>
          </p:blipFill>
          <p:spPr>
            <a:xfrm>
              <a:off x="7948542" y="3222000"/>
              <a:ext cx="953870" cy="852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00" name="Google Shape;600;p45"/>
            <p:cNvSpPr/>
            <p:nvPr/>
          </p:nvSpPr>
          <p:spPr>
            <a:xfrm rot="1212767">
              <a:off x="7998267" y="3213094"/>
              <a:ext cx="914307" cy="898365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601" name="Google Shape;601;p45"/>
          <p:cNvSpPr txBox="1"/>
          <p:nvPr/>
        </p:nvSpPr>
        <p:spPr>
          <a:xfrm>
            <a:off x="6066426" y="3088473"/>
            <a:ext cx="16002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i="0" u="none" strike="noStrike" cap="none">
                <a:solidFill>
                  <a:srgbClr val="858585"/>
                </a:solidFill>
                <a:latin typeface="Raleway Light"/>
                <a:ea typeface="Raleway Light"/>
                <a:cs typeface="Raleway Light"/>
                <a:sym typeface="Raleway Light"/>
              </a:rPr>
              <a:t>Infected RBC</a:t>
            </a:r>
            <a:endParaRPr sz="1300" i="0" u="none" strike="noStrike" cap="none">
              <a:solidFill>
                <a:srgbClr val="858585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533" name="Google Shape;533;p45"/>
          <p:cNvSpPr/>
          <p:nvPr/>
        </p:nvSpPr>
        <p:spPr>
          <a:xfrm>
            <a:off x="6428500" y="2339325"/>
            <a:ext cx="873300" cy="8277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52" name="Google Shape;552;p45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6392899" y="2320882"/>
            <a:ext cx="891255" cy="81561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02" name="Google Shape;602;p45"/>
          <p:cNvGrpSpPr/>
          <p:nvPr/>
        </p:nvGrpSpPr>
        <p:grpSpPr>
          <a:xfrm>
            <a:off x="6620242" y="2541821"/>
            <a:ext cx="508263" cy="372579"/>
            <a:chOff x="6620242" y="2541821"/>
            <a:chExt cx="508263" cy="372579"/>
          </a:xfrm>
        </p:grpSpPr>
        <p:pic>
          <p:nvPicPr>
            <p:cNvPr id="603" name="Google Shape;603;p45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6972499" y="2633402"/>
              <a:ext cx="156006" cy="1414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04" name="Google Shape;604;p45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 rot="-6299998">
              <a:off x="6630720" y="2750056"/>
              <a:ext cx="156005" cy="1414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05" name="Google Shape;605;p45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 rot="9000004">
              <a:off x="6760531" y="2571350"/>
              <a:ext cx="156005" cy="14140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6" name="Google Shape;606;p45"/>
          <p:cNvSpPr/>
          <p:nvPr/>
        </p:nvSpPr>
        <p:spPr>
          <a:xfrm>
            <a:off x="619838" y="1666550"/>
            <a:ext cx="3721800" cy="2131800"/>
          </a:xfrm>
          <a:prstGeom prst="rect">
            <a:avLst/>
          </a:prstGeom>
          <a:solidFill>
            <a:srgbClr val="F1F2F3"/>
          </a:solidFill>
          <a:ln w="13350" cap="flat" cmpd="sng">
            <a:solidFill>
              <a:srgbClr val="40424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8200" tIns="128200" rIns="128200" bIns="128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82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607" name="Google Shape;607;p45"/>
          <p:cNvGrpSpPr/>
          <p:nvPr/>
        </p:nvGrpSpPr>
        <p:grpSpPr>
          <a:xfrm>
            <a:off x="731155" y="1831816"/>
            <a:ext cx="3319796" cy="384463"/>
            <a:chOff x="1795350" y="1938738"/>
            <a:chExt cx="2367900" cy="274225"/>
          </a:xfrm>
        </p:grpSpPr>
        <p:sp>
          <p:nvSpPr>
            <p:cNvPr id="608" name="Google Shape;608;p45"/>
            <p:cNvSpPr/>
            <p:nvPr/>
          </p:nvSpPr>
          <p:spPr>
            <a:xfrm>
              <a:off x="1795350" y="1938762"/>
              <a:ext cx="422400" cy="274200"/>
            </a:xfrm>
            <a:prstGeom prst="roundRect">
              <a:avLst>
                <a:gd name="adj" fmla="val 41009"/>
              </a:avLst>
            </a:prstGeom>
            <a:solidFill>
              <a:srgbClr val="2F5AA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963" b="1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1-3</a:t>
              </a:r>
              <a:endParaRPr sz="1963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609" name="Google Shape;609;p45"/>
            <p:cNvSpPr txBox="1"/>
            <p:nvPr/>
          </p:nvSpPr>
          <p:spPr>
            <a:xfrm>
              <a:off x="2217750" y="1938738"/>
              <a:ext cx="1945500" cy="27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820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82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Liver / incubation period</a:t>
              </a:r>
              <a:endParaRPr sz="1682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457200" lvl="0" indent="-304800" algn="l" rtl="0"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200"/>
                <a:buFont typeface="Open Sans"/>
                <a:buChar char="●"/>
              </a:pPr>
              <a:r>
                <a:rPr lang="en" sz="1200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Exo-erythrocytic cycle</a:t>
              </a:r>
              <a:endParaRPr sz="12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610" name="Google Shape;610;p45"/>
          <p:cNvGrpSpPr/>
          <p:nvPr/>
        </p:nvGrpSpPr>
        <p:grpSpPr>
          <a:xfrm>
            <a:off x="731155" y="2351125"/>
            <a:ext cx="3610420" cy="706608"/>
            <a:chOff x="1795350" y="2254792"/>
            <a:chExt cx="2575193" cy="504000"/>
          </a:xfrm>
        </p:grpSpPr>
        <p:sp>
          <p:nvSpPr>
            <p:cNvPr id="611" name="Google Shape;611;p45"/>
            <p:cNvSpPr/>
            <p:nvPr/>
          </p:nvSpPr>
          <p:spPr>
            <a:xfrm>
              <a:off x="1795350" y="2369686"/>
              <a:ext cx="422400" cy="274200"/>
            </a:xfrm>
            <a:prstGeom prst="roundRect">
              <a:avLst>
                <a:gd name="adj" fmla="val 41009"/>
              </a:avLst>
            </a:prstGeom>
            <a:solidFill>
              <a:srgbClr val="B03D5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963" b="1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4-6</a:t>
              </a:r>
              <a:endParaRPr sz="1963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612" name="Google Shape;612;p45"/>
            <p:cNvSpPr txBox="1"/>
            <p:nvPr/>
          </p:nvSpPr>
          <p:spPr>
            <a:xfrm>
              <a:off x="2217743" y="2254792"/>
              <a:ext cx="2152800" cy="50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820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82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When the illness occurs</a:t>
              </a:r>
              <a:endParaRPr sz="1682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457200" lvl="0" indent="-304800" algn="l" rtl="0"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200"/>
                <a:buFont typeface="Open Sans"/>
                <a:buChar char="●"/>
              </a:pPr>
              <a:r>
                <a:rPr lang="en" sz="1200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Blood / “erythrocytic” cycle</a:t>
              </a:r>
              <a:endParaRPr sz="12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457200" lvl="0" indent="-304800" algn="l" rtl="0"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200"/>
                <a:buFont typeface="Open Sans"/>
                <a:buChar char="●"/>
              </a:pPr>
              <a:r>
                <a:rPr lang="en" sz="1200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Asexual reproduction</a:t>
              </a:r>
              <a:endParaRPr sz="12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613" name="Google Shape;613;p45"/>
          <p:cNvGrpSpPr/>
          <p:nvPr/>
        </p:nvGrpSpPr>
        <p:grpSpPr>
          <a:xfrm>
            <a:off x="731155" y="3158063"/>
            <a:ext cx="3319796" cy="496308"/>
            <a:chOff x="1795350" y="2558600"/>
            <a:chExt cx="2367900" cy="354000"/>
          </a:xfrm>
        </p:grpSpPr>
        <p:sp>
          <p:nvSpPr>
            <p:cNvPr id="614" name="Google Shape;614;p45"/>
            <p:cNvSpPr/>
            <p:nvPr/>
          </p:nvSpPr>
          <p:spPr>
            <a:xfrm>
              <a:off x="1795350" y="2593322"/>
              <a:ext cx="422400" cy="274200"/>
            </a:xfrm>
            <a:prstGeom prst="roundRect">
              <a:avLst>
                <a:gd name="adj" fmla="val 41009"/>
              </a:avLst>
            </a:prstGeom>
            <a:solidFill>
              <a:srgbClr val="89611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963" b="1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7-9</a:t>
              </a:r>
              <a:endParaRPr sz="1963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615" name="Google Shape;615;p45"/>
            <p:cNvSpPr txBox="1"/>
            <p:nvPr/>
          </p:nvSpPr>
          <p:spPr>
            <a:xfrm>
              <a:off x="2217750" y="2558600"/>
              <a:ext cx="1945500" cy="35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820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82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Sexual reproduction</a:t>
              </a:r>
              <a:endParaRPr sz="1682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457200" lvl="0" indent="-304800" algn="l" rtl="0"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200"/>
                <a:buFont typeface="Open Sans"/>
                <a:buChar char="●"/>
              </a:pPr>
              <a:r>
                <a:rPr lang="en" sz="1200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“Sporogonic” cycle</a:t>
              </a:r>
              <a:endParaRPr sz="12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pic>
        <p:nvPicPr>
          <p:cNvPr id="616" name="Google Shape;616;p45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5380625" y="89300"/>
            <a:ext cx="508250" cy="508250"/>
          </a:xfrm>
          <a:prstGeom prst="rect">
            <a:avLst/>
          </a:prstGeom>
          <a:noFill/>
          <a:ln>
            <a:noFill/>
          </a:ln>
        </p:spPr>
      </p:pic>
      <p:sp>
        <p:nvSpPr>
          <p:cNvPr id="617" name="Google Shape;617;p45"/>
          <p:cNvSpPr txBox="1"/>
          <p:nvPr/>
        </p:nvSpPr>
        <p:spPr>
          <a:xfrm>
            <a:off x="4432937" y="2266389"/>
            <a:ext cx="772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>
                <a:solidFill>
                  <a:srgbClr val="B03D50"/>
                </a:solidFill>
                <a:latin typeface="Raleway Light"/>
                <a:ea typeface="Raleway Light"/>
                <a:cs typeface="Raleway Light"/>
                <a:sym typeface="Raleway Light"/>
              </a:rPr>
              <a:t>Ruptured</a:t>
            </a:r>
            <a:endParaRPr sz="1300">
              <a:solidFill>
                <a:srgbClr val="B03D50"/>
              </a:solidFill>
              <a:latin typeface="Raleway Light"/>
              <a:ea typeface="Raleway Light"/>
              <a:cs typeface="Raleway Light"/>
              <a:sym typeface="Raleway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>
                <a:solidFill>
                  <a:srgbClr val="B03D50"/>
                </a:solidFill>
                <a:latin typeface="Raleway Light"/>
                <a:ea typeface="Raleway Light"/>
                <a:cs typeface="Raleway Light"/>
                <a:sym typeface="Raleway Light"/>
              </a:rPr>
              <a:t>RBC</a:t>
            </a:r>
            <a:endParaRPr sz="1300">
              <a:solidFill>
                <a:srgbClr val="B03D50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2" name="Google Shape;622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61965" y="32025"/>
            <a:ext cx="2419711" cy="16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623" name="Google Shape;623;p46"/>
          <p:cNvSpPr txBox="1"/>
          <p:nvPr/>
        </p:nvSpPr>
        <p:spPr>
          <a:xfrm>
            <a:off x="107900" y="8625"/>
            <a:ext cx="16875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Infected mosquito bite</a:t>
            </a:r>
            <a:endParaRPr sz="1300" b="1" i="0" u="none" strike="noStrike" cap="none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24" name="Google Shape;624;p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262411" y="539651"/>
            <a:ext cx="11430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625" name="Google Shape;625;p46"/>
          <p:cNvSpPr txBox="1"/>
          <p:nvPr/>
        </p:nvSpPr>
        <p:spPr>
          <a:xfrm>
            <a:off x="4836725" y="4339200"/>
            <a:ext cx="11430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Schizont</a:t>
            </a:r>
            <a:endParaRPr sz="1300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sp>
        <p:nvSpPr>
          <p:cNvPr id="626" name="Google Shape;626;p46"/>
          <p:cNvSpPr txBox="1"/>
          <p:nvPr/>
        </p:nvSpPr>
        <p:spPr>
          <a:xfrm>
            <a:off x="6172302" y="3848538"/>
            <a:ext cx="14616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Trophozoites</a:t>
            </a:r>
            <a:endParaRPr sz="1300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sp>
        <p:nvSpPr>
          <p:cNvPr id="627" name="Google Shape;627;p46"/>
          <p:cNvSpPr txBox="1"/>
          <p:nvPr/>
        </p:nvSpPr>
        <p:spPr>
          <a:xfrm>
            <a:off x="8180474" y="2852475"/>
            <a:ext cx="772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Ring </a:t>
            </a:r>
            <a:endParaRPr sz="1300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form</a:t>
            </a:r>
            <a:endParaRPr sz="1300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pic>
        <p:nvPicPr>
          <p:cNvPr id="628" name="Google Shape;628;p4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85489" y="4840853"/>
            <a:ext cx="2279735" cy="301050"/>
          </a:xfrm>
          <a:prstGeom prst="rect">
            <a:avLst/>
          </a:prstGeom>
          <a:noFill/>
          <a:ln>
            <a:noFill/>
          </a:ln>
        </p:spPr>
      </p:pic>
      <p:sp>
        <p:nvSpPr>
          <p:cNvPr id="629" name="Google Shape;629;p46"/>
          <p:cNvSpPr txBox="1"/>
          <p:nvPr/>
        </p:nvSpPr>
        <p:spPr>
          <a:xfrm>
            <a:off x="6066426" y="3088473"/>
            <a:ext cx="16002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Infected RBC</a:t>
            </a:r>
            <a:endParaRPr sz="1300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pic>
        <p:nvPicPr>
          <p:cNvPr id="630" name="Google Shape;630;p4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106113" y="362806"/>
            <a:ext cx="953875" cy="743306"/>
          </a:xfrm>
          <a:prstGeom prst="rect">
            <a:avLst/>
          </a:prstGeom>
          <a:noFill/>
          <a:ln>
            <a:noFill/>
          </a:ln>
        </p:spPr>
      </p:pic>
      <p:sp>
        <p:nvSpPr>
          <p:cNvPr id="631" name="Google Shape;631;p46"/>
          <p:cNvSpPr txBox="1"/>
          <p:nvPr/>
        </p:nvSpPr>
        <p:spPr>
          <a:xfrm>
            <a:off x="4223313" y="996525"/>
            <a:ext cx="13626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Merozoites (hepatocytes)</a:t>
            </a:r>
            <a:endParaRPr sz="1300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pic>
        <p:nvPicPr>
          <p:cNvPr id="632" name="Google Shape;632;p4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937230">
            <a:off x="2164314" y="319672"/>
            <a:ext cx="1731867" cy="497642"/>
          </a:xfrm>
          <a:prstGeom prst="rect">
            <a:avLst/>
          </a:prstGeom>
          <a:noFill/>
          <a:ln>
            <a:noFill/>
          </a:ln>
        </p:spPr>
      </p:pic>
      <p:sp>
        <p:nvSpPr>
          <p:cNvPr id="633" name="Google Shape;633;p46"/>
          <p:cNvSpPr txBox="1"/>
          <p:nvPr/>
        </p:nvSpPr>
        <p:spPr>
          <a:xfrm>
            <a:off x="1999613" y="849175"/>
            <a:ext cx="13626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Sporozoites</a:t>
            </a:r>
            <a:endParaRPr sz="1300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cxnSp>
        <p:nvCxnSpPr>
          <p:cNvPr id="634" name="Google Shape;634;p46"/>
          <p:cNvCxnSpPr>
            <a:stCxn id="630" idx="3"/>
            <a:endCxn id="635" idx="0"/>
          </p:cNvCxnSpPr>
          <p:nvPr/>
        </p:nvCxnSpPr>
        <p:spPr>
          <a:xfrm>
            <a:off x="5059988" y="734459"/>
            <a:ext cx="1805100" cy="1605000"/>
          </a:xfrm>
          <a:prstGeom prst="curvedConnector2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grpSp>
        <p:nvGrpSpPr>
          <p:cNvPr id="636" name="Google Shape;636;p46"/>
          <p:cNvGrpSpPr/>
          <p:nvPr/>
        </p:nvGrpSpPr>
        <p:grpSpPr>
          <a:xfrm>
            <a:off x="7871278" y="3082826"/>
            <a:ext cx="1168392" cy="1158940"/>
            <a:chOff x="7871278" y="3082826"/>
            <a:chExt cx="1168392" cy="1158940"/>
          </a:xfrm>
        </p:grpSpPr>
        <p:pic>
          <p:nvPicPr>
            <p:cNvPr id="637" name="Google Shape;637;p46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7948542" y="3222000"/>
              <a:ext cx="953870" cy="852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38" name="Google Shape;638;p46"/>
            <p:cNvSpPr/>
            <p:nvPr/>
          </p:nvSpPr>
          <p:spPr>
            <a:xfrm rot="1212767">
              <a:off x="7998321" y="3213114"/>
              <a:ext cx="914307" cy="898365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639" name="Google Shape;639;p46"/>
          <p:cNvGrpSpPr/>
          <p:nvPr/>
        </p:nvGrpSpPr>
        <p:grpSpPr>
          <a:xfrm>
            <a:off x="6424700" y="3998550"/>
            <a:ext cx="892150" cy="881400"/>
            <a:chOff x="6424700" y="3998550"/>
            <a:chExt cx="892150" cy="881400"/>
          </a:xfrm>
        </p:grpSpPr>
        <p:pic>
          <p:nvPicPr>
            <p:cNvPr id="640" name="Google Shape;640;p46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6424700" y="4033354"/>
              <a:ext cx="836801" cy="8156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41" name="Google Shape;641;p46"/>
            <p:cNvSpPr/>
            <p:nvPr/>
          </p:nvSpPr>
          <p:spPr>
            <a:xfrm>
              <a:off x="6425550" y="3998550"/>
              <a:ext cx="891300" cy="8814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642" name="Google Shape;642;p46"/>
          <p:cNvGrpSpPr/>
          <p:nvPr/>
        </p:nvGrpSpPr>
        <p:grpSpPr>
          <a:xfrm>
            <a:off x="4749266" y="3252642"/>
            <a:ext cx="1317846" cy="1320043"/>
            <a:chOff x="4701891" y="2643017"/>
            <a:chExt cx="1317846" cy="1320043"/>
          </a:xfrm>
        </p:grpSpPr>
        <p:pic>
          <p:nvPicPr>
            <p:cNvPr id="643" name="Google Shape;643;p46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4905513" y="2875549"/>
              <a:ext cx="891250" cy="85360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44" name="Google Shape;644;p46"/>
            <p:cNvSpPr/>
            <p:nvPr/>
          </p:nvSpPr>
          <p:spPr>
            <a:xfrm rot="2314056">
              <a:off x="4895009" y="2830300"/>
              <a:ext cx="931609" cy="945477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635" name="Google Shape;635;p46"/>
          <p:cNvSpPr/>
          <p:nvPr/>
        </p:nvSpPr>
        <p:spPr>
          <a:xfrm>
            <a:off x="6428500" y="2339325"/>
            <a:ext cx="873300" cy="8277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5" name="Google Shape;645;p46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392899" y="2320882"/>
            <a:ext cx="891255" cy="81561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46" name="Google Shape;646;p46"/>
          <p:cNvGrpSpPr/>
          <p:nvPr/>
        </p:nvGrpSpPr>
        <p:grpSpPr>
          <a:xfrm>
            <a:off x="6620242" y="2541821"/>
            <a:ext cx="508263" cy="372579"/>
            <a:chOff x="6620242" y="2541821"/>
            <a:chExt cx="508263" cy="372579"/>
          </a:xfrm>
        </p:grpSpPr>
        <p:pic>
          <p:nvPicPr>
            <p:cNvPr id="647" name="Google Shape;647;p46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6972499" y="2633402"/>
              <a:ext cx="156006" cy="1414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8" name="Google Shape;648;p46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 rot="-6299998">
              <a:off x="6630720" y="2750056"/>
              <a:ext cx="156005" cy="1414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9" name="Google Shape;649;p46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 rot="9000004">
              <a:off x="6760531" y="2571350"/>
              <a:ext cx="156005" cy="14140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50" name="Google Shape;650;p46"/>
          <p:cNvSpPr txBox="1"/>
          <p:nvPr/>
        </p:nvSpPr>
        <p:spPr>
          <a:xfrm>
            <a:off x="5380625" y="1613725"/>
            <a:ext cx="13626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Merozoites release</a:t>
            </a:r>
            <a:endParaRPr sz="1300" b="1" i="0" u="none" strike="noStrike" cap="none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51" name="Google Shape;651;p46"/>
          <p:cNvSpPr/>
          <p:nvPr/>
        </p:nvSpPr>
        <p:spPr>
          <a:xfrm rot="-1295284">
            <a:off x="4652047" y="2191064"/>
            <a:ext cx="1241809" cy="94566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652" name="Google Shape;652;p46"/>
          <p:cNvGrpSpPr/>
          <p:nvPr/>
        </p:nvGrpSpPr>
        <p:grpSpPr>
          <a:xfrm>
            <a:off x="4644277" y="1955214"/>
            <a:ext cx="1404927" cy="1398820"/>
            <a:chOff x="4593877" y="1955214"/>
            <a:chExt cx="1404927" cy="1398820"/>
          </a:xfrm>
        </p:grpSpPr>
        <p:pic>
          <p:nvPicPr>
            <p:cNvPr id="653" name="Google Shape;653;p46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 rot="1800001">
              <a:off x="4779048" y="2145674"/>
              <a:ext cx="1034586" cy="10178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4" name="Google Shape;654;p46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 rot="-5399433">
              <a:off x="5139346" y="2791657"/>
              <a:ext cx="119535" cy="1083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5" name="Google Shape;655;p46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 rot="1024798">
              <a:off x="5018771" y="2609682"/>
              <a:ext cx="119534" cy="1083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6" name="Google Shape;656;p46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 rot="4500577">
              <a:off x="4974771" y="2772582"/>
              <a:ext cx="119535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7" name="Google Shape;657;p46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 rot="8865607">
              <a:off x="4904796" y="2654182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8" name="Google Shape;658;p46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 rot="-3599452">
              <a:off x="5139346" y="2672106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9" name="Google Shape;659;p46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 rot="-6724096">
              <a:off x="5036446" y="2880555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0" name="Google Shape;660;p46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 rot="-4156140">
              <a:off x="5157821" y="2545044"/>
              <a:ext cx="119535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1" name="Google Shape;661;p46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 rot="-340035">
              <a:off x="4871446" y="2517581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2" name="Google Shape;662;p46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 rot="-4499439">
              <a:off x="5433846" y="2654183"/>
              <a:ext cx="119535" cy="1083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3" name="Google Shape;663;p46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 rot="1206652">
              <a:off x="5447146" y="2476383"/>
              <a:ext cx="119536" cy="10833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64" name="Google Shape;664;p46"/>
          <p:cNvGrpSpPr/>
          <p:nvPr/>
        </p:nvGrpSpPr>
        <p:grpSpPr>
          <a:xfrm>
            <a:off x="5683488" y="2476345"/>
            <a:ext cx="902353" cy="505180"/>
            <a:chOff x="5683488" y="2476345"/>
            <a:chExt cx="902353" cy="505180"/>
          </a:xfrm>
        </p:grpSpPr>
        <p:pic>
          <p:nvPicPr>
            <p:cNvPr id="665" name="Google Shape;665;p46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 rot="-4743357">
              <a:off x="6378607" y="2776231"/>
              <a:ext cx="199286" cy="1806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6" name="Google Shape;666;p46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 rot="-1942164">
              <a:off x="5716358" y="2515657"/>
              <a:ext cx="199285" cy="180632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667" name="Google Shape;667;p46"/>
            <p:cNvCxnSpPr>
              <a:endCxn id="645" idx="1"/>
            </p:cNvCxnSpPr>
            <p:nvPr/>
          </p:nvCxnSpPr>
          <p:spPr>
            <a:xfrm>
              <a:off x="5835799" y="2722692"/>
              <a:ext cx="557100" cy="6000"/>
            </a:xfrm>
            <a:prstGeom prst="curvedConnector3">
              <a:avLst>
                <a:gd name="adj1" fmla="val 50000"/>
              </a:avLst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sm" len="sm"/>
              <a:tailEnd type="triangle" w="med" len="med"/>
            </a:ln>
          </p:spPr>
        </p:cxnSp>
      </p:grpSp>
      <p:grpSp>
        <p:nvGrpSpPr>
          <p:cNvPr id="668" name="Google Shape;668;p46"/>
          <p:cNvGrpSpPr/>
          <p:nvPr/>
        </p:nvGrpSpPr>
        <p:grpSpPr>
          <a:xfrm>
            <a:off x="1773738" y="390723"/>
            <a:ext cx="355564" cy="355564"/>
            <a:chOff x="943475" y="2414500"/>
            <a:chExt cx="1600200" cy="1600200"/>
          </a:xfrm>
        </p:grpSpPr>
        <p:sp>
          <p:nvSpPr>
            <p:cNvPr id="669" name="Google Shape;669;p46"/>
            <p:cNvSpPr/>
            <p:nvPr/>
          </p:nvSpPr>
          <p:spPr>
            <a:xfrm>
              <a:off x="943475" y="2414500"/>
              <a:ext cx="1600200" cy="1600200"/>
            </a:xfrm>
            <a:prstGeom prst="ellipse">
              <a:avLst/>
            </a:prstGeom>
            <a:solidFill>
              <a:srgbClr val="3B71CA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670" name="Google Shape;670;p46"/>
            <p:cNvSpPr/>
            <p:nvPr/>
          </p:nvSpPr>
          <p:spPr>
            <a:xfrm>
              <a:off x="1458800" y="2604788"/>
              <a:ext cx="447817" cy="1219624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1</a:t>
              </a:r>
            </a:p>
          </p:txBody>
        </p:sp>
      </p:grpSp>
      <p:grpSp>
        <p:nvGrpSpPr>
          <p:cNvPr id="671" name="Google Shape;671;p46"/>
          <p:cNvGrpSpPr/>
          <p:nvPr/>
        </p:nvGrpSpPr>
        <p:grpSpPr>
          <a:xfrm>
            <a:off x="4966738" y="194248"/>
            <a:ext cx="355500" cy="355500"/>
            <a:chOff x="1275613" y="3331923"/>
            <a:chExt cx="355500" cy="355500"/>
          </a:xfrm>
        </p:grpSpPr>
        <p:sp>
          <p:nvSpPr>
            <p:cNvPr id="672" name="Google Shape;672;p46"/>
            <p:cNvSpPr/>
            <p:nvPr/>
          </p:nvSpPr>
          <p:spPr>
            <a:xfrm>
              <a:off x="1275613" y="3331923"/>
              <a:ext cx="355500" cy="355500"/>
            </a:xfrm>
            <a:prstGeom prst="ellipse">
              <a:avLst/>
            </a:prstGeom>
            <a:solidFill>
              <a:srgbClr val="3B71CA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673" name="Google Shape;673;p46"/>
            <p:cNvSpPr/>
            <p:nvPr/>
          </p:nvSpPr>
          <p:spPr>
            <a:xfrm>
              <a:off x="1358525" y="3365493"/>
              <a:ext cx="189705" cy="28836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2</a:t>
              </a:r>
            </a:p>
          </p:txBody>
        </p:sp>
      </p:grpSp>
      <p:grpSp>
        <p:nvGrpSpPr>
          <p:cNvPr id="674" name="Google Shape;674;p46"/>
          <p:cNvGrpSpPr/>
          <p:nvPr/>
        </p:nvGrpSpPr>
        <p:grpSpPr>
          <a:xfrm>
            <a:off x="5835788" y="1316173"/>
            <a:ext cx="355500" cy="355500"/>
            <a:chOff x="1804763" y="2874823"/>
            <a:chExt cx="355500" cy="355500"/>
          </a:xfrm>
        </p:grpSpPr>
        <p:sp>
          <p:nvSpPr>
            <p:cNvPr id="675" name="Google Shape;675;p46"/>
            <p:cNvSpPr/>
            <p:nvPr/>
          </p:nvSpPr>
          <p:spPr>
            <a:xfrm>
              <a:off x="1804763" y="2874823"/>
              <a:ext cx="355500" cy="355500"/>
            </a:xfrm>
            <a:prstGeom prst="ellipse">
              <a:avLst/>
            </a:prstGeom>
            <a:solidFill>
              <a:srgbClr val="3B71CA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676" name="Google Shape;676;p46"/>
            <p:cNvSpPr/>
            <p:nvPr/>
          </p:nvSpPr>
          <p:spPr>
            <a:xfrm>
              <a:off x="1890109" y="2908524"/>
              <a:ext cx="184838" cy="288091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3</a:t>
              </a:r>
            </a:p>
          </p:txBody>
        </p:sp>
      </p:grpSp>
      <p:grpSp>
        <p:nvGrpSpPr>
          <p:cNvPr id="677" name="Google Shape;677;p46"/>
          <p:cNvGrpSpPr/>
          <p:nvPr/>
        </p:nvGrpSpPr>
        <p:grpSpPr>
          <a:xfrm>
            <a:off x="7387276" y="2825185"/>
            <a:ext cx="355500" cy="355500"/>
            <a:chOff x="2204963" y="2874823"/>
            <a:chExt cx="355500" cy="355500"/>
          </a:xfrm>
        </p:grpSpPr>
        <p:sp>
          <p:nvSpPr>
            <p:cNvPr id="678" name="Google Shape;678;p46"/>
            <p:cNvSpPr/>
            <p:nvPr/>
          </p:nvSpPr>
          <p:spPr>
            <a:xfrm>
              <a:off x="2204963" y="2874823"/>
              <a:ext cx="355500" cy="355500"/>
            </a:xfrm>
            <a:prstGeom prst="ellipse">
              <a:avLst/>
            </a:prstGeom>
            <a:solidFill>
              <a:srgbClr val="B03D50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679" name="Google Shape;679;p46"/>
            <p:cNvSpPr/>
            <p:nvPr/>
          </p:nvSpPr>
          <p:spPr>
            <a:xfrm>
              <a:off x="2275272" y="2908400"/>
              <a:ext cx="199343" cy="288339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4</a:t>
              </a:r>
            </a:p>
          </p:txBody>
        </p:sp>
      </p:grpSp>
      <p:grpSp>
        <p:nvGrpSpPr>
          <p:cNvPr id="680" name="Google Shape;680;p46"/>
          <p:cNvGrpSpPr/>
          <p:nvPr/>
        </p:nvGrpSpPr>
        <p:grpSpPr>
          <a:xfrm>
            <a:off x="7739038" y="3886210"/>
            <a:ext cx="355500" cy="355500"/>
            <a:chOff x="1121563" y="2981535"/>
            <a:chExt cx="355500" cy="355500"/>
          </a:xfrm>
        </p:grpSpPr>
        <p:sp>
          <p:nvSpPr>
            <p:cNvPr id="681" name="Google Shape;681;p46"/>
            <p:cNvSpPr/>
            <p:nvPr/>
          </p:nvSpPr>
          <p:spPr>
            <a:xfrm>
              <a:off x="1121563" y="2981535"/>
              <a:ext cx="355500" cy="355500"/>
            </a:xfrm>
            <a:prstGeom prst="ellipse">
              <a:avLst/>
            </a:prstGeom>
            <a:solidFill>
              <a:srgbClr val="B03D50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682" name="Google Shape;682;p46"/>
            <p:cNvSpPr/>
            <p:nvPr/>
          </p:nvSpPr>
          <p:spPr>
            <a:xfrm>
              <a:off x="1205669" y="3018999"/>
              <a:ext cx="187306" cy="280551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5</a:t>
              </a:r>
            </a:p>
          </p:txBody>
        </p:sp>
      </p:grpSp>
      <p:grpSp>
        <p:nvGrpSpPr>
          <p:cNvPr id="683" name="Google Shape;683;p46"/>
          <p:cNvGrpSpPr/>
          <p:nvPr/>
        </p:nvGrpSpPr>
        <p:grpSpPr>
          <a:xfrm>
            <a:off x="5299188" y="2981535"/>
            <a:ext cx="355500" cy="355500"/>
            <a:chOff x="1550488" y="2981535"/>
            <a:chExt cx="355500" cy="355500"/>
          </a:xfrm>
        </p:grpSpPr>
        <p:sp>
          <p:nvSpPr>
            <p:cNvPr id="684" name="Google Shape;684;p46"/>
            <p:cNvSpPr/>
            <p:nvPr/>
          </p:nvSpPr>
          <p:spPr>
            <a:xfrm>
              <a:off x="1550488" y="2981535"/>
              <a:ext cx="355500" cy="355500"/>
            </a:xfrm>
            <a:prstGeom prst="ellipse">
              <a:avLst/>
            </a:prstGeom>
            <a:solidFill>
              <a:srgbClr val="B03D50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685" name="Google Shape;685;p46"/>
            <p:cNvSpPr/>
            <p:nvPr/>
          </p:nvSpPr>
          <p:spPr>
            <a:xfrm>
              <a:off x="1636603" y="3018938"/>
              <a:ext cx="183278" cy="280669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6</a:t>
              </a:r>
            </a:p>
          </p:txBody>
        </p:sp>
      </p:grpSp>
      <p:grpSp>
        <p:nvGrpSpPr>
          <p:cNvPr id="686" name="Google Shape;686;p46"/>
          <p:cNvGrpSpPr/>
          <p:nvPr/>
        </p:nvGrpSpPr>
        <p:grpSpPr>
          <a:xfrm>
            <a:off x="316764" y="2376500"/>
            <a:ext cx="4363911" cy="441900"/>
            <a:chOff x="316764" y="1614500"/>
            <a:chExt cx="4363911" cy="441900"/>
          </a:xfrm>
        </p:grpSpPr>
        <p:grpSp>
          <p:nvGrpSpPr>
            <p:cNvPr id="687" name="Google Shape;687;p46"/>
            <p:cNvGrpSpPr/>
            <p:nvPr/>
          </p:nvGrpSpPr>
          <p:grpSpPr>
            <a:xfrm>
              <a:off x="316764" y="1703748"/>
              <a:ext cx="228669" cy="228669"/>
              <a:chOff x="907436" y="3037574"/>
              <a:chExt cx="1600200" cy="1600200"/>
            </a:xfrm>
          </p:grpSpPr>
          <p:sp>
            <p:nvSpPr>
              <p:cNvPr id="688" name="Google Shape;688;p46"/>
              <p:cNvSpPr/>
              <p:nvPr/>
            </p:nvSpPr>
            <p:spPr>
              <a:xfrm>
                <a:off x="907436" y="3037574"/>
                <a:ext cx="1600200" cy="1600200"/>
              </a:xfrm>
              <a:prstGeom prst="ellipse">
                <a:avLst/>
              </a:prstGeom>
              <a:solidFill>
                <a:srgbClr val="3B71CA"/>
              </a:solidFill>
              <a:ln>
                <a:noFill/>
              </a:ln>
            </p:spPr>
            <p:txBody>
              <a:bodyPr spcFirstLastPara="1" wrap="square" lIns="20325" tIns="20325" rIns="20325" bIns="203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11"/>
                  <a:buFont typeface="Arial"/>
                  <a:buNone/>
                </a:pPr>
                <a:endParaRPr sz="311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689" name="Google Shape;689;p46"/>
              <p:cNvSpPr/>
              <p:nvPr/>
            </p:nvSpPr>
            <p:spPr>
              <a:xfrm>
                <a:off x="1422761" y="3227862"/>
                <a:ext cx="447817" cy="1219624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1"/>
                    </a:solidFill>
                    <a:latin typeface="Arial"/>
                  </a:rPr>
                  <a:t>1</a:t>
                </a:r>
              </a:p>
            </p:txBody>
          </p:sp>
        </p:grpSp>
        <p:sp>
          <p:nvSpPr>
            <p:cNvPr id="690" name="Google Shape;690;p46"/>
            <p:cNvSpPr txBox="1"/>
            <p:nvPr/>
          </p:nvSpPr>
          <p:spPr>
            <a:xfrm>
              <a:off x="550575" y="1614500"/>
              <a:ext cx="4130100" cy="44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300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Infected </a:t>
              </a:r>
              <a:r>
                <a:rPr lang="en" sz="1300" b="1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mosquito bites</a:t>
              </a:r>
              <a:r>
                <a:rPr lang="en" sz="1300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 → releases sporozoites. These quickly </a:t>
              </a:r>
              <a:r>
                <a:rPr lang="en" sz="1300" b="1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migrate to the liver</a:t>
              </a:r>
              <a:r>
                <a:rPr lang="en" sz="1300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 (hepatocytes)</a:t>
              </a:r>
              <a:endPara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691" name="Google Shape;691;p46"/>
          <p:cNvGrpSpPr/>
          <p:nvPr/>
        </p:nvGrpSpPr>
        <p:grpSpPr>
          <a:xfrm>
            <a:off x="321955" y="2863975"/>
            <a:ext cx="4358720" cy="384900"/>
            <a:chOff x="321955" y="2101975"/>
            <a:chExt cx="4358720" cy="384900"/>
          </a:xfrm>
        </p:grpSpPr>
        <p:grpSp>
          <p:nvGrpSpPr>
            <p:cNvPr id="692" name="Google Shape;692;p46"/>
            <p:cNvGrpSpPr/>
            <p:nvPr/>
          </p:nvGrpSpPr>
          <p:grpSpPr>
            <a:xfrm>
              <a:off x="321955" y="2180128"/>
              <a:ext cx="228586" cy="228586"/>
              <a:chOff x="1275613" y="3453210"/>
              <a:chExt cx="355500" cy="355500"/>
            </a:xfrm>
          </p:grpSpPr>
          <p:sp>
            <p:nvSpPr>
              <p:cNvPr id="693" name="Google Shape;693;p46"/>
              <p:cNvSpPr/>
              <p:nvPr/>
            </p:nvSpPr>
            <p:spPr>
              <a:xfrm>
                <a:off x="1275613" y="3453210"/>
                <a:ext cx="355500" cy="355500"/>
              </a:xfrm>
              <a:prstGeom prst="ellipse">
                <a:avLst/>
              </a:prstGeom>
              <a:solidFill>
                <a:srgbClr val="3B71CA"/>
              </a:solidFill>
              <a:ln>
                <a:noFill/>
              </a:ln>
            </p:spPr>
            <p:txBody>
              <a:bodyPr spcFirstLastPara="1" wrap="square" lIns="20325" tIns="20325" rIns="20325" bIns="203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11"/>
                  <a:buFont typeface="Arial"/>
                  <a:buNone/>
                </a:pPr>
                <a:endParaRPr sz="311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694" name="Google Shape;694;p46"/>
              <p:cNvSpPr/>
              <p:nvPr/>
            </p:nvSpPr>
            <p:spPr>
              <a:xfrm>
                <a:off x="1358525" y="3486780"/>
                <a:ext cx="189705" cy="288369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1"/>
                    </a:solidFill>
                    <a:latin typeface="Arial"/>
                  </a:rPr>
                  <a:t>2</a:t>
                </a:r>
              </a:p>
            </p:txBody>
          </p:sp>
        </p:grpSp>
        <p:sp>
          <p:nvSpPr>
            <p:cNvPr id="695" name="Google Shape;695;p46"/>
            <p:cNvSpPr txBox="1"/>
            <p:nvPr/>
          </p:nvSpPr>
          <p:spPr>
            <a:xfrm>
              <a:off x="550575" y="2101975"/>
              <a:ext cx="41301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300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Within </a:t>
              </a:r>
              <a:r>
                <a:rPr lang="en" sz="1300" b="1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hepatocytes, mature</a:t>
              </a:r>
              <a:r>
                <a:rPr lang="en" sz="1300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 into merozoites* </a:t>
              </a:r>
              <a:endParaRPr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000">
                  <a:solidFill>
                    <a:srgbClr val="858585"/>
                  </a:solidFill>
                  <a:latin typeface="Open Sans"/>
                  <a:ea typeface="Open Sans"/>
                  <a:cs typeface="Open Sans"/>
                  <a:sym typeface="Open Sans"/>
                </a:rPr>
                <a:t>* Not always the case, with </a:t>
              </a:r>
              <a:r>
                <a:rPr lang="en" sz="1000" i="1">
                  <a:solidFill>
                    <a:srgbClr val="858585"/>
                  </a:solidFill>
                  <a:latin typeface="Open Sans"/>
                  <a:ea typeface="Open Sans"/>
                  <a:cs typeface="Open Sans"/>
                  <a:sym typeface="Open Sans"/>
                </a:rPr>
                <a:t>P vivax/ovale</a:t>
              </a:r>
              <a:r>
                <a:rPr lang="en" sz="1000">
                  <a:solidFill>
                    <a:srgbClr val="858585"/>
                  </a:solidFill>
                  <a:latin typeface="Open Sans"/>
                  <a:ea typeface="Open Sans"/>
                  <a:cs typeface="Open Sans"/>
                  <a:sym typeface="Open Sans"/>
                </a:rPr>
                <a:t>, more later</a:t>
              </a:r>
              <a:endParaRPr sz="1000" b="0" i="0" u="none" strike="noStrike" cap="none">
                <a:solidFill>
                  <a:srgbClr val="858585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696" name="Google Shape;696;p46"/>
          <p:cNvGrpSpPr/>
          <p:nvPr/>
        </p:nvGrpSpPr>
        <p:grpSpPr>
          <a:xfrm>
            <a:off x="321955" y="3351450"/>
            <a:ext cx="4199737" cy="228623"/>
            <a:chOff x="321955" y="2589450"/>
            <a:chExt cx="4199737" cy="228623"/>
          </a:xfrm>
        </p:grpSpPr>
        <p:grpSp>
          <p:nvGrpSpPr>
            <p:cNvPr id="697" name="Google Shape;697;p46"/>
            <p:cNvGrpSpPr/>
            <p:nvPr/>
          </p:nvGrpSpPr>
          <p:grpSpPr>
            <a:xfrm>
              <a:off x="321955" y="2589487"/>
              <a:ext cx="228587" cy="228586"/>
              <a:chOff x="1804763" y="2874823"/>
              <a:chExt cx="355500" cy="355500"/>
            </a:xfrm>
          </p:grpSpPr>
          <p:sp>
            <p:nvSpPr>
              <p:cNvPr id="698" name="Google Shape;698;p46"/>
              <p:cNvSpPr/>
              <p:nvPr/>
            </p:nvSpPr>
            <p:spPr>
              <a:xfrm>
                <a:off x="1804763" y="2874823"/>
                <a:ext cx="355500" cy="355500"/>
              </a:xfrm>
              <a:prstGeom prst="ellipse">
                <a:avLst/>
              </a:prstGeom>
              <a:solidFill>
                <a:srgbClr val="3B71CA"/>
              </a:solidFill>
              <a:ln>
                <a:noFill/>
              </a:ln>
            </p:spPr>
            <p:txBody>
              <a:bodyPr spcFirstLastPara="1" wrap="square" lIns="13500" tIns="13500" rIns="13500" bIns="135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7"/>
                  <a:buFont typeface="Arial"/>
                  <a:buNone/>
                </a:pPr>
                <a:endParaRPr sz="207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699" name="Google Shape;699;p46"/>
              <p:cNvSpPr/>
              <p:nvPr/>
            </p:nvSpPr>
            <p:spPr>
              <a:xfrm>
                <a:off x="1890109" y="2908524"/>
                <a:ext cx="184838" cy="288091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1"/>
                    </a:solidFill>
                    <a:latin typeface="Arial"/>
                  </a:rPr>
                  <a:t>3</a:t>
                </a:r>
              </a:p>
            </p:txBody>
          </p:sp>
        </p:grpSp>
        <p:sp>
          <p:nvSpPr>
            <p:cNvPr id="700" name="Google Shape;700;p46"/>
            <p:cNvSpPr txBox="1"/>
            <p:nvPr/>
          </p:nvSpPr>
          <p:spPr>
            <a:xfrm>
              <a:off x="550592" y="2589450"/>
              <a:ext cx="3971100" cy="22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300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Merozoites are </a:t>
              </a:r>
              <a:r>
                <a:rPr lang="en" sz="1300" b="1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released</a:t>
              </a:r>
              <a:r>
                <a:rPr lang="en" sz="1300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" sz="1300" b="1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into the blood</a:t>
              </a:r>
              <a:endParaRPr sz="1300" b="1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701" name="Google Shape;701;p46"/>
          <p:cNvGrpSpPr/>
          <p:nvPr/>
        </p:nvGrpSpPr>
        <p:grpSpPr>
          <a:xfrm>
            <a:off x="321955" y="3658250"/>
            <a:ext cx="4199745" cy="423300"/>
            <a:chOff x="321955" y="3076925"/>
            <a:chExt cx="4199745" cy="423300"/>
          </a:xfrm>
        </p:grpSpPr>
        <p:grpSp>
          <p:nvGrpSpPr>
            <p:cNvPr id="702" name="Google Shape;702;p46"/>
            <p:cNvGrpSpPr/>
            <p:nvPr/>
          </p:nvGrpSpPr>
          <p:grpSpPr>
            <a:xfrm>
              <a:off x="321955" y="3155022"/>
              <a:ext cx="228586" cy="228586"/>
              <a:chOff x="2204963" y="2996421"/>
              <a:chExt cx="355500" cy="355500"/>
            </a:xfrm>
          </p:grpSpPr>
          <p:sp>
            <p:nvSpPr>
              <p:cNvPr id="703" name="Google Shape;703;p46"/>
              <p:cNvSpPr/>
              <p:nvPr/>
            </p:nvSpPr>
            <p:spPr>
              <a:xfrm>
                <a:off x="2204963" y="2996421"/>
                <a:ext cx="355500" cy="355500"/>
              </a:xfrm>
              <a:prstGeom prst="ellipse">
                <a:avLst/>
              </a:prstGeom>
              <a:solidFill>
                <a:srgbClr val="B03D50"/>
              </a:solidFill>
              <a:ln>
                <a:noFill/>
              </a:ln>
            </p:spPr>
            <p:txBody>
              <a:bodyPr spcFirstLastPara="1" wrap="square" lIns="20325" tIns="20325" rIns="20325" bIns="203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11"/>
                  <a:buFont typeface="Arial"/>
                  <a:buNone/>
                </a:pPr>
                <a:endParaRPr sz="311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704" name="Google Shape;704;p46"/>
              <p:cNvSpPr/>
              <p:nvPr/>
            </p:nvSpPr>
            <p:spPr>
              <a:xfrm>
                <a:off x="2275272" y="3029998"/>
                <a:ext cx="199343" cy="288340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1"/>
                    </a:solidFill>
                    <a:latin typeface="Arial"/>
                  </a:rPr>
                  <a:t>4</a:t>
                </a:r>
              </a:p>
            </p:txBody>
          </p:sp>
        </p:grpSp>
        <p:sp>
          <p:nvSpPr>
            <p:cNvPr id="705" name="Google Shape;705;p46"/>
            <p:cNvSpPr txBox="1"/>
            <p:nvPr/>
          </p:nvSpPr>
          <p:spPr>
            <a:xfrm>
              <a:off x="550600" y="3076925"/>
              <a:ext cx="3971100" cy="42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300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Merozoites </a:t>
              </a:r>
              <a:r>
                <a:rPr lang="en" sz="1300" b="1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invade healthy RBCs</a:t>
              </a:r>
              <a:r>
                <a:rPr lang="en" sz="1300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 → become ring form</a:t>
              </a:r>
              <a:endPara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706" name="Google Shape;706;p46"/>
          <p:cNvGrpSpPr/>
          <p:nvPr/>
        </p:nvGrpSpPr>
        <p:grpSpPr>
          <a:xfrm>
            <a:off x="316771" y="4097675"/>
            <a:ext cx="4204929" cy="505200"/>
            <a:chOff x="1529721" y="1614500"/>
            <a:chExt cx="4204929" cy="505200"/>
          </a:xfrm>
        </p:grpSpPr>
        <p:grpSp>
          <p:nvGrpSpPr>
            <p:cNvPr id="707" name="Google Shape;707;p46"/>
            <p:cNvGrpSpPr/>
            <p:nvPr/>
          </p:nvGrpSpPr>
          <p:grpSpPr>
            <a:xfrm>
              <a:off x="1529721" y="1614522"/>
              <a:ext cx="228586" cy="228587"/>
              <a:chOff x="1121563" y="2981535"/>
              <a:chExt cx="355500" cy="355500"/>
            </a:xfrm>
          </p:grpSpPr>
          <p:sp>
            <p:nvSpPr>
              <p:cNvPr id="708" name="Google Shape;708;p46"/>
              <p:cNvSpPr/>
              <p:nvPr/>
            </p:nvSpPr>
            <p:spPr>
              <a:xfrm>
                <a:off x="1121563" y="2981535"/>
                <a:ext cx="355500" cy="355500"/>
              </a:xfrm>
              <a:prstGeom prst="ellipse">
                <a:avLst/>
              </a:prstGeom>
              <a:solidFill>
                <a:srgbClr val="B03D50"/>
              </a:solidFill>
              <a:ln>
                <a:noFill/>
              </a:ln>
            </p:spPr>
            <p:txBody>
              <a:bodyPr spcFirstLastPara="1" wrap="square" lIns="20325" tIns="20325" rIns="20325" bIns="203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11"/>
                  <a:buFont typeface="Arial"/>
                  <a:buNone/>
                </a:pPr>
                <a:endParaRPr sz="311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709" name="Google Shape;709;p46"/>
              <p:cNvSpPr/>
              <p:nvPr/>
            </p:nvSpPr>
            <p:spPr>
              <a:xfrm>
                <a:off x="1205669" y="3018999"/>
                <a:ext cx="187306" cy="280551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1"/>
                    </a:solidFill>
                    <a:latin typeface="Arial"/>
                  </a:rPr>
                  <a:t>5</a:t>
                </a:r>
              </a:p>
            </p:txBody>
          </p:sp>
        </p:grpSp>
        <p:sp>
          <p:nvSpPr>
            <p:cNvPr id="710" name="Google Shape;710;p46"/>
            <p:cNvSpPr txBox="1"/>
            <p:nvPr/>
          </p:nvSpPr>
          <p:spPr>
            <a:xfrm>
              <a:off x="1765650" y="1614500"/>
              <a:ext cx="3969000" cy="50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300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Ring form </a:t>
              </a:r>
              <a:r>
                <a:rPr lang="en" sz="1300" b="1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reproduces asexually</a:t>
              </a:r>
              <a:r>
                <a:rPr lang="en" sz="1300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*, using up lots of the cells resources to make copies </a:t>
              </a:r>
              <a:endParaRPr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000">
                  <a:solidFill>
                    <a:srgbClr val="858585"/>
                  </a:solidFill>
                  <a:latin typeface="Open Sans"/>
                  <a:ea typeface="Open Sans"/>
                  <a:cs typeface="Open Sans"/>
                  <a:sym typeface="Open Sans"/>
                </a:rPr>
                <a:t>* We will discuss the sexual reproduction in the coming slides</a:t>
              </a:r>
              <a:endParaRPr sz="1300">
                <a:solidFill>
                  <a:srgbClr val="858585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711" name="Google Shape;711;p46"/>
          <p:cNvGrpSpPr/>
          <p:nvPr/>
        </p:nvGrpSpPr>
        <p:grpSpPr>
          <a:xfrm>
            <a:off x="316767" y="4685312"/>
            <a:ext cx="4327633" cy="228600"/>
            <a:chOff x="1529717" y="2101975"/>
            <a:chExt cx="4327633" cy="228600"/>
          </a:xfrm>
        </p:grpSpPr>
        <p:grpSp>
          <p:nvGrpSpPr>
            <p:cNvPr id="712" name="Google Shape;712;p46"/>
            <p:cNvGrpSpPr/>
            <p:nvPr/>
          </p:nvGrpSpPr>
          <p:grpSpPr>
            <a:xfrm>
              <a:off x="1529717" y="2101985"/>
              <a:ext cx="228586" cy="228587"/>
              <a:chOff x="1550488" y="2981535"/>
              <a:chExt cx="355500" cy="355500"/>
            </a:xfrm>
          </p:grpSpPr>
          <p:sp>
            <p:nvSpPr>
              <p:cNvPr id="713" name="Google Shape;713;p46"/>
              <p:cNvSpPr/>
              <p:nvPr/>
            </p:nvSpPr>
            <p:spPr>
              <a:xfrm>
                <a:off x="1550488" y="2981535"/>
                <a:ext cx="355500" cy="355500"/>
              </a:xfrm>
              <a:prstGeom prst="ellipse">
                <a:avLst/>
              </a:prstGeom>
              <a:solidFill>
                <a:srgbClr val="B03D50"/>
              </a:solidFill>
              <a:ln>
                <a:noFill/>
              </a:ln>
            </p:spPr>
            <p:txBody>
              <a:bodyPr spcFirstLastPara="1" wrap="square" lIns="20325" tIns="20325" rIns="20325" bIns="203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11"/>
                  <a:buFont typeface="Arial"/>
                  <a:buNone/>
                </a:pPr>
                <a:endParaRPr sz="311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714" name="Google Shape;714;p46"/>
              <p:cNvSpPr/>
              <p:nvPr/>
            </p:nvSpPr>
            <p:spPr>
              <a:xfrm>
                <a:off x="1636603" y="3018938"/>
                <a:ext cx="183278" cy="280669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1"/>
                    </a:solidFill>
                    <a:latin typeface="Arial"/>
                  </a:rPr>
                  <a:t>6</a:t>
                </a:r>
              </a:p>
            </p:txBody>
          </p:sp>
        </p:grpSp>
        <p:sp>
          <p:nvSpPr>
            <p:cNvPr id="715" name="Google Shape;715;p46"/>
            <p:cNvSpPr txBox="1"/>
            <p:nvPr/>
          </p:nvSpPr>
          <p:spPr>
            <a:xfrm>
              <a:off x="1765650" y="2101975"/>
              <a:ext cx="4091700" cy="22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300" b="1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RBC lysis</a:t>
              </a:r>
              <a:r>
                <a:rPr lang="en" sz="1300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 → Merozoites able to infect more RBCs </a:t>
              </a:r>
              <a:endPara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cxnSp>
        <p:nvCxnSpPr>
          <p:cNvPr id="716" name="Google Shape;716;p46"/>
          <p:cNvCxnSpPr>
            <a:stCxn id="624" idx="1"/>
          </p:cNvCxnSpPr>
          <p:nvPr/>
        </p:nvCxnSpPr>
        <p:spPr>
          <a:xfrm rot="10800000" flipH="1">
            <a:off x="1405411" y="734501"/>
            <a:ext cx="2700600" cy="909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717" name="Google Shape;717;p46"/>
          <p:cNvSpPr/>
          <p:nvPr/>
        </p:nvSpPr>
        <p:spPr>
          <a:xfrm rot="-10401566">
            <a:off x="5655841" y="4019952"/>
            <a:ext cx="1328771" cy="433245"/>
          </a:xfrm>
          <a:prstGeom prst="arc">
            <a:avLst>
              <a:gd name="adj1" fmla="val 14319416"/>
              <a:gd name="adj2" fmla="val 21030559"/>
            </a:avLst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8" name="Google Shape;718;p46"/>
          <p:cNvSpPr/>
          <p:nvPr/>
        </p:nvSpPr>
        <p:spPr>
          <a:xfrm rot="-6772594">
            <a:off x="4831923" y="3182389"/>
            <a:ext cx="728447" cy="433245"/>
          </a:xfrm>
          <a:prstGeom prst="arc">
            <a:avLst>
              <a:gd name="adj1" fmla="val 14319416"/>
              <a:gd name="adj2" fmla="val 21030559"/>
            </a:avLst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9" name="Google Shape;719;p46"/>
          <p:cNvSpPr/>
          <p:nvPr/>
        </p:nvSpPr>
        <p:spPr>
          <a:xfrm rot="742660">
            <a:off x="6674587" y="2747839"/>
            <a:ext cx="1657114" cy="886707"/>
          </a:xfrm>
          <a:prstGeom prst="arc">
            <a:avLst>
              <a:gd name="adj1" fmla="val 14319416"/>
              <a:gd name="adj2" fmla="val 21030559"/>
            </a:avLst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0" name="Google Shape;720;p46"/>
          <p:cNvSpPr/>
          <p:nvPr/>
        </p:nvSpPr>
        <p:spPr>
          <a:xfrm rot="9458584">
            <a:off x="7139851" y="4048736"/>
            <a:ext cx="1164499" cy="433245"/>
          </a:xfrm>
          <a:prstGeom prst="arc">
            <a:avLst>
              <a:gd name="adj1" fmla="val 11120206"/>
              <a:gd name="adj2" fmla="val 21030559"/>
            </a:avLst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1" name="Google Shape;721;p46"/>
          <p:cNvSpPr txBox="1"/>
          <p:nvPr/>
        </p:nvSpPr>
        <p:spPr>
          <a:xfrm>
            <a:off x="353625" y="1864525"/>
            <a:ext cx="46293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14A44D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A simplified version of the life cycle</a:t>
            </a:r>
            <a:endParaRPr sz="1900">
              <a:solidFill>
                <a:srgbClr val="14A44D"/>
              </a:solidFill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pic>
        <p:nvPicPr>
          <p:cNvPr id="722" name="Google Shape;722;p46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6172288" y="1139400"/>
            <a:ext cx="1168400" cy="10178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47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Pop quiz: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resources are y’all using for micro?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0">
                <a:latin typeface="Open Sans"/>
                <a:ea typeface="Open Sans"/>
                <a:cs typeface="Open Sans"/>
                <a:sym typeface="Open Sans"/>
              </a:rPr>
              <a:t>(besides this lecture)</a:t>
            </a:r>
            <a:endParaRPr/>
          </a:p>
        </p:txBody>
      </p:sp>
      <p:sp>
        <p:nvSpPr>
          <p:cNvPr id="728" name="Google Shape;728;p47"/>
          <p:cNvSpPr txBox="1">
            <a:spLocks noGrp="1"/>
          </p:cNvSpPr>
          <p:nvPr>
            <p:ph type="body" idx="1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Sketchy Microbiology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Anki: AnKing deck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Anki: Pepper deck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Amboss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Boards &amp; Beyond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Something else</a:t>
            </a:r>
            <a:endParaRPr/>
          </a:p>
        </p:txBody>
      </p:sp>
      <p:sp>
        <p:nvSpPr>
          <p:cNvPr id="729" name="Google Shape;729;p47"/>
          <p:cNvSpPr txBox="1">
            <a:spLocks noGrp="1"/>
          </p:cNvSpPr>
          <p:nvPr>
            <p:ph type="subTitle" idx="2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Bonus points if someone sends me an updated Sketchy video (: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4" name="Google Shape;734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85489" y="4840853"/>
            <a:ext cx="2279735" cy="3010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35" name="Google Shape;735;p48"/>
          <p:cNvCxnSpPr>
            <a:stCxn id="736" idx="3"/>
            <a:endCxn id="737" idx="0"/>
          </p:cNvCxnSpPr>
          <p:nvPr/>
        </p:nvCxnSpPr>
        <p:spPr>
          <a:xfrm>
            <a:off x="5059988" y="734459"/>
            <a:ext cx="1805100" cy="1605000"/>
          </a:xfrm>
          <a:prstGeom prst="curvedConnector2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738" name="Google Shape;738;p48"/>
          <p:cNvSpPr txBox="1"/>
          <p:nvPr/>
        </p:nvSpPr>
        <p:spPr>
          <a:xfrm>
            <a:off x="5380625" y="1613725"/>
            <a:ext cx="13626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Merozoites release</a:t>
            </a:r>
            <a:endParaRPr sz="1300" b="1" i="0" u="none" strike="noStrike" cap="none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739" name="Google Shape;739;p48"/>
          <p:cNvGrpSpPr/>
          <p:nvPr/>
        </p:nvGrpSpPr>
        <p:grpSpPr>
          <a:xfrm>
            <a:off x="5835788" y="1316173"/>
            <a:ext cx="355500" cy="355500"/>
            <a:chOff x="1804763" y="2874823"/>
            <a:chExt cx="355500" cy="355500"/>
          </a:xfrm>
        </p:grpSpPr>
        <p:sp>
          <p:nvSpPr>
            <p:cNvPr id="740" name="Google Shape;740;p48"/>
            <p:cNvSpPr/>
            <p:nvPr/>
          </p:nvSpPr>
          <p:spPr>
            <a:xfrm>
              <a:off x="1804763" y="2874823"/>
              <a:ext cx="355500" cy="355500"/>
            </a:xfrm>
            <a:prstGeom prst="ellipse">
              <a:avLst/>
            </a:prstGeom>
            <a:solidFill>
              <a:srgbClr val="3B71CA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741" name="Google Shape;741;p48"/>
            <p:cNvSpPr/>
            <p:nvPr/>
          </p:nvSpPr>
          <p:spPr>
            <a:xfrm>
              <a:off x="1890109" y="2908524"/>
              <a:ext cx="184838" cy="288091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3</a:t>
              </a:r>
            </a:p>
          </p:txBody>
        </p:sp>
      </p:grpSp>
      <p:pic>
        <p:nvPicPr>
          <p:cNvPr id="742" name="Google Shape;742;p4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72288" y="1139400"/>
            <a:ext cx="1168400" cy="1017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43" name="Google Shape;743;p4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161965" y="32025"/>
            <a:ext cx="2419711" cy="16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744" name="Google Shape;744;p48"/>
          <p:cNvSpPr txBox="1"/>
          <p:nvPr/>
        </p:nvSpPr>
        <p:spPr>
          <a:xfrm>
            <a:off x="107900" y="8625"/>
            <a:ext cx="16875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Infected mosquito bite</a:t>
            </a:r>
            <a:endParaRPr sz="1300" b="1" i="0" u="none" strike="noStrike" cap="none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45" name="Google Shape;745;p4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flipH="1">
            <a:off x="262411" y="539651"/>
            <a:ext cx="11430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6" name="Google Shape;736;p4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106113" y="362806"/>
            <a:ext cx="953875" cy="743306"/>
          </a:xfrm>
          <a:prstGeom prst="rect">
            <a:avLst/>
          </a:prstGeom>
          <a:noFill/>
          <a:ln>
            <a:noFill/>
          </a:ln>
        </p:spPr>
      </p:pic>
      <p:sp>
        <p:nvSpPr>
          <p:cNvPr id="746" name="Google Shape;746;p48"/>
          <p:cNvSpPr txBox="1"/>
          <p:nvPr/>
        </p:nvSpPr>
        <p:spPr>
          <a:xfrm>
            <a:off x="4223313" y="996525"/>
            <a:ext cx="13626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Merozoites (hepatocytes)</a:t>
            </a:r>
            <a:endParaRPr sz="1300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pic>
        <p:nvPicPr>
          <p:cNvPr id="747" name="Google Shape;747;p4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-937230">
            <a:off x="2164314" y="319672"/>
            <a:ext cx="1731867" cy="497642"/>
          </a:xfrm>
          <a:prstGeom prst="rect">
            <a:avLst/>
          </a:prstGeom>
          <a:noFill/>
          <a:ln>
            <a:noFill/>
          </a:ln>
        </p:spPr>
      </p:pic>
      <p:sp>
        <p:nvSpPr>
          <p:cNvPr id="748" name="Google Shape;748;p48"/>
          <p:cNvSpPr txBox="1"/>
          <p:nvPr/>
        </p:nvSpPr>
        <p:spPr>
          <a:xfrm>
            <a:off x="1999613" y="849175"/>
            <a:ext cx="13626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Sporozoites</a:t>
            </a:r>
            <a:endParaRPr sz="1300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grpSp>
        <p:nvGrpSpPr>
          <p:cNvPr id="749" name="Google Shape;749;p48"/>
          <p:cNvGrpSpPr/>
          <p:nvPr/>
        </p:nvGrpSpPr>
        <p:grpSpPr>
          <a:xfrm>
            <a:off x="1773738" y="390724"/>
            <a:ext cx="355564" cy="355564"/>
            <a:chOff x="943475" y="2414500"/>
            <a:chExt cx="1600200" cy="1600200"/>
          </a:xfrm>
        </p:grpSpPr>
        <p:sp>
          <p:nvSpPr>
            <p:cNvPr id="750" name="Google Shape;750;p48"/>
            <p:cNvSpPr/>
            <p:nvPr/>
          </p:nvSpPr>
          <p:spPr>
            <a:xfrm>
              <a:off x="943475" y="2414500"/>
              <a:ext cx="1600200" cy="1600200"/>
            </a:xfrm>
            <a:prstGeom prst="ellipse">
              <a:avLst/>
            </a:prstGeom>
            <a:solidFill>
              <a:srgbClr val="3B71CA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751" name="Google Shape;751;p48"/>
            <p:cNvSpPr/>
            <p:nvPr/>
          </p:nvSpPr>
          <p:spPr>
            <a:xfrm>
              <a:off x="1458800" y="2604788"/>
              <a:ext cx="447817" cy="1219624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1</a:t>
              </a:r>
            </a:p>
          </p:txBody>
        </p:sp>
      </p:grpSp>
      <p:grpSp>
        <p:nvGrpSpPr>
          <p:cNvPr id="752" name="Google Shape;752;p48"/>
          <p:cNvGrpSpPr/>
          <p:nvPr/>
        </p:nvGrpSpPr>
        <p:grpSpPr>
          <a:xfrm>
            <a:off x="4966738" y="194248"/>
            <a:ext cx="355500" cy="355500"/>
            <a:chOff x="1275613" y="3331923"/>
            <a:chExt cx="355500" cy="355500"/>
          </a:xfrm>
        </p:grpSpPr>
        <p:sp>
          <p:nvSpPr>
            <p:cNvPr id="753" name="Google Shape;753;p48"/>
            <p:cNvSpPr/>
            <p:nvPr/>
          </p:nvSpPr>
          <p:spPr>
            <a:xfrm>
              <a:off x="1275613" y="3331923"/>
              <a:ext cx="355500" cy="355500"/>
            </a:xfrm>
            <a:prstGeom prst="ellipse">
              <a:avLst/>
            </a:prstGeom>
            <a:solidFill>
              <a:srgbClr val="3B71CA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754" name="Google Shape;754;p48"/>
            <p:cNvSpPr/>
            <p:nvPr/>
          </p:nvSpPr>
          <p:spPr>
            <a:xfrm>
              <a:off x="1358525" y="3365493"/>
              <a:ext cx="189705" cy="288369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2</a:t>
              </a:r>
            </a:p>
          </p:txBody>
        </p:sp>
      </p:grpSp>
      <p:cxnSp>
        <p:nvCxnSpPr>
          <p:cNvPr id="755" name="Google Shape;755;p48"/>
          <p:cNvCxnSpPr>
            <a:stCxn id="745" idx="1"/>
          </p:cNvCxnSpPr>
          <p:nvPr/>
        </p:nvCxnSpPr>
        <p:spPr>
          <a:xfrm rot="10800000" flipH="1">
            <a:off x="1405411" y="734501"/>
            <a:ext cx="2700600" cy="909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756" name="Google Shape;756;p48"/>
          <p:cNvSpPr/>
          <p:nvPr/>
        </p:nvSpPr>
        <p:spPr>
          <a:xfrm>
            <a:off x="21275" y="150"/>
            <a:ext cx="9144000" cy="5143500"/>
          </a:xfrm>
          <a:prstGeom prst="rect">
            <a:avLst/>
          </a:prstGeom>
          <a:solidFill>
            <a:srgbClr val="FFFFFF">
              <a:alpha val="75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57" name="Google Shape;757;p48"/>
          <p:cNvSpPr txBox="1"/>
          <p:nvPr/>
        </p:nvSpPr>
        <p:spPr>
          <a:xfrm>
            <a:off x="4836725" y="4339200"/>
            <a:ext cx="11430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Schizont</a:t>
            </a:r>
            <a:endParaRPr sz="1300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sp>
        <p:nvSpPr>
          <p:cNvPr id="758" name="Google Shape;758;p48"/>
          <p:cNvSpPr txBox="1"/>
          <p:nvPr/>
        </p:nvSpPr>
        <p:spPr>
          <a:xfrm>
            <a:off x="6172302" y="3848538"/>
            <a:ext cx="14616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Trophozoites</a:t>
            </a:r>
            <a:endParaRPr sz="1300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sp>
        <p:nvSpPr>
          <p:cNvPr id="759" name="Google Shape;759;p48"/>
          <p:cNvSpPr txBox="1"/>
          <p:nvPr/>
        </p:nvSpPr>
        <p:spPr>
          <a:xfrm>
            <a:off x="8180474" y="2852475"/>
            <a:ext cx="772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Ring </a:t>
            </a:r>
            <a:endParaRPr sz="1300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form</a:t>
            </a:r>
            <a:endParaRPr sz="1300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sp>
        <p:nvSpPr>
          <p:cNvPr id="760" name="Google Shape;760;p48"/>
          <p:cNvSpPr txBox="1"/>
          <p:nvPr/>
        </p:nvSpPr>
        <p:spPr>
          <a:xfrm>
            <a:off x="6066426" y="3088473"/>
            <a:ext cx="16002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Infected RBC</a:t>
            </a:r>
            <a:endParaRPr sz="1300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grpSp>
        <p:nvGrpSpPr>
          <p:cNvPr id="761" name="Google Shape;761;p48"/>
          <p:cNvGrpSpPr/>
          <p:nvPr/>
        </p:nvGrpSpPr>
        <p:grpSpPr>
          <a:xfrm>
            <a:off x="7871170" y="3082826"/>
            <a:ext cx="1168500" cy="1158900"/>
            <a:chOff x="7871170" y="3082826"/>
            <a:chExt cx="1168500" cy="1158900"/>
          </a:xfrm>
        </p:grpSpPr>
        <p:pic>
          <p:nvPicPr>
            <p:cNvPr id="762" name="Google Shape;762;p48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7948542" y="3222000"/>
              <a:ext cx="953870" cy="852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63" name="Google Shape;763;p48"/>
            <p:cNvSpPr/>
            <p:nvPr/>
          </p:nvSpPr>
          <p:spPr>
            <a:xfrm rot="1212767">
              <a:off x="7998267" y="3213094"/>
              <a:ext cx="914307" cy="898365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764" name="Google Shape;764;p48"/>
          <p:cNvGrpSpPr/>
          <p:nvPr/>
        </p:nvGrpSpPr>
        <p:grpSpPr>
          <a:xfrm>
            <a:off x="6424700" y="3998550"/>
            <a:ext cx="892150" cy="881400"/>
            <a:chOff x="6424700" y="3998550"/>
            <a:chExt cx="892150" cy="881400"/>
          </a:xfrm>
        </p:grpSpPr>
        <p:pic>
          <p:nvPicPr>
            <p:cNvPr id="765" name="Google Shape;765;p48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6424700" y="4033354"/>
              <a:ext cx="836801" cy="8156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66" name="Google Shape;766;p48"/>
            <p:cNvSpPr/>
            <p:nvPr/>
          </p:nvSpPr>
          <p:spPr>
            <a:xfrm>
              <a:off x="6425550" y="3998550"/>
              <a:ext cx="891300" cy="8814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767" name="Google Shape;767;p48"/>
          <p:cNvGrpSpPr/>
          <p:nvPr/>
        </p:nvGrpSpPr>
        <p:grpSpPr>
          <a:xfrm>
            <a:off x="4749211" y="3252642"/>
            <a:ext cx="1317900" cy="1320000"/>
            <a:chOff x="4701836" y="2643017"/>
            <a:chExt cx="1317900" cy="1320000"/>
          </a:xfrm>
        </p:grpSpPr>
        <p:pic>
          <p:nvPicPr>
            <p:cNvPr id="768" name="Google Shape;768;p48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4905513" y="2875549"/>
              <a:ext cx="891250" cy="85360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69" name="Google Shape;769;p48"/>
            <p:cNvSpPr/>
            <p:nvPr/>
          </p:nvSpPr>
          <p:spPr>
            <a:xfrm rot="2314056">
              <a:off x="4894982" y="2830278"/>
              <a:ext cx="931609" cy="945477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737" name="Google Shape;737;p48"/>
          <p:cNvSpPr/>
          <p:nvPr/>
        </p:nvSpPr>
        <p:spPr>
          <a:xfrm>
            <a:off x="6428500" y="2339325"/>
            <a:ext cx="873300" cy="8277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70" name="Google Shape;770;p48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392899" y="2320882"/>
            <a:ext cx="891255" cy="81561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71" name="Google Shape;771;p48"/>
          <p:cNvGrpSpPr/>
          <p:nvPr/>
        </p:nvGrpSpPr>
        <p:grpSpPr>
          <a:xfrm>
            <a:off x="6620242" y="2541821"/>
            <a:ext cx="508263" cy="372579"/>
            <a:chOff x="6620242" y="2541821"/>
            <a:chExt cx="508263" cy="372579"/>
          </a:xfrm>
        </p:grpSpPr>
        <p:pic>
          <p:nvPicPr>
            <p:cNvPr id="772" name="Google Shape;772;p48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6972499" y="2633402"/>
              <a:ext cx="156006" cy="1414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73" name="Google Shape;773;p48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 rot="-6299998">
              <a:off x="6630720" y="2750056"/>
              <a:ext cx="156005" cy="1414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74" name="Google Shape;774;p48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 rot="9000004">
              <a:off x="6760531" y="2571350"/>
              <a:ext cx="156005" cy="14140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75" name="Google Shape;775;p48"/>
          <p:cNvSpPr/>
          <p:nvPr/>
        </p:nvSpPr>
        <p:spPr>
          <a:xfrm rot="-1295284">
            <a:off x="4652078" y="2191052"/>
            <a:ext cx="1241809" cy="94566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776" name="Google Shape;776;p48"/>
          <p:cNvGrpSpPr/>
          <p:nvPr/>
        </p:nvGrpSpPr>
        <p:grpSpPr>
          <a:xfrm>
            <a:off x="4644277" y="1955214"/>
            <a:ext cx="1404928" cy="1398820"/>
            <a:chOff x="4593877" y="1955214"/>
            <a:chExt cx="1404928" cy="1398820"/>
          </a:xfrm>
        </p:grpSpPr>
        <p:pic>
          <p:nvPicPr>
            <p:cNvPr id="777" name="Google Shape;777;p48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 rot="1800001">
              <a:off x="4779048" y="2145674"/>
              <a:ext cx="1034586" cy="10178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78" name="Google Shape;778;p48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 rot="-5399433">
              <a:off x="5139346" y="2791657"/>
              <a:ext cx="119535" cy="1083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79" name="Google Shape;779;p48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 rot="1024798">
              <a:off x="5018771" y="2609682"/>
              <a:ext cx="119534" cy="1083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0" name="Google Shape;780;p48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 rot="4500577">
              <a:off x="4974771" y="2772582"/>
              <a:ext cx="119535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1" name="Google Shape;781;p48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 rot="8865607">
              <a:off x="4904796" y="2654182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2" name="Google Shape;782;p48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 rot="-3599452">
              <a:off x="5139346" y="2672106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3" name="Google Shape;783;p48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 rot="-6724096">
              <a:off x="5036446" y="2880554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4" name="Google Shape;784;p48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 rot="-4156140">
              <a:off x="5157821" y="2545044"/>
              <a:ext cx="119535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5" name="Google Shape;785;p48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 rot="-340035">
              <a:off x="4871446" y="2517581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6" name="Google Shape;786;p48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 rot="-4499439">
              <a:off x="5433846" y="2654183"/>
              <a:ext cx="119535" cy="1083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7" name="Google Shape;787;p48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 rot="1206652">
              <a:off x="5447146" y="2476383"/>
              <a:ext cx="119536" cy="10833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88" name="Google Shape;788;p48"/>
          <p:cNvGrpSpPr/>
          <p:nvPr/>
        </p:nvGrpSpPr>
        <p:grpSpPr>
          <a:xfrm>
            <a:off x="5683488" y="2476345"/>
            <a:ext cx="902353" cy="505180"/>
            <a:chOff x="5683488" y="2476345"/>
            <a:chExt cx="902353" cy="505180"/>
          </a:xfrm>
        </p:grpSpPr>
        <p:pic>
          <p:nvPicPr>
            <p:cNvPr id="789" name="Google Shape;789;p48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 rot="-4743357">
              <a:off x="6378607" y="2776231"/>
              <a:ext cx="199286" cy="1806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90" name="Google Shape;790;p48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 rot="-1942164">
              <a:off x="5716358" y="2515657"/>
              <a:ext cx="199285" cy="180632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791" name="Google Shape;791;p48"/>
            <p:cNvCxnSpPr>
              <a:endCxn id="770" idx="1"/>
            </p:cNvCxnSpPr>
            <p:nvPr/>
          </p:nvCxnSpPr>
          <p:spPr>
            <a:xfrm>
              <a:off x="5835799" y="2722692"/>
              <a:ext cx="557100" cy="6000"/>
            </a:xfrm>
            <a:prstGeom prst="curvedConnector3">
              <a:avLst>
                <a:gd name="adj1" fmla="val 50000"/>
              </a:avLst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sm" len="sm"/>
              <a:tailEnd type="triangle" w="med" len="med"/>
            </a:ln>
          </p:spPr>
        </p:cxnSp>
      </p:grpSp>
      <p:grpSp>
        <p:nvGrpSpPr>
          <p:cNvPr id="792" name="Google Shape;792;p48"/>
          <p:cNvGrpSpPr/>
          <p:nvPr/>
        </p:nvGrpSpPr>
        <p:grpSpPr>
          <a:xfrm>
            <a:off x="7387276" y="2825185"/>
            <a:ext cx="355500" cy="355500"/>
            <a:chOff x="2204963" y="2874823"/>
            <a:chExt cx="355500" cy="355500"/>
          </a:xfrm>
        </p:grpSpPr>
        <p:sp>
          <p:nvSpPr>
            <p:cNvPr id="793" name="Google Shape;793;p48"/>
            <p:cNvSpPr/>
            <p:nvPr/>
          </p:nvSpPr>
          <p:spPr>
            <a:xfrm>
              <a:off x="2204963" y="2874823"/>
              <a:ext cx="355500" cy="355500"/>
            </a:xfrm>
            <a:prstGeom prst="ellipse">
              <a:avLst/>
            </a:prstGeom>
            <a:solidFill>
              <a:srgbClr val="B03D50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794" name="Google Shape;794;p48"/>
            <p:cNvSpPr/>
            <p:nvPr/>
          </p:nvSpPr>
          <p:spPr>
            <a:xfrm>
              <a:off x="2275272" y="2908400"/>
              <a:ext cx="199343" cy="288340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4</a:t>
              </a:r>
            </a:p>
          </p:txBody>
        </p:sp>
      </p:grpSp>
      <p:grpSp>
        <p:nvGrpSpPr>
          <p:cNvPr id="795" name="Google Shape;795;p48"/>
          <p:cNvGrpSpPr/>
          <p:nvPr/>
        </p:nvGrpSpPr>
        <p:grpSpPr>
          <a:xfrm>
            <a:off x="7739038" y="3886210"/>
            <a:ext cx="355500" cy="355500"/>
            <a:chOff x="1121563" y="2981535"/>
            <a:chExt cx="355500" cy="355500"/>
          </a:xfrm>
        </p:grpSpPr>
        <p:sp>
          <p:nvSpPr>
            <p:cNvPr id="796" name="Google Shape;796;p48"/>
            <p:cNvSpPr/>
            <p:nvPr/>
          </p:nvSpPr>
          <p:spPr>
            <a:xfrm>
              <a:off x="1121563" y="2981535"/>
              <a:ext cx="355500" cy="355500"/>
            </a:xfrm>
            <a:prstGeom prst="ellipse">
              <a:avLst/>
            </a:prstGeom>
            <a:solidFill>
              <a:srgbClr val="B03D50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797" name="Google Shape;797;p48"/>
            <p:cNvSpPr/>
            <p:nvPr/>
          </p:nvSpPr>
          <p:spPr>
            <a:xfrm>
              <a:off x="1205669" y="3018999"/>
              <a:ext cx="187306" cy="280551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5</a:t>
              </a:r>
            </a:p>
          </p:txBody>
        </p:sp>
      </p:grpSp>
      <p:grpSp>
        <p:nvGrpSpPr>
          <p:cNvPr id="798" name="Google Shape;798;p48"/>
          <p:cNvGrpSpPr/>
          <p:nvPr/>
        </p:nvGrpSpPr>
        <p:grpSpPr>
          <a:xfrm>
            <a:off x="5299188" y="2981535"/>
            <a:ext cx="355500" cy="355500"/>
            <a:chOff x="1550488" y="2981535"/>
            <a:chExt cx="355500" cy="355500"/>
          </a:xfrm>
        </p:grpSpPr>
        <p:sp>
          <p:nvSpPr>
            <p:cNvPr id="799" name="Google Shape;799;p48"/>
            <p:cNvSpPr/>
            <p:nvPr/>
          </p:nvSpPr>
          <p:spPr>
            <a:xfrm>
              <a:off x="1550488" y="2981535"/>
              <a:ext cx="355500" cy="355500"/>
            </a:xfrm>
            <a:prstGeom prst="ellipse">
              <a:avLst/>
            </a:prstGeom>
            <a:solidFill>
              <a:srgbClr val="B03D50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800" name="Google Shape;800;p48"/>
            <p:cNvSpPr/>
            <p:nvPr/>
          </p:nvSpPr>
          <p:spPr>
            <a:xfrm>
              <a:off x="1636603" y="3018938"/>
              <a:ext cx="183278" cy="280669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6</a:t>
              </a:r>
            </a:p>
          </p:txBody>
        </p:sp>
      </p:grpSp>
      <p:sp>
        <p:nvSpPr>
          <p:cNvPr id="801" name="Google Shape;801;p48"/>
          <p:cNvSpPr/>
          <p:nvPr/>
        </p:nvSpPr>
        <p:spPr>
          <a:xfrm rot="-10401762">
            <a:off x="5655701" y="4020120"/>
            <a:ext cx="1328907" cy="433107"/>
          </a:xfrm>
          <a:prstGeom prst="arc">
            <a:avLst>
              <a:gd name="adj1" fmla="val 14319416"/>
              <a:gd name="adj2" fmla="val 21030559"/>
            </a:avLst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2" name="Google Shape;802;p48"/>
          <p:cNvSpPr/>
          <p:nvPr/>
        </p:nvSpPr>
        <p:spPr>
          <a:xfrm rot="-6772766">
            <a:off x="4832000" y="3182439"/>
            <a:ext cx="728407" cy="433319"/>
          </a:xfrm>
          <a:prstGeom prst="arc">
            <a:avLst>
              <a:gd name="adj1" fmla="val 14319416"/>
              <a:gd name="adj2" fmla="val 21030559"/>
            </a:avLst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3" name="Google Shape;803;p48"/>
          <p:cNvSpPr/>
          <p:nvPr/>
        </p:nvSpPr>
        <p:spPr>
          <a:xfrm rot="742682">
            <a:off x="6674522" y="2747820"/>
            <a:ext cx="1657018" cy="886739"/>
          </a:xfrm>
          <a:prstGeom prst="arc">
            <a:avLst>
              <a:gd name="adj1" fmla="val 14319416"/>
              <a:gd name="adj2" fmla="val 21030559"/>
            </a:avLst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48"/>
          <p:cNvSpPr/>
          <p:nvPr/>
        </p:nvSpPr>
        <p:spPr>
          <a:xfrm rot="9459022">
            <a:off x="7139894" y="4048564"/>
            <a:ext cx="1164474" cy="433321"/>
          </a:xfrm>
          <a:prstGeom prst="arc">
            <a:avLst>
              <a:gd name="adj1" fmla="val 11120206"/>
              <a:gd name="adj2" fmla="val 21030559"/>
            </a:avLst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48"/>
          <p:cNvSpPr txBox="1"/>
          <p:nvPr/>
        </p:nvSpPr>
        <p:spPr>
          <a:xfrm>
            <a:off x="321950" y="1559725"/>
            <a:ext cx="46611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B03D50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In the blood</a:t>
            </a:r>
            <a:r>
              <a:rPr lang="en" sz="1900">
                <a:solidFill>
                  <a:schemeClr val="dk2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 </a:t>
            </a:r>
            <a:r>
              <a:rPr lang="en" sz="1500">
                <a:solidFill>
                  <a:schemeClr val="dk2"/>
                </a:solidFill>
                <a:latin typeface="Raleway ExtraLight"/>
                <a:ea typeface="Raleway ExtraLight"/>
                <a:cs typeface="Raleway ExtraLight"/>
                <a:sym typeface="Raleway ExtraLight"/>
              </a:rPr>
              <a:t>(“erythrocytic” cycle)</a:t>
            </a:r>
            <a:endParaRPr sz="1500">
              <a:solidFill>
                <a:schemeClr val="dk2"/>
              </a:solidFill>
              <a:latin typeface="Raleway ExtraLight"/>
              <a:ea typeface="Raleway ExtraLight"/>
              <a:cs typeface="Raleway ExtraLight"/>
              <a:sym typeface="Raleway ExtraLight"/>
            </a:endParaRPr>
          </a:p>
        </p:txBody>
      </p:sp>
      <p:sp>
        <p:nvSpPr>
          <p:cNvPr id="806" name="Google Shape;806;p48"/>
          <p:cNvSpPr txBox="1"/>
          <p:nvPr/>
        </p:nvSpPr>
        <p:spPr>
          <a:xfrm>
            <a:off x="401825" y="3360825"/>
            <a:ext cx="2419800" cy="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Cyclical fevers take weeks to establish, no not a reliable clue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807" name="Google Shape;807;p48"/>
          <p:cNvGrpSpPr/>
          <p:nvPr/>
        </p:nvGrpSpPr>
        <p:grpSpPr>
          <a:xfrm>
            <a:off x="2958685" y="2362411"/>
            <a:ext cx="6034851" cy="2773403"/>
            <a:chOff x="2336675" y="2028300"/>
            <a:chExt cx="6656575" cy="3059125"/>
          </a:xfrm>
        </p:grpSpPr>
        <p:sp>
          <p:nvSpPr>
            <p:cNvPr id="808" name="Google Shape;808;p48"/>
            <p:cNvSpPr/>
            <p:nvPr/>
          </p:nvSpPr>
          <p:spPr>
            <a:xfrm>
              <a:off x="2989650" y="2036725"/>
              <a:ext cx="6003600" cy="3050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82900" tIns="82900" rIns="82900" bIns="829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69"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grpSp>
          <p:nvGrpSpPr>
            <p:cNvPr id="809" name="Google Shape;809;p48"/>
            <p:cNvGrpSpPr/>
            <p:nvPr/>
          </p:nvGrpSpPr>
          <p:grpSpPr>
            <a:xfrm>
              <a:off x="2336675" y="2028300"/>
              <a:ext cx="6611112" cy="2995660"/>
              <a:chOff x="0" y="-12"/>
              <a:chExt cx="9144000" cy="4143375"/>
            </a:xfrm>
          </p:grpSpPr>
          <p:pic>
            <p:nvPicPr>
              <p:cNvPr id="810" name="Google Shape;810;p48"/>
              <p:cNvPicPr preferRelativeResize="0"/>
              <p:nvPr/>
            </p:nvPicPr>
            <p:blipFill>
              <a:blip r:embed="rId15">
                <a:alphaModFix/>
              </a:blip>
              <a:stretch>
                <a:fillRect/>
              </a:stretch>
            </p:blipFill>
            <p:spPr>
              <a:xfrm>
                <a:off x="0" y="-12"/>
                <a:ext cx="9144000" cy="414337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811" name="Google Shape;811;p48"/>
              <p:cNvSpPr txBox="1"/>
              <p:nvPr/>
            </p:nvSpPr>
            <p:spPr>
              <a:xfrm>
                <a:off x="3062000" y="3021800"/>
                <a:ext cx="891000" cy="446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9925" tIns="59925" rIns="59925" bIns="599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14" u="sng">
                    <a:solidFill>
                      <a:schemeClr val="hlink"/>
                    </a:solidFill>
                    <a:latin typeface="Open Sans"/>
                    <a:ea typeface="Open Sans"/>
                    <a:cs typeface="Open Sans"/>
                    <a:sym typeface="Open Sans"/>
                    <a:hlinkClick r:id="rId16"/>
                  </a:rPr>
                  <a:t>Source</a:t>
                </a:r>
                <a:endParaRPr sz="1114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</p:grpSp>
      <p:sp>
        <p:nvSpPr>
          <p:cNvPr id="812" name="Google Shape;812;p48"/>
          <p:cNvSpPr txBox="1"/>
          <p:nvPr/>
        </p:nvSpPr>
        <p:spPr>
          <a:xfrm>
            <a:off x="401825" y="2065425"/>
            <a:ext cx="46293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Rupture of RBCs (6) accounts for much of symptoms</a:t>
            </a:r>
            <a:endParaRPr sz="1300">
              <a:solidFill>
                <a:srgbClr val="9E9E9E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813" name="Google Shape;813;p48"/>
          <p:cNvGrpSpPr/>
          <p:nvPr/>
        </p:nvGrpSpPr>
        <p:grpSpPr>
          <a:xfrm>
            <a:off x="1773744" y="2140972"/>
            <a:ext cx="228587" cy="228587"/>
            <a:chOff x="1550488" y="2981535"/>
            <a:chExt cx="355500" cy="355500"/>
          </a:xfrm>
        </p:grpSpPr>
        <p:sp>
          <p:nvSpPr>
            <p:cNvPr id="814" name="Google Shape;814;p48"/>
            <p:cNvSpPr/>
            <p:nvPr/>
          </p:nvSpPr>
          <p:spPr>
            <a:xfrm>
              <a:off x="1550488" y="2981535"/>
              <a:ext cx="355500" cy="355500"/>
            </a:xfrm>
            <a:prstGeom prst="ellipse">
              <a:avLst/>
            </a:prstGeom>
            <a:solidFill>
              <a:srgbClr val="B03D50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815" name="Google Shape;815;p48"/>
            <p:cNvSpPr/>
            <p:nvPr/>
          </p:nvSpPr>
          <p:spPr>
            <a:xfrm>
              <a:off x="1636603" y="3018938"/>
              <a:ext cx="183278" cy="280669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6</a:t>
              </a:r>
            </a:p>
          </p:txBody>
        </p:sp>
      </p:grpSp>
      <p:sp>
        <p:nvSpPr>
          <p:cNvPr id="816" name="Google Shape;816;p48"/>
          <p:cNvSpPr txBox="1"/>
          <p:nvPr/>
        </p:nvSpPr>
        <p:spPr>
          <a:xfrm>
            <a:off x="401825" y="2357589"/>
            <a:ext cx="46293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sp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Can have a paroxysmal, </a:t>
            </a:r>
            <a:r>
              <a:rPr lang="en" sz="1300" b="1">
                <a:solidFill>
                  <a:srgbClr val="DF382C"/>
                </a:solidFill>
                <a:latin typeface="Open Sans"/>
                <a:ea typeface="Open Sans"/>
                <a:cs typeface="Open Sans"/>
                <a:sym typeface="Open Sans"/>
              </a:rPr>
              <a:t>cyclical fever 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pattern</a:t>
            </a:r>
            <a:endParaRPr sz="1300">
              <a:solidFill>
                <a:srgbClr val="9E9E9E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817" name="Google Shape;817;p48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1307750" y="3945825"/>
            <a:ext cx="1769501" cy="1038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2" name="Google Shape;822;p49"/>
          <p:cNvGrpSpPr/>
          <p:nvPr/>
        </p:nvGrpSpPr>
        <p:grpSpPr>
          <a:xfrm>
            <a:off x="1773738" y="390724"/>
            <a:ext cx="355564" cy="355564"/>
            <a:chOff x="943475" y="2414500"/>
            <a:chExt cx="1600200" cy="1600200"/>
          </a:xfrm>
        </p:grpSpPr>
        <p:sp>
          <p:nvSpPr>
            <p:cNvPr id="823" name="Google Shape;823;p49"/>
            <p:cNvSpPr/>
            <p:nvPr/>
          </p:nvSpPr>
          <p:spPr>
            <a:xfrm>
              <a:off x="943475" y="2414500"/>
              <a:ext cx="1600200" cy="1600200"/>
            </a:xfrm>
            <a:prstGeom prst="ellipse">
              <a:avLst/>
            </a:prstGeom>
            <a:solidFill>
              <a:srgbClr val="3B71CA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824" name="Google Shape;824;p49"/>
            <p:cNvSpPr/>
            <p:nvPr/>
          </p:nvSpPr>
          <p:spPr>
            <a:xfrm>
              <a:off x="1458800" y="2604788"/>
              <a:ext cx="447817" cy="1219624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1</a:t>
              </a:r>
            </a:p>
          </p:txBody>
        </p:sp>
      </p:grpSp>
      <p:pic>
        <p:nvPicPr>
          <p:cNvPr id="825" name="Google Shape;825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72288" y="1139400"/>
            <a:ext cx="1168400" cy="101789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26" name="Google Shape;826;p49"/>
          <p:cNvCxnSpPr>
            <a:stCxn id="827" idx="3"/>
            <a:endCxn id="828" idx="0"/>
          </p:cNvCxnSpPr>
          <p:nvPr/>
        </p:nvCxnSpPr>
        <p:spPr>
          <a:xfrm>
            <a:off x="5059988" y="734459"/>
            <a:ext cx="1805100" cy="1605000"/>
          </a:xfrm>
          <a:prstGeom prst="curvedConnector2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grpSp>
        <p:nvGrpSpPr>
          <p:cNvPr id="829" name="Google Shape;829;p49"/>
          <p:cNvGrpSpPr/>
          <p:nvPr/>
        </p:nvGrpSpPr>
        <p:grpSpPr>
          <a:xfrm>
            <a:off x="5835788" y="1316173"/>
            <a:ext cx="355500" cy="355500"/>
            <a:chOff x="1804763" y="2874823"/>
            <a:chExt cx="355500" cy="355500"/>
          </a:xfrm>
        </p:grpSpPr>
        <p:sp>
          <p:nvSpPr>
            <p:cNvPr id="830" name="Google Shape;830;p49"/>
            <p:cNvSpPr/>
            <p:nvPr/>
          </p:nvSpPr>
          <p:spPr>
            <a:xfrm>
              <a:off x="1804763" y="2874823"/>
              <a:ext cx="355500" cy="355500"/>
            </a:xfrm>
            <a:prstGeom prst="ellipse">
              <a:avLst/>
            </a:prstGeom>
            <a:solidFill>
              <a:srgbClr val="3B71CA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831" name="Google Shape;831;p49"/>
            <p:cNvSpPr/>
            <p:nvPr/>
          </p:nvSpPr>
          <p:spPr>
            <a:xfrm>
              <a:off x="1890109" y="2908524"/>
              <a:ext cx="184838" cy="288091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3</a:t>
              </a:r>
            </a:p>
          </p:txBody>
        </p:sp>
      </p:grpSp>
      <p:pic>
        <p:nvPicPr>
          <p:cNvPr id="827" name="Google Shape;827;p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06113" y="362806"/>
            <a:ext cx="953875" cy="743306"/>
          </a:xfrm>
          <a:prstGeom prst="rect">
            <a:avLst/>
          </a:prstGeom>
          <a:noFill/>
          <a:ln>
            <a:noFill/>
          </a:ln>
        </p:spPr>
      </p:pic>
      <p:sp>
        <p:nvSpPr>
          <p:cNvPr id="832" name="Google Shape;832;p49"/>
          <p:cNvSpPr txBox="1"/>
          <p:nvPr/>
        </p:nvSpPr>
        <p:spPr>
          <a:xfrm>
            <a:off x="4223313" y="996525"/>
            <a:ext cx="13626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Merozoites (hepatocytes)</a:t>
            </a:r>
            <a:endParaRPr sz="1300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sp>
        <p:nvSpPr>
          <p:cNvPr id="833" name="Google Shape;833;p49"/>
          <p:cNvSpPr txBox="1"/>
          <p:nvPr/>
        </p:nvSpPr>
        <p:spPr>
          <a:xfrm>
            <a:off x="107900" y="8625"/>
            <a:ext cx="16875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Infected mosquito bite</a:t>
            </a:r>
            <a:endParaRPr sz="1300" b="1" i="0" u="none" strike="noStrike" cap="none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834" name="Google Shape;834;p4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262411" y="539651"/>
            <a:ext cx="11430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5" name="Google Shape;835;p4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937230">
            <a:off x="2164314" y="319672"/>
            <a:ext cx="1731867" cy="497642"/>
          </a:xfrm>
          <a:prstGeom prst="rect">
            <a:avLst/>
          </a:prstGeom>
          <a:noFill/>
          <a:ln>
            <a:noFill/>
          </a:ln>
        </p:spPr>
      </p:pic>
      <p:sp>
        <p:nvSpPr>
          <p:cNvPr id="836" name="Google Shape;836;p49"/>
          <p:cNvSpPr txBox="1"/>
          <p:nvPr/>
        </p:nvSpPr>
        <p:spPr>
          <a:xfrm>
            <a:off x="1999613" y="849175"/>
            <a:ext cx="13626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Sporozoites</a:t>
            </a:r>
            <a:endParaRPr sz="1300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grpSp>
        <p:nvGrpSpPr>
          <p:cNvPr id="837" name="Google Shape;837;p49"/>
          <p:cNvGrpSpPr/>
          <p:nvPr/>
        </p:nvGrpSpPr>
        <p:grpSpPr>
          <a:xfrm>
            <a:off x="4966738" y="194248"/>
            <a:ext cx="355500" cy="355500"/>
            <a:chOff x="1275613" y="3331923"/>
            <a:chExt cx="355500" cy="355500"/>
          </a:xfrm>
        </p:grpSpPr>
        <p:sp>
          <p:nvSpPr>
            <p:cNvPr id="838" name="Google Shape;838;p49"/>
            <p:cNvSpPr/>
            <p:nvPr/>
          </p:nvSpPr>
          <p:spPr>
            <a:xfrm>
              <a:off x="1275613" y="3331923"/>
              <a:ext cx="355500" cy="355500"/>
            </a:xfrm>
            <a:prstGeom prst="ellipse">
              <a:avLst/>
            </a:prstGeom>
            <a:solidFill>
              <a:srgbClr val="3B71CA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839" name="Google Shape;839;p49"/>
            <p:cNvSpPr/>
            <p:nvPr/>
          </p:nvSpPr>
          <p:spPr>
            <a:xfrm>
              <a:off x="1358525" y="3365493"/>
              <a:ext cx="189705" cy="288369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2</a:t>
              </a:r>
            </a:p>
          </p:txBody>
        </p:sp>
      </p:grpSp>
      <p:cxnSp>
        <p:nvCxnSpPr>
          <p:cNvPr id="840" name="Google Shape;840;p49"/>
          <p:cNvCxnSpPr>
            <a:stCxn id="834" idx="1"/>
          </p:cNvCxnSpPr>
          <p:nvPr/>
        </p:nvCxnSpPr>
        <p:spPr>
          <a:xfrm rot="10800000" flipH="1">
            <a:off x="1405411" y="734501"/>
            <a:ext cx="2700600" cy="909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841" name="Google Shape;841;p4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161965" y="32025"/>
            <a:ext cx="2419711" cy="16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2" name="Google Shape;842;p4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885489" y="4840853"/>
            <a:ext cx="2279735" cy="301050"/>
          </a:xfrm>
          <a:prstGeom prst="rect">
            <a:avLst/>
          </a:prstGeom>
          <a:noFill/>
          <a:ln>
            <a:noFill/>
          </a:ln>
        </p:spPr>
      </p:pic>
      <p:sp>
        <p:nvSpPr>
          <p:cNvPr id="843" name="Google Shape;843;p49"/>
          <p:cNvSpPr txBox="1"/>
          <p:nvPr/>
        </p:nvSpPr>
        <p:spPr>
          <a:xfrm>
            <a:off x="5380625" y="1613725"/>
            <a:ext cx="13626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Merozoites release</a:t>
            </a:r>
            <a:endParaRPr sz="1300" b="1" i="0" u="none" strike="noStrike" cap="none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44" name="Google Shape;844;p49"/>
          <p:cNvSpPr/>
          <p:nvPr/>
        </p:nvSpPr>
        <p:spPr>
          <a:xfrm>
            <a:off x="21275" y="15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45" name="Google Shape;845;p49"/>
          <p:cNvSpPr txBox="1"/>
          <p:nvPr/>
        </p:nvSpPr>
        <p:spPr>
          <a:xfrm>
            <a:off x="4836725" y="4339200"/>
            <a:ext cx="11430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Schizont</a:t>
            </a:r>
            <a:endParaRPr sz="1300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sp>
        <p:nvSpPr>
          <p:cNvPr id="846" name="Google Shape;846;p49"/>
          <p:cNvSpPr txBox="1"/>
          <p:nvPr/>
        </p:nvSpPr>
        <p:spPr>
          <a:xfrm>
            <a:off x="6172302" y="3848538"/>
            <a:ext cx="14616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Trophozoites</a:t>
            </a:r>
            <a:endParaRPr sz="1300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sp>
        <p:nvSpPr>
          <p:cNvPr id="847" name="Google Shape;847;p49"/>
          <p:cNvSpPr txBox="1"/>
          <p:nvPr/>
        </p:nvSpPr>
        <p:spPr>
          <a:xfrm>
            <a:off x="8180474" y="2852475"/>
            <a:ext cx="772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Ring </a:t>
            </a:r>
            <a:endParaRPr sz="1300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form</a:t>
            </a:r>
            <a:endParaRPr sz="1300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sp>
        <p:nvSpPr>
          <p:cNvPr id="848" name="Google Shape;848;p49"/>
          <p:cNvSpPr txBox="1"/>
          <p:nvPr/>
        </p:nvSpPr>
        <p:spPr>
          <a:xfrm>
            <a:off x="6066426" y="3088473"/>
            <a:ext cx="16002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Infected RBC</a:t>
            </a:r>
            <a:endParaRPr sz="1300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grpSp>
        <p:nvGrpSpPr>
          <p:cNvPr id="849" name="Google Shape;849;p49"/>
          <p:cNvGrpSpPr/>
          <p:nvPr/>
        </p:nvGrpSpPr>
        <p:grpSpPr>
          <a:xfrm>
            <a:off x="7871170" y="3082826"/>
            <a:ext cx="1168500" cy="1158900"/>
            <a:chOff x="7871170" y="3082826"/>
            <a:chExt cx="1168500" cy="1158900"/>
          </a:xfrm>
        </p:grpSpPr>
        <p:pic>
          <p:nvPicPr>
            <p:cNvPr id="850" name="Google Shape;850;p49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7948542" y="3222000"/>
              <a:ext cx="953870" cy="852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51" name="Google Shape;851;p49"/>
            <p:cNvSpPr/>
            <p:nvPr/>
          </p:nvSpPr>
          <p:spPr>
            <a:xfrm rot="1212767">
              <a:off x="7998267" y="3213094"/>
              <a:ext cx="914307" cy="898365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852" name="Google Shape;852;p49"/>
          <p:cNvGrpSpPr/>
          <p:nvPr/>
        </p:nvGrpSpPr>
        <p:grpSpPr>
          <a:xfrm>
            <a:off x="6424700" y="3998550"/>
            <a:ext cx="892150" cy="881400"/>
            <a:chOff x="6424700" y="3998550"/>
            <a:chExt cx="892150" cy="881400"/>
          </a:xfrm>
        </p:grpSpPr>
        <p:pic>
          <p:nvPicPr>
            <p:cNvPr id="853" name="Google Shape;853;p49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6424700" y="4033354"/>
              <a:ext cx="836801" cy="8156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54" name="Google Shape;854;p49"/>
            <p:cNvSpPr/>
            <p:nvPr/>
          </p:nvSpPr>
          <p:spPr>
            <a:xfrm>
              <a:off x="6425550" y="3998550"/>
              <a:ext cx="891300" cy="8814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855" name="Google Shape;855;p49"/>
          <p:cNvGrpSpPr/>
          <p:nvPr/>
        </p:nvGrpSpPr>
        <p:grpSpPr>
          <a:xfrm>
            <a:off x="4749211" y="3252642"/>
            <a:ext cx="1317900" cy="1320000"/>
            <a:chOff x="4701836" y="2643017"/>
            <a:chExt cx="1317900" cy="1320000"/>
          </a:xfrm>
        </p:grpSpPr>
        <p:pic>
          <p:nvPicPr>
            <p:cNvPr id="856" name="Google Shape;856;p49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4905513" y="2875549"/>
              <a:ext cx="891250" cy="85360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57" name="Google Shape;857;p49"/>
            <p:cNvSpPr/>
            <p:nvPr/>
          </p:nvSpPr>
          <p:spPr>
            <a:xfrm rot="2314056">
              <a:off x="4894982" y="2830278"/>
              <a:ext cx="931609" cy="945477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828" name="Google Shape;828;p49"/>
          <p:cNvSpPr/>
          <p:nvPr/>
        </p:nvSpPr>
        <p:spPr>
          <a:xfrm>
            <a:off x="6428500" y="2339325"/>
            <a:ext cx="873300" cy="8277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858" name="Google Shape;858;p49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392899" y="2320882"/>
            <a:ext cx="891255" cy="81561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59" name="Google Shape;859;p49"/>
          <p:cNvGrpSpPr/>
          <p:nvPr/>
        </p:nvGrpSpPr>
        <p:grpSpPr>
          <a:xfrm>
            <a:off x="6620242" y="2541821"/>
            <a:ext cx="508263" cy="372579"/>
            <a:chOff x="6620242" y="2541821"/>
            <a:chExt cx="508263" cy="372579"/>
          </a:xfrm>
        </p:grpSpPr>
        <p:pic>
          <p:nvPicPr>
            <p:cNvPr id="860" name="Google Shape;860;p49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6972499" y="2633402"/>
              <a:ext cx="156006" cy="1414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61" name="Google Shape;861;p49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 rot="-6299998">
              <a:off x="6630720" y="2750056"/>
              <a:ext cx="156005" cy="1414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62" name="Google Shape;862;p49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 rot="9000004">
              <a:off x="6760531" y="2571350"/>
              <a:ext cx="156005" cy="14140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63" name="Google Shape;863;p49"/>
          <p:cNvSpPr/>
          <p:nvPr/>
        </p:nvSpPr>
        <p:spPr>
          <a:xfrm rot="-1295284">
            <a:off x="4652078" y="2191052"/>
            <a:ext cx="1241809" cy="94566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864" name="Google Shape;864;p49"/>
          <p:cNvGrpSpPr/>
          <p:nvPr/>
        </p:nvGrpSpPr>
        <p:grpSpPr>
          <a:xfrm>
            <a:off x="5683488" y="2476345"/>
            <a:ext cx="902353" cy="505180"/>
            <a:chOff x="5683488" y="2476345"/>
            <a:chExt cx="902353" cy="505180"/>
          </a:xfrm>
        </p:grpSpPr>
        <p:pic>
          <p:nvPicPr>
            <p:cNvPr id="865" name="Google Shape;865;p49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 rot="-4743357">
              <a:off x="6378607" y="2776231"/>
              <a:ext cx="199286" cy="1806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66" name="Google Shape;866;p49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 rot="-1942164">
              <a:off x="5716358" y="2515657"/>
              <a:ext cx="199285" cy="180632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867" name="Google Shape;867;p49"/>
            <p:cNvCxnSpPr>
              <a:endCxn id="858" idx="1"/>
            </p:cNvCxnSpPr>
            <p:nvPr/>
          </p:nvCxnSpPr>
          <p:spPr>
            <a:xfrm>
              <a:off x="5835799" y="2722692"/>
              <a:ext cx="557100" cy="6000"/>
            </a:xfrm>
            <a:prstGeom prst="curvedConnector3">
              <a:avLst>
                <a:gd name="adj1" fmla="val 50000"/>
              </a:avLst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sm" len="sm"/>
              <a:tailEnd type="triangle" w="med" len="med"/>
            </a:ln>
          </p:spPr>
        </p:cxnSp>
      </p:grpSp>
      <p:grpSp>
        <p:nvGrpSpPr>
          <p:cNvPr id="868" name="Google Shape;868;p49"/>
          <p:cNvGrpSpPr/>
          <p:nvPr/>
        </p:nvGrpSpPr>
        <p:grpSpPr>
          <a:xfrm>
            <a:off x="7387276" y="2825185"/>
            <a:ext cx="355500" cy="355500"/>
            <a:chOff x="2204963" y="2874823"/>
            <a:chExt cx="355500" cy="355500"/>
          </a:xfrm>
        </p:grpSpPr>
        <p:sp>
          <p:nvSpPr>
            <p:cNvPr id="869" name="Google Shape;869;p49"/>
            <p:cNvSpPr/>
            <p:nvPr/>
          </p:nvSpPr>
          <p:spPr>
            <a:xfrm>
              <a:off x="2204963" y="2874823"/>
              <a:ext cx="355500" cy="355500"/>
            </a:xfrm>
            <a:prstGeom prst="ellipse">
              <a:avLst/>
            </a:prstGeom>
            <a:solidFill>
              <a:srgbClr val="B03D50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870" name="Google Shape;870;p49"/>
            <p:cNvSpPr/>
            <p:nvPr/>
          </p:nvSpPr>
          <p:spPr>
            <a:xfrm>
              <a:off x="2275272" y="2908400"/>
              <a:ext cx="199343" cy="288340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4</a:t>
              </a:r>
            </a:p>
          </p:txBody>
        </p:sp>
      </p:grpSp>
      <p:grpSp>
        <p:nvGrpSpPr>
          <p:cNvPr id="871" name="Google Shape;871;p49"/>
          <p:cNvGrpSpPr/>
          <p:nvPr/>
        </p:nvGrpSpPr>
        <p:grpSpPr>
          <a:xfrm>
            <a:off x="7739038" y="3886210"/>
            <a:ext cx="355500" cy="355500"/>
            <a:chOff x="1121563" y="2981535"/>
            <a:chExt cx="355500" cy="355500"/>
          </a:xfrm>
        </p:grpSpPr>
        <p:sp>
          <p:nvSpPr>
            <p:cNvPr id="872" name="Google Shape;872;p49"/>
            <p:cNvSpPr/>
            <p:nvPr/>
          </p:nvSpPr>
          <p:spPr>
            <a:xfrm>
              <a:off x="1121563" y="2981535"/>
              <a:ext cx="355500" cy="355500"/>
            </a:xfrm>
            <a:prstGeom prst="ellipse">
              <a:avLst/>
            </a:prstGeom>
            <a:solidFill>
              <a:srgbClr val="B03D50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873" name="Google Shape;873;p49"/>
            <p:cNvSpPr/>
            <p:nvPr/>
          </p:nvSpPr>
          <p:spPr>
            <a:xfrm>
              <a:off x="1205669" y="3018999"/>
              <a:ext cx="187306" cy="280551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5</a:t>
              </a:r>
            </a:p>
          </p:txBody>
        </p:sp>
      </p:grpSp>
      <p:sp>
        <p:nvSpPr>
          <p:cNvPr id="874" name="Google Shape;874;p49"/>
          <p:cNvSpPr/>
          <p:nvPr/>
        </p:nvSpPr>
        <p:spPr>
          <a:xfrm rot="-10401762">
            <a:off x="5655701" y="4020120"/>
            <a:ext cx="1328907" cy="433107"/>
          </a:xfrm>
          <a:prstGeom prst="arc">
            <a:avLst>
              <a:gd name="adj1" fmla="val 14319416"/>
              <a:gd name="adj2" fmla="val 21030559"/>
            </a:avLst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49"/>
          <p:cNvSpPr/>
          <p:nvPr/>
        </p:nvSpPr>
        <p:spPr>
          <a:xfrm rot="-6772766">
            <a:off x="4832000" y="3182439"/>
            <a:ext cx="728407" cy="433319"/>
          </a:xfrm>
          <a:prstGeom prst="arc">
            <a:avLst>
              <a:gd name="adj1" fmla="val 14319416"/>
              <a:gd name="adj2" fmla="val 21030559"/>
            </a:avLst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49"/>
          <p:cNvSpPr/>
          <p:nvPr/>
        </p:nvSpPr>
        <p:spPr>
          <a:xfrm rot="742682">
            <a:off x="6674522" y="2747820"/>
            <a:ext cx="1657018" cy="886739"/>
          </a:xfrm>
          <a:prstGeom prst="arc">
            <a:avLst>
              <a:gd name="adj1" fmla="val 14319416"/>
              <a:gd name="adj2" fmla="val 21030559"/>
            </a:avLst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49"/>
          <p:cNvSpPr/>
          <p:nvPr/>
        </p:nvSpPr>
        <p:spPr>
          <a:xfrm rot="9459022">
            <a:off x="7139894" y="4048564"/>
            <a:ext cx="1164474" cy="433321"/>
          </a:xfrm>
          <a:prstGeom prst="arc">
            <a:avLst>
              <a:gd name="adj1" fmla="val 11120206"/>
              <a:gd name="adj2" fmla="val 21030559"/>
            </a:avLst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49"/>
          <p:cNvSpPr txBox="1"/>
          <p:nvPr/>
        </p:nvSpPr>
        <p:spPr>
          <a:xfrm>
            <a:off x="321950" y="1559725"/>
            <a:ext cx="46611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B03D50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In the blood</a:t>
            </a:r>
            <a:r>
              <a:rPr lang="en" sz="1900">
                <a:solidFill>
                  <a:schemeClr val="dk2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 </a:t>
            </a:r>
            <a:r>
              <a:rPr lang="en" sz="1500">
                <a:solidFill>
                  <a:schemeClr val="dk2"/>
                </a:solidFill>
                <a:latin typeface="Raleway ExtraLight"/>
                <a:ea typeface="Raleway ExtraLight"/>
                <a:cs typeface="Raleway ExtraLight"/>
                <a:sym typeface="Raleway ExtraLight"/>
              </a:rPr>
              <a:t>(“erythrocytic” cycle)</a:t>
            </a:r>
            <a:endParaRPr sz="1500">
              <a:solidFill>
                <a:schemeClr val="dk2"/>
              </a:solidFill>
              <a:latin typeface="Raleway ExtraLight"/>
              <a:ea typeface="Raleway ExtraLight"/>
              <a:cs typeface="Raleway ExtraLight"/>
              <a:sym typeface="Raleway ExtraLight"/>
            </a:endParaRPr>
          </a:p>
        </p:txBody>
      </p:sp>
      <p:sp>
        <p:nvSpPr>
          <p:cNvPr id="879" name="Google Shape;879;p49"/>
          <p:cNvSpPr txBox="1"/>
          <p:nvPr/>
        </p:nvSpPr>
        <p:spPr>
          <a:xfrm>
            <a:off x="401825" y="2065425"/>
            <a:ext cx="46293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Rupture of RBCs (6) accounts for much of symptoms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880" name="Google Shape;880;p49"/>
          <p:cNvGrpSpPr/>
          <p:nvPr/>
        </p:nvGrpSpPr>
        <p:grpSpPr>
          <a:xfrm>
            <a:off x="1773744" y="2140972"/>
            <a:ext cx="228587" cy="228587"/>
            <a:chOff x="1550488" y="2981535"/>
            <a:chExt cx="355500" cy="355500"/>
          </a:xfrm>
        </p:grpSpPr>
        <p:sp>
          <p:nvSpPr>
            <p:cNvPr id="881" name="Google Shape;881;p49"/>
            <p:cNvSpPr/>
            <p:nvPr/>
          </p:nvSpPr>
          <p:spPr>
            <a:xfrm>
              <a:off x="1550488" y="2981535"/>
              <a:ext cx="355500" cy="355500"/>
            </a:xfrm>
            <a:prstGeom prst="ellipse">
              <a:avLst/>
            </a:prstGeom>
            <a:solidFill>
              <a:srgbClr val="B03D50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882" name="Google Shape;882;p49"/>
            <p:cNvSpPr/>
            <p:nvPr/>
          </p:nvSpPr>
          <p:spPr>
            <a:xfrm>
              <a:off x="1636603" y="3018938"/>
              <a:ext cx="183278" cy="280669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6</a:t>
              </a:r>
            </a:p>
          </p:txBody>
        </p:sp>
      </p:grpSp>
      <p:sp>
        <p:nvSpPr>
          <p:cNvPr id="883" name="Google Shape;883;p49"/>
          <p:cNvSpPr txBox="1"/>
          <p:nvPr/>
        </p:nvSpPr>
        <p:spPr>
          <a:xfrm>
            <a:off x="401825" y="2357600"/>
            <a:ext cx="43473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sp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Can have a paroxysmal, </a:t>
            </a: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cyclical fever</a:t>
            </a:r>
            <a:r>
              <a:rPr lang="en" sz="1300" b="1">
                <a:solidFill>
                  <a:srgbClr val="DF382C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pattern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300"/>
              <a:buFont typeface="Open Sans"/>
              <a:buChar char="○"/>
            </a:pPr>
            <a:r>
              <a:rPr lang="en" sz="1300" b="1">
                <a:solidFill>
                  <a:srgbClr val="3B71CA"/>
                </a:solidFill>
                <a:latin typeface="Open Sans"/>
                <a:ea typeface="Open Sans"/>
                <a:cs typeface="Open Sans"/>
                <a:sym typeface="Open Sans"/>
              </a:rPr>
              <a:t>Fevers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driven by massive release of </a:t>
            </a: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cytokines like </a:t>
            </a:r>
            <a:r>
              <a:rPr lang="en" sz="1300" b="1">
                <a:solidFill>
                  <a:srgbClr val="DF382C"/>
                </a:solidFill>
                <a:latin typeface="Open Sans"/>
                <a:ea typeface="Open Sans"/>
                <a:cs typeface="Open Sans"/>
                <a:sym typeface="Open Sans"/>
              </a:rPr>
              <a:t>TNF-α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84" name="Google Shape;884;p49"/>
          <p:cNvSpPr txBox="1"/>
          <p:nvPr/>
        </p:nvSpPr>
        <p:spPr>
          <a:xfrm>
            <a:off x="401825" y="2953975"/>
            <a:ext cx="35295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sp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Hemolysis → </a:t>
            </a: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anemia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↑ bili</a:t>
            </a:r>
            <a:endParaRPr sz="1300" b="1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85" name="Google Shape;885;p49"/>
          <p:cNvSpPr/>
          <p:nvPr/>
        </p:nvSpPr>
        <p:spPr>
          <a:xfrm>
            <a:off x="571500" y="2561775"/>
            <a:ext cx="4000500" cy="400200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86" name="Google Shape;886;p49"/>
          <p:cNvSpPr/>
          <p:nvPr/>
        </p:nvSpPr>
        <p:spPr>
          <a:xfrm>
            <a:off x="4611075" y="2357600"/>
            <a:ext cx="4532700" cy="2784300"/>
          </a:xfrm>
          <a:prstGeom prst="rect">
            <a:avLst/>
          </a:prstGeom>
          <a:solidFill>
            <a:srgbClr val="FFFFFF">
              <a:alpha val="75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887" name="Google Shape;887;p49"/>
          <p:cNvGrpSpPr/>
          <p:nvPr/>
        </p:nvGrpSpPr>
        <p:grpSpPr>
          <a:xfrm>
            <a:off x="4644277" y="1955214"/>
            <a:ext cx="1404928" cy="1398820"/>
            <a:chOff x="4593877" y="1955214"/>
            <a:chExt cx="1404928" cy="1398820"/>
          </a:xfrm>
        </p:grpSpPr>
        <p:pic>
          <p:nvPicPr>
            <p:cNvPr id="888" name="Google Shape;888;p49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 rot="1800001">
              <a:off x="4779048" y="2145674"/>
              <a:ext cx="1034586" cy="10178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89" name="Google Shape;889;p49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 rot="-5399433">
              <a:off x="5139346" y="2791657"/>
              <a:ext cx="119535" cy="1083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90" name="Google Shape;890;p49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 rot="1024798">
              <a:off x="5018771" y="2609682"/>
              <a:ext cx="119534" cy="1083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91" name="Google Shape;891;p49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 rot="4500577">
              <a:off x="4974771" y="2772582"/>
              <a:ext cx="119535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92" name="Google Shape;892;p49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 rot="8865607">
              <a:off x="4904796" y="2654182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93" name="Google Shape;893;p49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 rot="-3599452">
              <a:off x="5139346" y="2672106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94" name="Google Shape;894;p49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 rot="-6724096">
              <a:off x="5036446" y="2880554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95" name="Google Shape;895;p49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 rot="-4156140">
              <a:off x="5157821" y="2545044"/>
              <a:ext cx="119535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96" name="Google Shape;896;p49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 rot="-340035">
              <a:off x="4871446" y="2517581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97" name="Google Shape;897;p49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 rot="-4499439">
              <a:off x="5433846" y="2654183"/>
              <a:ext cx="119535" cy="1083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98" name="Google Shape;898;p49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 rot="1206652">
              <a:off x="5447146" y="2476383"/>
              <a:ext cx="119536" cy="10833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899" name="Google Shape;899;p49"/>
          <p:cNvGrpSpPr/>
          <p:nvPr/>
        </p:nvGrpSpPr>
        <p:grpSpPr>
          <a:xfrm>
            <a:off x="5299188" y="2981535"/>
            <a:ext cx="355500" cy="355500"/>
            <a:chOff x="1550488" y="2981535"/>
            <a:chExt cx="355500" cy="355500"/>
          </a:xfrm>
        </p:grpSpPr>
        <p:sp>
          <p:nvSpPr>
            <p:cNvPr id="900" name="Google Shape;900;p49"/>
            <p:cNvSpPr/>
            <p:nvPr/>
          </p:nvSpPr>
          <p:spPr>
            <a:xfrm>
              <a:off x="1550488" y="2981535"/>
              <a:ext cx="355500" cy="355500"/>
            </a:xfrm>
            <a:prstGeom prst="ellipse">
              <a:avLst/>
            </a:prstGeom>
            <a:solidFill>
              <a:srgbClr val="B03D50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901" name="Google Shape;901;p49"/>
            <p:cNvSpPr/>
            <p:nvPr/>
          </p:nvSpPr>
          <p:spPr>
            <a:xfrm>
              <a:off x="1636603" y="3018938"/>
              <a:ext cx="183278" cy="280669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6</a:t>
              </a:r>
            </a:p>
          </p:txBody>
        </p:sp>
      </p:grpSp>
      <p:sp>
        <p:nvSpPr>
          <p:cNvPr id="902" name="Google Shape;902;p49"/>
          <p:cNvSpPr/>
          <p:nvPr/>
        </p:nvSpPr>
        <p:spPr>
          <a:xfrm>
            <a:off x="4611075" y="1665800"/>
            <a:ext cx="587100" cy="301200"/>
          </a:xfrm>
          <a:prstGeom prst="roundRect">
            <a:avLst>
              <a:gd name="adj" fmla="val 44248"/>
            </a:avLst>
          </a:prstGeom>
          <a:solidFill>
            <a:srgbClr val="E5F4F8"/>
          </a:solidFill>
          <a:ln w="19050" cap="flat" cmpd="sng">
            <a:solidFill>
              <a:srgbClr val="54B4D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B7E94"/>
                </a:solidFill>
                <a:latin typeface="Open Sans"/>
                <a:ea typeface="Open Sans"/>
                <a:cs typeface="Open Sans"/>
                <a:sym typeface="Open Sans"/>
              </a:rPr>
              <a:t>TNF-α</a:t>
            </a:r>
            <a:endParaRPr>
              <a:solidFill>
                <a:srgbClr val="3B7E9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03" name="Google Shape;903;p49"/>
          <p:cNvSpPr/>
          <p:nvPr/>
        </p:nvSpPr>
        <p:spPr>
          <a:xfrm rot="8567750">
            <a:off x="4327980" y="2551106"/>
            <a:ext cx="606790" cy="433386"/>
          </a:xfrm>
          <a:prstGeom prst="arc">
            <a:avLst>
              <a:gd name="adj1" fmla="val 14319416"/>
              <a:gd name="adj2" fmla="val 21030559"/>
            </a:avLst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4" name="Google Shape;904;p49"/>
          <p:cNvSpPr/>
          <p:nvPr/>
        </p:nvSpPr>
        <p:spPr>
          <a:xfrm>
            <a:off x="3794181" y="2799338"/>
            <a:ext cx="587100" cy="301200"/>
          </a:xfrm>
          <a:prstGeom prst="roundRect">
            <a:avLst>
              <a:gd name="adj" fmla="val 44248"/>
            </a:avLst>
          </a:prstGeom>
          <a:solidFill>
            <a:srgbClr val="E5F4F8"/>
          </a:solidFill>
          <a:ln w="19050" cap="flat" cmpd="sng">
            <a:solidFill>
              <a:srgbClr val="54B4D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B7E94"/>
                </a:solidFill>
                <a:latin typeface="Open Sans"/>
                <a:ea typeface="Open Sans"/>
                <a:cs typeface="Open Sans"/>
                <a:sym typeface="Open Sans"/>
              </a:rPr>
              <a:t>TNF-α</a:t>
            </a:r>
            <a:endParaRPr>
              <a:solidFill>
                <a:srgbClr val="3B7E9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05" name="Google Shape;905;p49"/>
          <p:cNvSpPr/>
          <p:nvPr/>
        </p:nvSpPr>
        <p:spPr>
          <a:xfrm rot="-6772766">
            <a:off x="4549050" y="2097028"/>
            <a:ext cx="728407" cy="433319"/>
          </a:xfrm>
          <a:prstGeom prst="arc">
            <a:avLst>
              <a:gd name="adj1" fmla="val 14319416"/>
              <a:gd name="adj2" fmla="val 21030559"/>
            </a:avLst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06" name="Google Shape;906;p49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3139725" y="2981524"/>
            <a:ext cx="654001" cy="653999"/>
          </a:xfrm>
          <a:prstGeom prst="rect">
            <a:avLst/>
          </a:prstGeom>
          <a:noFill/>
          <a:ln>
            <a:noFill/>
          </a:ln>
        </p:spPr>
      </p:pic>
      <p:sp>
        <p:nvSpPr>
          <p:cNvPr id="907" name="Google Shape;907;p49"/>
          <p:cNvSpPr/>
          <p:nvPr/>
        </p:nvSpPr>
        <p:spPr>
          <a:xfrm>
            <a:off x="571500" y="2362375"/>
            <a:ext cx="4000500" cy="200100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08" name="Google Shape;908;p49"/>
          <p:cNvSpPr/>
          <p:nvPr/>
        </p:nvSpPr>
        <p:spPr>
          <a:xfrm>
            <a:off x="401825" y="1616875"/>
            <a:ext cx="4170300" cy="945600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1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the past 5 years, where was the closest locally acquired malaria case?</a:t>
            </a:r>
            <a:endParaRPr/>
          </a:p>
        </p:txBody>
      </p:sp>
      <p:sp>
        <p:nvSpPr>
          <p:cNvPr id="138" name="Google Shape;138;p21"/>
          <p:cNvSpPr txBox="1">
            <a:spLocks noGrp="1"/>
          </p:cNvSpPr>
          <p:nvPr>
            <p:ph type="body" idx="1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139" name="Google Shape;139;p21"/>
          <p:cNvSpPr txBox="1">
            <a:spLocks noGrp="1"/>
          </p:cNvSpPr>
          <p:nvPr>
            <p:ph type="subTitle" idx="2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3" name="Google Shape;913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800060" flipH="1">
            <a:off x="8589464" y="3742985"/>
            <a:ext cx="138028" cy="595689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50"/>
          <p:cNvSpPr txBox="1"/>
          <p:nvPr/>
        </p:nvSpPr>
        <p:spPr>
          <a:xfrm>
            <a:off x="3175300" y="4839350"/>
            <a:ext cx="11430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Schizont</a:t>
            </a:r>
            <a:endParaRPr sz="1300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sp>
        <p:nvSpPr>
          <p:cNvPr id="915" name="Google Shape;915;p50"/>
          <p:cNvSpPr txBox="1"/>
          <p:nvPr/>
        </p:nvSpPr>
        <p:spPr>
          <a:xfrm>
            <a:off x="4474452" y="4839338"/>
            <a:ext cx="14616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Trophozoites</a:t>
            </a:r>
            <a:endParaRPr sz="1300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sp>
        <p:nvSpPr>
          <p:cNvPr id="916" name="Google Shape;916;p50"/>
          <p:cNvSpPr txBox="1"/>
          <p:nvPr/>
        </p:nvSpPr>
        <p:spPr>
          <a:xfrm>
            <a:off x="6174350" y="4839350"/>
            <a:ext cx="11643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Ring </a:t>
            </a:r>
            <a:r>
              <a:rPr lang="en" sz="1300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 </a:t>
            </a:r>
            <a:r>
              <a:rPr lang="en" sz="1300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form</a:t>
            </a:r>
            <a:endParaRPr sz="1300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grpSp>
        <p:nvGrpSpPr>
          <p:cNvPr id="917" name="Google Shape;917;p50"/>
          <p:cNvGrpSpPr/>
          <p:nvPr/>
        </p:nvGrpSpPr>
        <p:grpSpPr>
          <a:xfrm>
            <a:off x="6254270" y="3813976"/>
            <a:ext cx="1168500" cy="1158900"/>
            <a:chOff x="7871170" y="3082826"/>
            <a:chExt cx="1168500" cy="1158900"/>
          </a:xfrm>
        </p:grpSpPr>
        <p:pic>
          <p:nvPicPr>
            <p:cNvPr id="918" name="Google Shape;918;p5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948542" y="3222000"/>
              <a:ext cx="953870" cy="852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19" name="Google Shape;919;p50"/>
            <p:cNvSpPr/>
            <p:nvPr/>
          </p:nvSpPr>
          <p:spPr>
            <a:xfrm rot="1212767">
              <a:off x="7998267" y="3213094"/>
              <a:ext cx="914307" cy="898365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920" name="Google Shape;920;p50"/>
          <p:cNvGrpSpPr/>
          <p:nvPr/>
        </p:nvGrpSpPr>
        <p:grpSpPr>
          <a:xfrm>
            <a:off x="4751875" y="3922425"/>
            <a:ext cx="892150" cy="881400"/>
            <a:chOff x="6424700" y="3998550"/>
            <a:chExt cx="892150" cy="881400"/>
          </a:xfrm>
        </p:grpSpPr>
        <p:pic>
          <p:nvPicPr>
            <p:cNvPr id="921" name="Google Shape;921;p50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424700" y="4033354"/>
              <a:ext cx="836801" cy="8156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22" name="Google Shape;922;p50"/>
            <p:cNvSpPr/>
            <p:nvPr/>
          </p:nvSpPr>
          <p:spPr>
            <a:xfrm>
              <a:off x="6425550" y="3998550"/>
              <a:ext cx="891300" cy="8814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923" name="Google Shape;923;p50"/>
          <p:cNvGrpSpPr/>
          <p:nvPr/>
        </p:nvGrpSpPr>
        <p:grpSpPr>
          <a:xfrm>
            <a:off x="3087849" y="3703117"/>
            <a:ext cx="1317900" cy="1320000"/>
            <a:chOff x="4701836" y="2643017"/>
            <a:chExt cx="1317900" cy="1320000"/>
          </a:xfrm>
        </p:grpSpPr>
        <p:pic>
          <p:nvPicPr>
            <p:cNvPr id="924" name="Google Shape;924;p50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4905513" y="2875549"/>
              <a:ext cx="891250" cy="85360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25" name="Google Shape;925;p50"/>
            <p:cNvSpPr/>
            <p:nvPr/>
          </p:nvSpPr>
          <p:spPr>
            <a:xfrm rot="2314056">
              <a:off x="4894982" y="2830278"/>
              <a:ext cx="931609" cy="945477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pic>
        <p:nvPicPr>
          <p:cNvPr id="926" name="Google Shape;926;p5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910974" y="3955320"/>
            <a:ext cx="891255" cy="81561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27" name="Google Shape;927;p50"/>
          <p:cNvGrpSpPr/>
          <p:nvPr/>
        </p:nvGrpSpPr>
        <p:grpSpPr>
          <a:xfrm>
            <a:off x="8138317" y="4176259"/>
            <a:ext cx="508263" cy="372579"/>
            <a:chOff x="6620242" y="2541821"/>
            <a:chExt cx="508263" cy="372579"/>
          </a:xfrm>
        </p:grpSpPr>
        <p:pic>
          <p:nvPicPr>
            <p:cNvPr id="928" name="Google Shape;928;p50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6972499" y="2633402"/>
              <a:ext cx="156006" cy="1414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29" name="Google Shape;929;p50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 rot="-6299998">
              <a:off x="6630720" y="2750056"/>
              <a:ext cx="156005" cy="1414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30" name="Google Shape;930;p50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 rot="9000004">
              <a:off x="6760531" y="2571350"/>
              <a:ext cx="156005" cy="14140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31" name="Google Shape;931;p50"/>
          <p:cNvGrpSpPr/>
          <p:nvPr/>
        </p:nvGrpSpPr>
        <p:grpSpPr>
          <a:xfrm>
            <a:off x="1251927" y="3694014"/>
            <a:ext cx="1404928" cy="1398820"/>
            <a:chOff x="4593877" y="1955214"/>
            <a:chExt cx="1404928" cy="1398820"/>
          </a:xfrm>
        </p:grpSpPr>
        <p:pic>
          <p:nvPicPr>
            <p:cNvPr id="932" name="Google Shape;932;p50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 rot="1800001">
              <a:off x="4779048" y="2145674"/>
              <a:ext cx="1034586" cy="10178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33" name="Google Shape;933;p50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 rot="-5399433">
              <a:off x="5139346" y="2791657"/>
              <a:ext cx="119535" cy="1083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34" name="Google Shape;934;p50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 rot="1024798">
              <a:off x="5018771" y="2609682"/>
              <a:ext cx="119534" cy="1083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35" name="Google Shape;935;p50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 rot="4500577">
              <a:off x="4974771" y="2772582"/>
              <a:ext cx="119535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36" name="Google Shape;936;p50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 rot="8865607">
              <a:off x="4904796" y="2654182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37" name="Google Shape;937;p50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 rot="-3599452">
              <a:off x="5139346" y="2672106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38" name="Google Shape;938;p50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 rot="-6724096">
              <a:off x="5036446" y="2880554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39" name="Google Shape;939;p50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 rot="-4156140">
              <a:off x="5157821" y="2545044"/>
              <a:ext cx="119535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40" name="Google Shape;940;p50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 rot="-340035">
              <a:off x="4871446" y="2517581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41" name="Google Shape;941;p50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 rot="-4499439">
              <a:off x="5433846" y="2654183"/>
              <a:ext cx="119535" cy="1083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42" name="Google Shape;942;p50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 rot="1206652">
              <a:off x="5447146" y="2476383"/>
              <a:ext cx="119536" cy="108335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943" name="Google Shape;943;p50"/>
          <p:cNvCxnSpPr/>
          <p:nvPr/>
        </p:nvCxnSpPr>
        <p:spPr>
          <a:xfrm flipH="1">
            <a:off x="7353874" y="4357129"/>
            <a:ext cx="557100" cy="6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grpSp>
        <p:nvGrpSpPr>
          <p:cNvPr id="944" name="Google Shape;944;p50"/>
          <p:cNvGrpSpPr/>
          <p:nvPr/>
        </p:nvGrpSpPr>
        <p:grpSpPr>
          <a:xfrm>
            <a:off x="8214701" y="3565335"/>
            <a:ext cx="355500" cy="355500"/>
            <a:chOff x="2204963" y="2874823"/>
            <a:chExt cx="355500" cy="355500"/>
          </a:xfrm>
        </p:grpSpPr>
        <p:sp>
          <p:nvSpPr>
            <p:cNvPr id="945" name="Google Shape;945;p50"/>
            <p:cNvSpPr/>
            <p:nvPr/>
          </p:nvSpPr>
          <p:spPr>
            <a:xfrm>
              <a:off x="2204963" y="2874823"/>
              <a:ext cx="355500" cy="355500"/>
            </a:xfrm>
            <a:prstGeom prst="ellipse">
              <a:avLst/>
            </a:prstGeom>
            <a:solidFill>
              <a:srgbClr val="B03D50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946" name="Google Shape;946;p50"/>
            <p:cNvSpPr/>
            <p:nvPr/>
          </p:nvSpPr>
          <p:spPr>
            <a:xfrm>
              <a:off x="2275272" y="2908400"/>
              <a:ext cx="199343" cy="288340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4</a:t>
              </a:r>
            </a:p>
          </p:txBody>
        </p:sp>
      </p:grpSp>
      <p:grpSp>
        <p:nvGrpSpPr>
          <p:cNvPr id="947" name="Google Shape;947;p50"/>
          <p:cNvGrpSpPr/>
          <p:nvPr/>
        </p:nvGrpSpPr>
        <p:grpSpPr>
          <a:xfrm>
            <a:off x="5077313" y="3362235"/>
            <a:ext cx="355500" cy="355500"/>
            <a:chOff x="1121563" y="2981535"/>
            <a:chExt cx="355500" cy="355500"/>
          </a:xfrm>
        </p:grpSpPr>
        <p:sp>
          <p:nvSpPr>
            <p:cNvPr id="948" name="Google Shape;948;p50"/>
            <p:cNvSpPr/>
            <p:nvPr/>
          </p:nvSpPr>
          <p:spPr>
            <a:xfrm>
              <a:off x="1121563" y="2981535"/>
              <a:ext cx="355500" cy="355500"/>
            </a:xfrm>
            <a:prstGeom prst="ellipse">
              <a:avLst/>
            </a:prstGeom>
            <a:solidFill>
              <a:srgbClr val="B03D50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949" name="Google Shape;949;p50"/>
            <p:cNvSpPr/>
            <p:nvPr/>
          </p:nvSpPr>
          <p:spPr>
            <a:xfrm>
              <a:off x="1205669" y="3018999"/>
              <a:ext cx="187306" cy="280551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5</a:t>
              </a:r>
            </a:p>
          </p:txBody>
        </p:sp>
      </p:grpSp>
      <p:grpSp>
        <p:nvGrpSpPr>
          <p:cNvPr id="950" name="Google Shape;950;p50"/>
          <p:cNvGrpSpPr/>
          <p:nvPr/>
        </p:nvGrpSpPr>
        <p:grpSpPr>
          <a:xfrm>
            <a:off x="1556713" y="3565335"/>
            <a:ext cx="355500" cy="355500"/>
            <a:chOff x="1550488" y="2981535"/>
            <a:chExt cx="355500" cy="355500"/>
          </a:xfrm>
        </p:grpSpPr>
        <p:sp>
          <p:nvSpPr>
            <p:cNvPr id="951" name="Google Shape;951;p50"/>
            <p:cNvSpPr/>
            <p:nvPr/>
          </p:nvSpPr>
          <p:spPr>
            <a:xfrm>
              <a:off x="1550488" y="2981535"/>
              <a:ext cx="355500" cy="355500"/>
            </a:xfrm>
            <a:prstGeom prst="ellipse">
              <a:avLst/>
            </a:prstGeom>
            <a:solidFill>
              <a:srgbClr val="B03D50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952" name="Google Shape;952;p50"/>
            <p:cNvSpPr/>
            <p:nvPr/>
          </p:nvSpPr>
          <p:spPr>
            <a:xfrm>
              <a:off x="1636603" y="3018938"/>
              <a:ext cx="183278" cy="280669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6</a:t>
              </a:r>
            </a:p>
          </p:txBody>
        </p:sp>
      </p:grpSp>
      <p:sp>
        <p:nvSpPr>
          <p:cNvPr id="953" name="Google Shape;953;p50"/>
          <p:cNvSpPr txBox="1"/>
          <p:nvPr/>
        </p:nvSpPr>
        <p:spPr>
          <a:xfrm>
            <a:off x="325625" y="1379625"/>
            <a:ext cx="2430900" cy="1385400"/>
          </a:xfrm>
          <a:prstGeom prst="rect">
            <a:avLst/>
          </a:prstGeom>
          <a:solidFill>
            <a:srgbClr val="F1F2F3"/>
          </a:solidFill>
          <a:ln w="9525" cap="flat" cmpd="sng">
            <a:solidFill>
              <a:srgbClr val="40424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Rupture of RBCs (6) 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Font typeface="Open Sans"/>
              <a:buChar char="●"/>
            </a:pPr>
            <a:r>
              <a:rPr lang="en" sz="1300" b="1">
                <a:solidFill>
                  <a:srgbClr val="3B71CA"/>
                </a:solidFill>
                <a:latin typeface="Open Sans"/>
                <a:ea typeface="Open Sans"/>
                <a:cs typeface="Open Sans"/>
                <a:sym typeface="Open Sans"/>
              </a:rPr>
              <a:t>Fevers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driven by massive release of cytokines like </a:t>
            </a:r>
            <a:r>
              <a:rPr lang="en" sz="1300" b="1">
                <a:solidFill>
                  <a:srgbClr val="DF382C"/>
                </a:solidFill>
                <a:latin typeface="Open Sans"/>
                <a:ea typeface="Open Sans"/>
                <a:cs typeface="Open Sans"/>
                <a:sym typeface="Open Sans"/>
              </a:rPr>
              <a:t>TNF-α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Hemolysis → </a:t>
            </a: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anemia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↑  bili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954" name="Google Shape;954;p50"/>
          <p:cNvGrpSpPr/>
          <p:nvPr/>
        </p:nvGrpSpPr>
        <p:grpSpPr>
          <a:xfrm>
            <a:off x="1697544" y="1455172"/>
            <a:ext cx="228587" cy="228586"/>
            <a:chOff x="1550488" y="2981535"/>
            <a:chExt cx="355500" cy="355500"/>
          </a:xfrm>
        </p:grpSpPr>
        <p:sp>
          <p:nvSpPr>
            <p:cNvPr id="955" name="Google Shape;955;p50"/>
            <p:cNvSpPr/>
            <p:nvPr/>
          </p:nvSpPr>
          <p:spPr>
            <a:xfrm>
              <a:off x="1550488" y="2981535"/>
              <a:ext cx="355500" cy="355500"/>
            </a:xfrm>
            <a:prstGeom prst="ellipse">
              <a:avLst/>
            </a:prstGeom>
            <a:solidFill>
              <a:srgbClr val="B03D50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956" name="Google Shape;956;p50"/>
            <p:cNvSpPr/>
            <p:nvPr/>
          </p:nvSpPr>
          <p:spPr>
            <a:xfrm>
              <a:off x="1636603" y="3018938"/>
              <a:ext cx="183278" cy="280669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6</a:t>
              </a:r>
            </a:p>
          </p:txBody>
        </p:sp>
      </p:grpSp>
      <p:sp>
        <p:nvSpPr>
          <p:cNvPr id="957" name="Google Shape;957;p50"/>
          <p:cNvSpPr/>
          <p:nvPr/>
        </p:nvSpPr>
        <p:spPr>
          <a:xfrm rot="8567750">
            <a:off x="935630" y="4289906"/>
            <a:ext cx="606790" cy="433386"/>
          </a:xfrm>
          <a:prstGeom prst="arc">
            <a:avLst>
              <a:gd name="adj1" fmla="val 14319416"/>
              <a:gd name="adj2" fmla="val 21030559"/>
            </a:avLst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8" name="Google Shape;958;p50"/>
          <p:cNvSpPr/>
          <p:nvPr/>
        </p:nvSpPr>
        <p:spPr>
          <a:xfrm>
            <a:off x="401831" y="4538138"/>
            <a:ext cx="587100" cy="301200"/>
          </a:xfrm>
          <a:prstGeom prst="roundRect">
            <a:avLst>
              <a:gd name="adj" fmla="val 44248"/>
            </a:avLst>
          </a:prstGeom>
          <a:solidFill>
            <a:srgbClr val="E5F4F8"/>
          </a:solidFill>
          <a:ln w="19050" cap="flat" cmpd="sng">
            <a:solidFill>
              <a:srgbClr val="54B4D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B7E94"/>
                </a:solidFill>
                <a:latin typeface="Open Sans"/>
                <a:ea typeface="Open Sans"/>
                <a:cs typeface="Open Sans"/>
                <a:sym typeface="Open Sans"/>
              </a:rPr>
              <a:t>TNF-α</a:t>
            </a:r>
            <a:endParaRPr>
              <a:solidFill>
                <a:srgbClr val="3B7E9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959" name="Google Shape;959;p50"/>
          <p:cNvCxnSpPr/>
          <p:nvPr/>
        </p:nvCxnSpPr>
        <p:spPr>
          <a:xfrm flipH="1">
            <a:off x="5753674" y="4367116"/>
            <a:ext cx="557100" cy="6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960" name="Google Shape;960;p50"/>
          <p:cNvCxnSpPr>
            <a:stCxn id="922" idx="2"/>
          </p:cNvCxnSpPr>
          <p:nvPr/>
        </p:nvCxnSpPr>
        <p:spPr>
          <a:xfrm flipH="1">
            <a:off x="4209725" y="4363125"/>
            <a:ext cx="543000" cy="99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961" name="Google Shape;961;p50"/>
          <p:cNvCxnSpPr/>
          <p:nvPr/>
        </p:nvCxnSpPr>
        <p:spPr>
          <a:xfrm flipH="1">
            <a:off x="2606949" y="4390416"/>
            <a:ext cx="557100" cy="6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962" name="Google Shape;962;p50"/>
          <p:cNvSpPr txBox="1">
            <a:spLocks noGrp="1"/>
          </p:cNvSpPr>
          <p:nvPr>
            <p:ph type="title"/>
          </p:nvPr>
        </p:nvSpPr>
        <p:spPr>
          <a:xfrm>
            <a:off x="729450" y="6328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Pathogenesis: </a:t>
            </a:r>
            <a:r>
              <a:rPr lang="en" sz="2550" b="0">
                <a:solidFill>
                  <a:srgbClr val="B03D50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In the blood</a:t>
            </a:r>
            <a:r>
              <a:rPr lang="en" sz="2550" b="0">
                <a:latin typeface="Raleway ExtraBold"/>
                <a:ea typeface="Raleway ExtraBold"/>
                <a:cs typeface="Raleway ExtraBold"/>
                <a:sym typeface="Raleway ExtraBold"/>
              </a:rPr>
              <a:t> </a:t>
            </a:r>
            <a:r>
              <a:rPr lang="en" sz="2550" b="0">
                <a:latin typeface="Raleway ExtraLight"/>
                <a:ea typeface="Raleway ExtraLight"/>
                <a:cs typeface="Raleway ExtraLight"/>
                <a:sym typeface="Raleway ExtraLight"/>
              </a:rPr>
              <a:t>(“erythrocytic” cycle)</a:t>
            </a:r>
            <a:endParaRPr sz="2550"/>
          </a:p>
        </p:txBody>
      </p:sp>
      <p:sp>
        <p:nvSpPr>
          <p:cNvPr id="963" name="Google Shape;963;p50"/>
          <p:cNvSpPr/>
          <p:nvPr/>
        </p:nvSpPr>
        <p:spPr>
          <a:xfrm>
            <a:off x="239725" y="1308350"/>
            <a:ext cx="2636700" cy="1557900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64" name="Google Shape;964;p50"/>
          <p:cNvSpPr/>
          <p:nvPr/>
        </p:nvSpPr>
        <p:spPr>
          <a:xfrm>
            <a:off x="325625" y="3515550"/>
            <a:ext cx="2883300" cy="1457400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65" name="Google Shape;965;p50"/>
          <p:cNvSpPr txBox="1"/>
          <p:nvPr/>
        </p:nvSpPr>
        <p:spPr>
          <a:xfrm>
            <a:off x="6165525" y="1379625"/>
            <a:ext cx="2636700" cy="1185300"/>
          </a:xfrm>
          <a:prstGeom prst="rect">
            <a:avLst/>
          </a:prstGeom>
          <a:solidFill>
            <a:srgbClr val="F1F2F3"/>
          </a:solidFill>
          <a:ln w="9525" cap="flat" cmpd="sng">
            <a:solidFill>
              <a:srgbClr val="40424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Infected RBCs (4) go to spleen → </a:t>
            </a:r>
            <a:r>
              <a:rPr lang="en" sz="1300" b="1">
                <a:solidFill>
                  <a:srgbClr val="DF382C"/>
                </a:solidFill>
                <a:latin typeface="Open Sans"/>
                <a:ea typeface="Open Sans"/>
                <a:cs typeface="Open Sans"/>
                <a:sym typeface="Open Sans"/>
              </a:rPr>
              <a:t>splenic sequestration</a:t>
            </a:r>
            <a:endParaRPr sz="1300" b="1">
              <a:solidFill>
                <a:srgbClr val="DF382C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 b="1">
                <a:solidFill>
                  <a:srgbClr val="3B71CA"/>
                </a:solidFill>
                <a:latin typeface="Open Sans"/>
                <a:ea typeface="Open Sans"/>
                <a:cs typeface="Open Sans"/>
                <a:sym typeface="Open Sans"/>
              </a:rPr>
              <a:t>Splenomegaly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 b="1">
                <a:solidFill>
                  <a:srgbClr val="3B71CA"/>
                </a:solidFill>
                <a:latin typeface="Open Sans"/>
                <a:ea typeface="Open Sans"/>
                <a:cs typeface="Open Sans"/>
                <a:sym typeface="Open Sans"/>
              </a:rPr>
              <a:t>↓ Platelets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Splenic rupture 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966" name="Google Shape;966;p50"/>
          <p:cNvGrpSpPr/>
          <p:nvPr/>
        </p:nvGrpSpPr>
        <p:grpSpPr>
          <a:xfrm>
            <a:off x="7340071" y="1448019"/>
            <a:ext cx="228586" cy="228586"/>
            <a:chOff x="2204963" y="2996421"/>
            <a:chExt cx="355500" cy="355500"/>
          </a:xfrm>
        </p:grpSpPr>
        <p:sp>
          <p:nvSpPr>
            <p:cNvPr id="967" name="Google Shape;967;p50"/>
            <p:cNvSpPr/>
            <p:nvPr/>
          </p:nvSpPr>
          <p:spPr>
            <a:xfrm>
              <a:off x="2204963" y="2996421"/>
              <a:ext cx="355500" cy="355500"/>
            </a:xfrm>
            <a:prstGeom prst="ellipse">
              <a:avLst/>
            </a:prstGeom>
            <a:solidFill>
              <a:srgbClr val="B03D50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968" name="Google Shape;968;p50"/>
            <p:cNvSpPr/>
            <p:nvPr/>
          </p:nvSpPr>
          <p:spPr>
            <a:xfrm>
              <a:off x="2275272" y="3029998"/>
              <a:ext cx="199343" cy="288340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4</a:t>
              </a:r>
            </a:p>
          </p:txBody>
        </p:sp>
      </p:grpSp>
      <p:sp>
        <p:nvSpPr>
          <p:cNvPr id="969" name="Google Shape;969;p50"/>
          <p:cNvSpPr/>
          <p:nvPr/>
        </p:nvSpPr>
        <p:spPr>
          <a:xfrm rot="5400000">
            <a:off x="5120175" y="1910371"/>
            <a:ext cx="265800" cy="3915600"/>
          </a:xfrm>
          <a:prstGeom prst="leftBrace">
            <a:avLst>
              <a:gd name="adj1" fmla="val 50000"/>
              <a:gd name="adj2" fmla="val 5000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70" name="Google Shape;970;p50"/>
          <p:cNvSpPr/>
          <p:nvPr/>
        </p:nvSpPr>
        <p:spPr>
          <a:xfrm>
            <a:off x="3250000" y="3303425"/>
            <a:ext cx="4719900" cy="1785300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71" name="Google Shape;971;p50"/>
          <p:cNvSpPr txBox="1"/>
          <p:nvPr/>
        </p:nvSpPr>
        <p:spPr>
          <a:xfrm>
            <a:off x="7422776" y="4839348"/>
            <a:ext cx="16002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Infected RBC</a:t>
            </a:r>
            <a:endParaRPr sz="1300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pic>
        <p:nvPicPr>
          <p:cNvPr id="972" name="Google Shape;972;p5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046078" y="1880074"/>
            <a:ext cx="654001" cy="653999"/>
          </a:xfrm>
          <a:prstGeom prst="rect">
            <a:avLst/>
          </a:prstGeom>
          <a:noFill/>
          <a:ln>
            <a:noFill/>
          </a:ln>
        </p:spPr>
      </p:pic>
      <p:sp>
        <p:nvSpPr>
          <p:cNvPr id="973" name="Google Shape;973;p50"/>
          <p:cNvSpPr/>
          <p:nvPr/>
        </p:nvSpPr>
        <p:spPr>
          <a:xfrm>
            <a:off x="6076225" y="1343097"/>
            <a:ext cx="2787000" cy="1320000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74" name="Google Shape;974;p50"/>
          <p:cNvSpPr/>
          <p:nvPr/>
        </p:nvSpPr>
        <p:spPr>
          <a:xfrm>
            <a:off x="6165525" y="2639164"/>
            <a:ext cx="2636700" cy="881400"/>
          </a:xfrm>
          <a:prstGeom prst="rect">
            <a:avLst/>
          </a:prstGeom>
          <a:solidFill>
            <a:srgbClr val="DCF1E4"/>
          </a:solidFill>
          <a:ln w="9525" cap="flat" cmpd="sng">
            <a:solidFill>
              <a:srgbClr val="0C62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P vivax uses the </a:t>
            </a:r>
            <a:r>
              <a:rPr lang="en" sz="1200" b="1">
                <a:solidFill>
                  <a:srgbClr val="DF382C"/>
                </a:solidFill>
                <a:latin typeface="Open Sans"/>
                <a:ea typeface="Open Sans"/>
                <a:cs typeface="Open Sans"/>
                <a:sym typeface="Open Sans"/>
              </a:rPr>
              <a:t>duffy antigen</a:t>
            </a:r>
            <a:r>
              <a:rPr lang="en" sz="12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 to </a:t>
            </a:r>
            <a:r>
              <a:rPr lang="en" sz="1200" b="1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enter reticulocytes</a:t>
            </a:r>
            <a:r>
              <a:rPr lang="en" sz="12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2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Duffy neg = ↓↓ rates of P vivax </a:t>
            </a:r>
            <a:endParaRPr sz="12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975" name="Google Shape;975;p50"/>
          <p:cNvGrpSpPr/>
          <p:nvPr/>
        </p:nvGrpSpPr>
        <p:grpSpPr>
          <a:xfrm>
            <a:off x="2883525" y="1880068"/>
            <a:ext cx="3198000" cy="1963459"/>
            <a:chOff x="2883525" y="1880068"/>
            <a:chExt cx="3198000" cy="1963459"/>
          </a:xfrm>
        </p:grpSpPr>
        <p:sp>
          <p:nvSpPr>
            <p:cNvPr id="976" name="Google Shape;976;p50"/>
            <p:cNvSpPr/>
            <p:nvPr/>
          </p:nvSpPr>
          <p:spPr>
            <a:xfrm>
              <a:off x="2883525" y="1880068"/>
              <a:ext cx="3198000" cy="1863000"/>
            </a:xfrm>
            <a:prstGeom prst="rect">
              <a:avLst/>
            </a:prstGeom>
            <a:solidFill>
              <a:srgbClr val="DCF1E4"/>
            </a:solidFill>
            <a:ln w="9050" cap="flat" cmpd="sng">
              <a:solidFill>
                <a:srgbClr val="0C622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86875" tIns="86875" rIns="86875" bIns="8687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rgbClr val="0C622E"/>
                  </a:solidFill>
                  <a:latin typeface="Open Sans"/>
                  <a:ea typeface="Open Sans"/>
                  <a:cs typeface="Open Sans"/>
                  <a:sym typeface="Open Sans"/>
                </a:rPr>
                <a:t>Duffy antigen &amp; P vivax</a:t>
              </a:r>
              <a:endParaRPr sz="134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grpSp>
          <p:nvGrpSpPr>
            <p:cNvPr id="977" name="Google Shape;977;p50"/>
            <p:cNvGrpSpPr/>
            <p:nvPr/>
          </p:nvGrpSpPr>
          <p:grpSpPr>
            <a:xfrm>
              <a:off x="2973439" y="2166997"/>
              <a:ext cx="3023461" cy="1676529"/>
              <a:chOff x="2973439" y="2166997"/>
              <a:chExt cx="3023461" cy="1676529"/>
            </a:xfrm>
          </p:grpSpPr>
          <p:grpSp>
            <p:nvGrpSpPr>
              <p:cNvPr id="978" name="Google Shape;978;p50"/>
              <p:cNvGrpSpPr/>
              <p:nvPr/>
            </p:nvGrpSpPr>
            <p:grpSpPr>
              <a:xfrm>
                <a:off x="2973439" y="2174852"/>
                <a:ext cx="3023461" cy="1668674"/>
                <a:chOff x="2984200" y="2163990"/>
                <a:chExt cx="3181251" cy="1755760"/>
              </a:xfrm>
            </p:grpSpPr>
            <p:grpSp>
              <p:nvGrpSpPr>
                <p:cNvPr id="979" name="Google Shape;979;p50"/>
                <p:cNvGrpSpPr/>
                <p:nvPr/>
              </p:nvGrpSpPr>
              <p:grpSpPr>
                <a:xfrm>
                  <a:off x="2984200" y="2237063"/>
                  <a:ext cx="1525212" cy="1145926"/>
                  <a:chOff x="4438275" y="2105350"/>
                  <a:chExt cx="1525212" cy="1145926"/>
                </a:xfrm>
              </p:grpSpPr>
              <p:pic>
                <p:nvPicPr>
                  <p:cNvPr id="980" name="Google Shape;980;p50"/>
                  <p:cNvPicPr preferRelativeResize="0"/>
                  <p:nvPr/>
                </p:nvPicPr>
                <p:blipFill>
                  <a:blip r:embed="rId3">
                    <a:alphaModFix/>
                  </a:blip>
                  <a:stretch>
                    <a:fillRect/>
                  </a:stretch>
                </p:blipFill>
                <p:spPr>
                  <a:xfrm rot="-3599968" flipH="1">
                    <a:off x="4795438" y="2390473"/>
                    <a:ext cx="138028" cy="595689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id="981" name="Google Shape;981;p50"/>
                  <p:cNvPicPr preferRelativeResize="0"/>
                  <p:nvPr/>
                </p:nvPicPr>
                <p:blipFill>
                  <a:blip r:embed="rId3">
                    <a:alphaModFix/>
                  </a:blip>
                  <a:stretch>
                    <a:fillRect/>
                  </a:stretch>
                </p:blipFill>
                <p:spPr>
                  <a:xfrm rot="1800060" flipH="1">
                    <a:off x="5386366" y="2245470"/>
                    <a:ext cx="138028" cy="595689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id="982" name="Google Shape;982;p50"/>
                  <p:cNvPicPr preferRelativeResize="0"/>
                  <p:nvPr/>
                </p:nvPicPr>
                <p:blipFill>
                  <a:blip r:embed="rId3">
                    <a:alphaModFix/>
                  </a:blip>
                  <a:stretch>
                    <a:fillRect/>
                  </a:stretch>
                </p:blipFill>
                <p:spPr>
                  <a:xfrm rot="6300061" flipH="1">
                    <a:off x="5588914" y="2697786"/>
                    <a:ext cx="138028" cy="595689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id="983" name="Google Shape;983;p50"/>
                  <p:cNvPicPr preferRelativeResize="0"/>
                  <p:nvPr/>
                </p:nvPicPr>
                <p:blipFill rotWithShape="1">
                  <a:blip r:embed="rId7">
                    <a:alphaModFix/>
                  </a:blip>
                  <a:srcRect/>
                  <a:stretch/>
                </p:blipFill>
                <p:spPr>
                  <a:xfrm>
                    <a:off x="4759624" y="2435657"/>
                    <a:ext cx="891255" cy="815619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sp>
                <p:nvSpPr>
                  <p:cNvPr id="984" name="Google Shape;984;p50"/>
                  <p:cNvSpPr txBox="1"/>
                  <p:nvPr/>
                </p:nvSpPr>
                <p:spPr>
                  <a:xfrm>
                    <a:off x="4438275" y="2105350"/>
                    <a:ext cx="611100" cy="3303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normAutofit fontScale="92500" lnSpcReduction="10000"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en" sz="1236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rPr>
                      <a:t>Duffy </a:t>
                    </a:r>
                    <a:endParaRPr sz="1236">
                      <a:solidFill>
                        <a:schemeClr val="dk2"/>
                      </a:solidFill>
                      <a:latin typeface="Open Sans"/>
                      <a:ea typeface="Open Sans"/>
                      <a:cs typeface="Open Sans"/>
                      <a:sym typeface="Open Sans"/>
                    </a:endParaRPr>
                  </a:p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en" sz="1236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rPr>
                      <a:t>receptor</a:t>
                    </a:r>
                    <a:endParaRPr sz="1236">
                      <a:solidFill>
                        <a:schemeClr val="dk2"/>
                      </a:solidFill>
                      <a:latin typeface="Open Sans"/>
                      <a:ea typeface="Open Sans"/>
                      <a:cs typeface="Open Sans"/>
                      <a:sym typeface="Open Sans"/>
                    </a:endParaRPr>
                  </a:p>
                </p:txBody>
              </p:sp>
            </p:grpSp>
            <p:pic>
              <p:nvPicPr>
                <p:cNvPr id="985" name="Google Shape;985;p50"/>
                <p:cNvPicPr preferRelativeResize="0"/>
                <p:nvPr/>
              </p:nvPicPr>
              <p:blipFill rotWithShape="1">
                <a:blip r:embed="rId7">
                  <a:alphaModFix/>
                </a:blip>
                <a:srcRect/>
                <a:stretch/>
              </p:blipFill>
              <p:spPr>
                <a:xfrm>
                  <a:off x="5077324" y="2511857"/>
                  <a:ext cx="891255" cy="81561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986" name="Google Shape;986;p50"/>
                <p:cNvSpPr txBox="1"/>
                <p:nvPr/>
              </p:nvSpPr>
              <p:spPr>
                <a:xfrm>
                  <a:off x="3336099" y="3334750"/>
                  <a:ext cx="939900" cy="5850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86875" tIns="86875" rIns="86875" bIns="86875" anchor="t" anchorCtr="0">
                  <a:sp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1236" b="1">
                      <a:solidFill>
                        <a:schemeClr val="dk2"/>
                      </a:solidFill>
                      <a:latin typeface="Open Sans"/>
                      <a:ea typeface="Open Sans"/>
                      <a:cs typeface="Open Sans"/>
                      <a:sym typeface="Open Sans"/>
                    </a:rPr>
                    <a:t>Duffy (+) </a:t>
                  </a:r>
                  <a:endParaRPr sz="1236" b="1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1236" b="1">
                      <a:solidFill>
                        <a:schemeClr val="dk2"/>
                      </a:solidFill>
                      <a:latin typeface="Open Sans"/>
                      <a:ea typeface="Open Sans"/>
                      <a:cs typeface="Open Sans"/>
                      <a:sym typeface="Open Sans"/>
                    </a:rPr>
                    <a:t>RBC</a:t>
                  </a:r>
                  <a:endParaRPr sz="1236" b="1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  <p:sp>
              <p:nvSpPr>
                <p:cNvPr id="987" name="Google Shape;987;p50"/>
                <p:cNvSpPr txBox="1"/>
                <p:nvPr/>
              </p:nvSpPr>
              <p:spPr>
                <a:xfrm>
                  <a:off x="5041651" y="3334750"/>
                  <a:ext cx="1123800" cy="5850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86875" tIns="86875" rIns="86875" bIns="86875" anchor="t" anchorCtr="0">
                  <a:sp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1236" b="1">
                      <a:solidFill>
                        <a:schemeClr val="dk2"/>
                      </a:solidFill>
                      <a:latin typeface="Open Sans"/>
                      <a:ea typeface="Open Sans"/>
                      <a:cs typeface="Open Sans"/>
                      <a:sym typeface="Open Sans"/>
                    </a:rPr>
                    <a:t>Duffy (neg) </a:t>
                  </a:r>
                  <a:endParaRPr sz="1236" b="1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1236" b="1">
                      <a:solidFill>
                        <a:schemeClr val="dk2"/>
                      </a:solidFill>
                      <a:latin typeface="Open Sans"/>
                      <a:ea typeface="Open Sans"/>
                      <a:cs typeface="Open Sans"/>
                      <a:sym typeface="Open Sans"/>
                    </a:rPr>
                    <a:t>RBC</a:t>
                  </a:r>
                  <a:endParaRPr sz="1236" b="1">
                    <a:solidFill>
                      <a:schemeClr val="dk2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  <p:pic>
              <p:nvPicPr>
                <p:cNvPr id="988" name="Google Shape;988;p50"/>
                <p:cNvPicPr preferRelativeResize="0"/>
                <p:nvPr/>
              </p:nvPicPr>
              <p:blipFill rotWithShape="1">
                <a:blip r:embed="rId8">
                  <a:alphaModFix/>
                </a:blip>
                <a:srcRect/>
                <a:stretch/>
              </p:blipFill>
              <p:spPr>
                <a:xfrm rot="8999973">
                  <a:off x="3673202" y="3044322"/>
                  <a:ext cx="265063" cy="24025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989" name="Google Shape;989;p50"/>
                <p:cNvPicPr preferRelativeResize="0"/>
                <p:nvPr/>
              </p:nvPicPr>
              <p:blipFill rotWithShape="1">
                <a:blip r:embed="rId8">
                  <a:alphaModFix/>
                </a:blip>
                <a:srcRect/>
                <a:stretch/>
              </p:blipFill>
              <p:spPr>
                <a:xfrm rot="1799925">
                  <a:off x="5122540" y="2214159"/>
                  <a:ext cx="265064" cy="240252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grpSp>
              <p:nvGrpSpPr>
                <p:cNvPr id="990" name="Google Shape;990;p50"/>
                <p:cNvGrpSpPr/>
                <p:nvPr/>
              </p:nvGrpSpPr>
              <p:grpSpPr>
                <a:xfrm>
                  <a:off x="5300125" y="2438533"/>
                  <a:ext cx="160800" cy="169200"/>
                  <a:chOff x="5223925" y="2447000"/>
                  <a:chExt cx="160800" cy="169200"/>
                </a:xfrm>
              </p:grpSpPr>
              <p:cxnSp>
                <p:nvCxnSpPr>
                  <p:cNvPr id="991" name="Google Shape;991;p50"/>
                  <p:cNvCxnSpPr/>
                  <p:nvPr/>
                </p:nvCxnSpPr>
                <p:spPr>
                  <a:xfrm rot="10800000" flipH="1">
                    <a:off x="5223925" y="2447000"/>
                    <a:ext cx="160800" cy="169200"/>
                  </a:xfrm>
                  <a:prstGeom prst="straightConnector1">
                    <a:avLst/>
                  </a:prstGeom>
                  <a:noFill/>
                  <a:ln w="18100" cap="flat" cmpd="sng">
                    <a:solidFill>
                      <a:srgbClr val="DF382C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92" name="Google Shape;992;p50"/>
                  <p:cNvCxnSpPr/>
                  <p:nvPr/>
                </p:nvCxnSpPr>
                <p:spPr>
                  <a:xfrm rot="10800000">
                    <a:off x="5223925" y="2447000"/>
                    <a:ext cx="160800" cy="169200"/>
                  </a:xfrm>
                  <a:prstGeom prst="straightConnector1">
                    <a:avLst/>
                  </a:prstGeom>
                  <a:noFill/>
                  <a:ln w="18100" cap="flat" cmpd="sng">
                    <a:solidFill>
                      <a:srgbClr val="DF382C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pic>
            <p:nvPicPr>
              <p:cNvPr id="993" name="Google Shape;993;p50"/>
              <p:cNvPicPr preferRelativeResize="0"/>
              <p:nvPr/>
            </p:nvPicPr>
            <p:blipFill rotWithShape="1">
              <a:blip r:embed="rId8">
                <a:alphaModFix/>
              </a:blip>
              <a:srcRect/>
              <a:stretch/>
            </p:blipFill>
            <p:spPr>
              <a:xfrm rot="8999922">
                <a:off x="4026167" y="2214683"/>
                <a:ext cx="251917" cy="22833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994" name="Google Shape;994;p50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842600" y="1308342"/>
            <a:ext cx="1168498" cy="6858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51"/>
          <p:cNvSpPr/>
          <p:nvPr/>
        </p:nvSpPr>
        <p:spPr>
          <a:xfrm>
            <a:off x="6165525" y="2639169"/>
            <a:ext cx="2636700" cy="372600"/>
          </a:xfrm>
          <a:prstGeom prst="rect">
            <a:avLst/>
          </a:prstGeom>
          <a:solidFill>
            <a:srgbClr val="DCF1E4"/>
          </a:solidFill>
          <a:ln w="9525" cap="flat" cmpd="sng">
            <a:solidFill>
              <a:srgbClr val="0C62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Duffy neg = ↓↓ rates of P vivax </a:t>
            </a:r>
            <a:endParaRPr sz="12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00" name="Google Shape;1000;p51"/>
          <p:cNvSpPr txBox="1"/>
          <p:nvPr/>
        </p:nvSpPr>
        <p:spPr>
          <a:xfrm>
            <a:off x="3175300" y="4839350"/>
            <a:ext cx="11430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Schizont</a:t>
            </a:r>
            <a:endParaRPr sz="1300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sp>
        <p:nvSpPr>
          <p:cNvPr id="1001" name="Google Shape;1001;p51"/>
          <p:cNvSpPr txBox="1"/>
          <p:nvPr/>
        </p:nvSpPr>
        <p:spPr>
          <a:xfrm>
            <a:off x="4474452" y="4839338"/>
            <a:ext cx="14616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Trophozoites</a:t>
            </a:r>
            <a:endParaRPr sz="1300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sp>
        <p:nvSpPr>
          <p:cNvPr id="1002" name="Google Shape;1002;p51"/>
          <p:cNvSpPr txBox="1"/>
          <p:nvPr/>
        </p:nvSpPr>
        <p:spPr>
          <a:xfrm>
            <a:off x="6174350" y="4839350"/>
            <a:ext cx="11643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Ring </a:t>
            </a:r>
            <a:r>
              <a:rPr lang="en" sz="1300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 </a:t>
            </a:r>
            <a:r>
              <a:rPr lang="en" sz="1300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form</a:t>
            </a:r>
            <a:endParaRPr sz="1300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grpSp>
        <p:nvGrpSpPr>
          <p:cNvPr id="1003" name="Google Shape;1003;p51"/>
          <p:cNvGrpSpPr/>
          <p:nvPr/>
        </p:nvGrpSpPr>
        <p:grpSpPr>
          <a:xfrm>
            <a:off x="6254270" y="3813976"/>
            <a:ext cx="1168500" cy="1158900"/>
            <a:chOff x="7871170" y="3082826"/>
            <a:chExt cx="1168500" cy="1158900"/>
          </a:xfrm>
        </p:grpSpPr>
        <p:pic>
          <p:nvPicPr>
            <p:cNvPr id="1004" name="Google Shape;1004;p5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948542" y="3222000"/>
              <a:ext cx="953870" cy="852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05" name="Google Shape;1005;p51"/>
            <p:cNvSpPr/>
            <p:nvPr/>
          </p:nvSpPr>
          <p:spPr>
            <a:xfrm rot="1212767">
              <a:off x="7998267" y="3213094"/>
              <a:ext cx="914307" cy="898365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006" name="Google Shape;1006;p51"/>
          <p:cNvGrpSpPr/>
          <p:nvPr/>
        </p:nvGrpSpPr>
        <p:grpSpPr>
          <a:xfrm>
            <a:off x="4751875" y="3922425"/>
            <a:ext cx="892150" cy="881400"/>
            <a:chOff x="6424700" y="3998550"/>
            <a:chExt cx="892150" cy="881400"/>
          </a:xfrm>
        </p:grpSpPr>
        <p:pic>
          <p:nvPicPr>
            <p:cNvPr id="1007" name="Google Shape;1007;p5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424700" y="4033354"/>
              <a:ext cx="836801" cy="8156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08" name="Google Shape;1008;p51"/>
            <p:cNvSpPr/>
            <p:nvPr/>
          </p:nvSpPr>
          <p:spPr>
            <a:xfrm>
              <a:off x="6425550" y="3998550"/>
              <a:ext cx="891300" cy="8814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009" name="Google Shape;1009;p51"/>
          <p:cNvGrpSpPr/>
          <p:nvPr/>
        </p:nvGrpSpPr>
        <p:grpSpPr>
          <a:xfrm>
            <a:off x="3087849" y="3703117"/>
            <a:ext cx="1317900" cy="1320000"/>
            <a:chOff x="4701836" y="2643017"/>
            <a:chExt cx="1317900" cy="1320000"/>
          </a:xfrm>
        </p:grpSpPr>
        <p:pic>
          <p:nvPicPr>
            <p:cNvPr id="1010" name="Google Shape;1010;p5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905513" y="2875549"/>
              <a:ext cx="891250" cy="85360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11" name="Google Shape;1011;p51"/>
            <p:cNvSpPr/>
            <p:nvPr/>
          </p:nvSpPr>
          <p:spPr>
            <a:xfrm rot="2314056">
              <a:off x="4894982" y="2830278"/>
              <a:ext cx="931609" cy="945477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pic>
        <p:nvPicPr>
          <p:cNvPr id="1012" name="Google Shape;1012;p5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910974" y="3955320"/>
            <a:ext cx="891255" cy="81561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13" name="Google Shape;1013;p51"/>
          <p:cNvGrpSpPr/>
          <p:nvPr/>
        </p:nvGrpSpPr>
        <p:grpSpPr>
          <a:xfrm>
            <a:off x="8138317" y="4176259"/>
            <a:ext cx="508263" cy="372579"/>
            <a:chOff x="6620242" y="2541821"/>
            <a:chExt cx="508263" cy="372579"/>
          </a:xfrm>
        </p:grpSpPr>
        <p:pic>
          <p:nvPicPr>
            <p:cNvPr id="1014" name="Google Shape;1014;p51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6972499" y="2633402"/>
              <a:ext cx="156006" cy="1414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5" name="Google Shape;1015;p51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-6299998">
              <a:off x="6630720" y="2750056"/>
              <a:ext cx="156005" cy="1414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6" name="Google Shape;1016;p51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9000004">
              <a:off x="6760531" y="2571350"/>
              <a:ext cx="156005" cy="14140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17" name="Google Shape;1017;p51"/>
          <p:cNvGrpSpPr/>
          <p:nvPr/>
        </p:nvGrpSpPr>
        <p:grpSpPr>
          <a:xfrm>
            <a:off x="1251927" y="3694014"/>
            <a:ext cx="1404928" cy="1398820"/>
            <a:chOff x="4593877" y="1955214"/>
            <a:chExt cx="1404928" cy="1398820"/>
          </a:xfrm>
        </p:grpSpPr>
        <p:pic>
          <p:nvPicPr>
            <p:cNvPr id="1018" name="Google Shape;1018;p51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 rot="1800001">
              <a:off x="4779048" y="2145674"/>
              <a:ext cx="1034586" cy="10178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9" name="Google Shape;1019;p51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-5399433">
              <a:off x="5139346" y="2791657"/>
              <a:ext cx="119535" cy="1083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0" name="Google Shape;1020;p51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1024798">
              <a:off x="5018771" y="2609682"/>
              <a:ext cx="119534" cy="1083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1" name="Google Shape;1021;p51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4500577">
              <a:off x="4974771" y="2772582"/>
              <a:ext cx="119535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2" name="Google Shape;1022;p51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8865607">
              <a:off x="4904796" y="2654182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3" name="Google Shape;1023;p51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-3599452">
              <a:off x="5139346" y="2672106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4" name="Google Shape;1024;p51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-6724096">
              <a:off x="5036446" y="2880554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5" name="Google Shape;1025;p51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-4156140">
              <a:off x="5157821" y="2545044"/>
              <a:ext cx="119535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6" name="Google Shape;1026;p51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-340035">
              <a:off x="4871446" y="2517581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7" name="Google Shape;1027;p51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-4499439">
              <a:off x="5433846" y="2654183"/>
              <a:ext cx="119535" cy="1083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8" name="Google Shape;1028;p51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1206652">
              <a:off x="5447146" y="2476383"/>
              <a:ext cx="119536" cy="108335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029" name="Google Shape;1029;p51"/>
          <p:cNvCxnSpPr/>
          <p:nvPr/>
        </p:nvCxnSpPr>
        <p:spPr>
          <a:xfrm flipH="1">
            <a:off x="7353874" y="4357129"/>
            <a:ext cx="557100" cy="6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grpSp>
        <p:nvGrpSpPr>
          <p:cNvPr id="1030" name="Google Shape;1030;p51"/>
          <p:cNvGrpSpPr/>
          <p:nvPr/>
        </p:nvGrpSpPr>
        <p:grpSpPr>
          <a:xfrm>
            <a:off x="8214701" y="3565335"/>
            <a:ext cx="355500" cy="355500"/>
            <a:chOff x="2204963" y="2874823"/>
            <a:chExt cx="355500" cy="355500"/>
          </a:xfrm>
        </p:grpSpPr>
        <p:sp>
          <p:nvSpPr>
            <p:cNvPr id="1031" name="Google Shape;1031;p51"/>
            <p:cNvSpPr/>
            <p:nvPr/>
          </p:nvSpPr>
          <p:spPr>
            <a:xfrm>
              <a:off x="2204963" y="2874823"/>
              <a:ext cx="355500" cy="355500"/>
            </a:xfrm>
            <a:prstGeom prst="ellipse">
              <a:avLst/>
            </a:prstGeom>
            <a:solidFill>
              <a:srgbClr val="B03D50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032" name="Google Shape;1032;p51"/>
            <p:cNvSpPr/>
            <p:nvPr/>
          </p:nvSpPr>
          <p:spPr>
            <a:xfrm>
              <a:off x="2275272" y="2908400"/>
              <a:ext cx="199343" cy="288340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4</a:t>
              </a:r>
            </a:p>
          </p:txBody>
        </p:sp>
      </p:grpSp>
      <p:grpSp>
        <p:nvGrpSpPr>
          <p:cNvPr id="1033" name="Google Shape;1033;p51"/>
          <p:cNvGrpSpPr/>
          <p:nvPr/>
        </p:nvGrpSpPr>
        <p:grpSpPr>
          <a:xfrm>
            <a:off x="5077313" y="3362235"/>
            <a:ext cx="355500" cy="355500"/>
            <a:chOff x="1121563" y="2981535"/>
            <a:chExt cx="355500" cy="355500"/>
          </a:xfrm>
        </p:grpSpPr>
        <p:sp>
          <p:nvSpPr>
            <p:cNvPr id="1034" name="Google Shape;1034;p51"/>
            <p:cNvSpPr/>
            <p:nvPr/>
          </p:nvSpPr>
          <p:spPr>
            <a:xfrm>
              <a:off x="1121563" y="2981535"/>
              <a:ext cx="355500" cy="355500"/>
            </a:xfrm>
            <a:prstGeom prst="ellipse">
              <a:avLst/>
            </a:prstGeom>
            <a:solidFill>
              <a:srgbClr val="B03D50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035" name="Google Shape;1035;p51"/>
            <p:cNvSpPr/>
            <p:nvPr/>
          </p:nvSpPr>
          <p:spPr>
            <a:xfrm>
              <a:off x="1205669" y="3018999"/>
              <a:ext cx="187306" cy="280551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5</a:t>
              </a:r>
            </a:p>
          </p:txBody>
        </p:sp>
      </p:grpSp>
      <p:grpSp>
        <p:nvGrpSpPr>
          <p:cNvPr id="1036" name="Google Shape;1036;p51"/>
          <p:cNvGrpSpPr/>
          <p:nvPr/>
        </p:nvGrpSpPr>
        <p:grpSpPr>
          <a:xfrm>
            <a:off x="1556713" y="3565335"/>
            <a:ext cx="355500" cy="355500"/>
            <a:chOff x="1550488" y="2981535"/>
            <a:chExt cx="355500" cy="355500"/>
          </a:xfrm>
        </p:grpSpPr>
        <p:sp>
          <p:nvSpPr>
            <p:cNvPr id="1037" name="Google Shape;1037;p51"/>
            <p:cNvSpPr/>
            <p:nvPr/>
          </p:nvSpPr>
          <p:spPr>
            <a:xfrm>
              <a:off x="1550488" y="2981535"/>
              <a:ext cx="355500" cy="355500"/>
            </a:xfrm>
            <a:prstGeom prst="ellipse">
              <a:avLst/>
            </a:prstGeom>
            <a:solidFill>
              <a:srgbClr val="B03D50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038" name="Google Shape;1038;p51"/>
            <p:cNvSpPr/>
            <p:nvPr/>
          </p:nvSpPr>
          <p:spPr>
            <a:xfrm>
              <a:off x="1636603" y="3018938"/>
              <a:ext cx="183278" cy="280669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6</a:t>
              </a:r>
            </a:p>
          </p:txBody>
        </p:sp>
      </p:grpSp>
      <p:sp>
        <p:nvSpPr>
          <p:cNvPr id="1039" name="Google Shape;1039;p51"/>
          <p:cNvSpPr txBox="1"/>
          <p:nvPr/>
        </p:nvSpPr>
        <p:spPr>
          <a:xfrm>
            <a:off x="325625" y="1379625"/>
            <a:ext cx="2430900" cy="1385400"/>
          </a:xfrm>
          <a:prstGeom prst="rect">
            <a:avLst/>
          </a:prstGeom>
          <a:solidFill>
            <a:srgbClr val="F1F2F3"/>
          </a:solidFill>
          <a:ln w="9525" cap="flat" cmpd="sng">
            <a:solidFill>
              <a:srgbClr val="40424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Rupture of RBCs (6) 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Font typeface="Open Sans"/>
              <a:buChar char="●"/>
            </a:pPr>
            <a:r>
              <a:rPr lang="en" sz="1300" b="1">
                <a:solidFill>
                  <a:srgbClr val="3B71CA"/>
                </a:solidFill>
                <a:latin typeface="Open Sans"/>
                <a:ea typeface="Open Sans"/>
                <a:cs typeface="Open Sans"/>
                <a:sym typeface="Open Sans"/>
              </a:rPr>
              <a:t>Fevers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driven by massive release of cytokines like </a:t>
            </a:r>
            <a:r>
              <a:rPr lang="en" sz="1300" b="1">
                <a:solidFill>
                  <a:srgbClr val="DF382C"/>
                </a:solidFill>
                <a:latin typeface="Open Sans"/>
                <a:ea typeface="Open Sans"/>
                <a:cs typeface="Open Sans"/>
                <a:sym typeface="Open Sans"/>
              </a:rPr>
              <a:t>TNF-α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Hemolysis → </a:t>
            </a: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anemia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↑  bili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040" name="Google Shape;1040;p51"/>
          <p:cNvGrpSpPr/>
          <p:nvPr/>
        </p:nvGrpSpPr>
        <p:grpSpPr>
          <a:xfrm>
            <a:off x="1697544" y="1455172"/>
            <a:ext cx="228587" cy="228586"/>
            <a:chOff x="1550488" y="2981535"/>
            <a:chExt cx="355500" cy="355500"/>
          </a:xfrm>
        </p:grpSpPr>
        <p:sp>
          <p:nvSpPr>
            <p:cNvPr id="1041" name="Google Shape;1041;p51"/>
            <p:cNvSpPr/>
            <p:nvPr/>
          </p:nvSpPr>
          <p:spPr>
            <a:xfrm>
              <a:off x="1550488" y="2981535"/>
              <a:ext cx="355500" cy="355500"/>
            </a:xfrm>
            <a:prstGeom prst="ellipse">
              <a:avLst/>
            </a:prstGeom>
            <a:solidFill>
              <a:srgbClr val="B03D50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042" name="Google Shape;1042;p51"/>
            <p:cNvSpPr/>
            <p:nvPr/>
          </p:nvSpPr>
          <p:spPr>
            <a:xfrm>
              <a:off x="1636603" y="3018938"/>
              <a:ext cx="183278" cy="280669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6</a:t>
              </a:r>
            </a:p>
          </p:txBody>
        </p:sp>
      </p:grpSp>
      <p:sp>
        <p:nvSpPr>
          <p:cNvPr id="1043" name="Google Shape;1043;p51"/>
          <p:cNvSpPr/>
          <p:nvPr/>
        </p:nvSpPr>
        <p:spPr>
          <a:xfrm rot="8567750">
            <a:off x="935630" y="4289906"/>
            <a:ext cx="606790" cy="433386"/>
          </a:xfrm>
          <a:prstGeom prst="arc">
            <a:avLst>
              <a:gd name="adj1" fmla="val 14319416"/>
              <a:gd name="adj2" fmla="val 21030559"/>
            </a:avLst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4" name="Google Shape;1044;p51"/>
          <p:cNvSpPr/>
          <p:nvPr/>
        </p:nvSpPr>
        <p:spPr>
          <a:xfrm>
            <a:off x="401831" y="4538138"/>
            <a:ext cx="587100" cy="301200"/>
          </a:xfrm>
          <a:prstGeom prst="roundRect">
            <a:avLst>
              <a:gd name="adj" fmla="val 44248"/>
            </a:avLst>
          </a:prstGeom>
          <a:solidFill>
            <a:srgbClr val="E5F4F8"/>
          </a:solidFill>
          <a:ln w="19050" cap="flat" cmpd="sng">
            <a:solidFill>
              <a:srgbClr val="54B4D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B7E94"/>
                </a:solidFill>
                <a:latin typeface="Open Sans"/>
                <a:ea typeface="Open Sans"/>
                <a:cs typeface="Open Sans"/>
                <a:sym typeface="Open Sans"/>
              </a:rPr>
              <a:t>TNF-α</a:t>
            </a:r>
            <a:endParaRPr>
              <a:solidFill>
                <a:srgbClr val="3B7E9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045" name="Google Shape;1045;p51"/>
          <p:cNvCxnSpPr/>
          <p:nvPr/>
        </p:nvCxnSpPr>
        <p:spPr>
          <a:xfrm flipH="1">
            <a:off x="5753674" y="4367116"/>
            <a:ext cx="557100" cy="6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046" name="Google Shape;1046;p51"/>
          <p:cNvCxnSpPr>
            <a:stCxn id="1008" idx="2"/>
          </p:cNvCxnSpPr>
          <p:nvPr/>
        </p:nvCxnSpPr>
        <p:spPr>
          <a:xfrm flipH="1">
            <a:off x="4209725" y="4363125"/>
            <a:ext cx="543000" cy="99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047" name="Google Shape;1047;p51"/>
          <p:cNvCxnSpPr/>
          <p:nvPr/>
        </p:nvCxnSpPr>
        <p:spPr>
          <a:xfrm flipH="1">
            <a:off x="2606949" y="4390416"/>
            <a:ext cx="557100" cy="6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048" name="Google Shape;1048;p51"/>
          <p:cNvSpPr txBox="1">
            <a:spLocks noGrp="1"/>
          </p:cNvSpPr>
          <p:nvPr>
            <p:ph type="title"/>
          </p:nvPr>
        </p:nvSpPr>
        <p:spPr>
          <a:xfrm>
            <a:off x="729450" y="6328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Pathogenesis: </a:t>
            </a:r>
            <a:r>
              <a:rPr lang="en" sz="2550" b="0">
                <a:solidFill>
                  <a:srgbClr val="B03D50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In the blood</a:t>
            </a:r>
            <a:r>
              <a:rPr lang="en" sz="2550" b="0">
                <a:latin typeface="Raleway ExtraBold"/>
                <a:ea typeface="Raleway ExtraBold"/>
                <a:cs typeface="Raleway ExtraBold"/>
                <a:sym typeface="Raleway ExtraBold"/>
              </a:rPr>
              <a:t> </a:t>
            </a:r>
            <a:r>
              <a:rPr lang="en" sz="2550" b="0">
                <a:latin typeface="Raleway ExtraLight"/>
                <a:ea typeface="Raleway ExtraLight"/>
                <a:cs typeface="Raleway ExtraLight"/>
                <a:sym typeface="Raleway ExtraLight"/>
              </a:rPr>
              <a:t>(“erythrocytic” cycle)</a:t>
            </a:r>
            <a:endParaRPr sz="2550"/>
          </a:p>
        </p:txBody>
      </p:sp>
      <p:sp>
        <p:nvSpPr>
          <p:cNvPr id="1049" name="Google Shape;1049;p51"/>
          <p:cNvSpPr/>
          <p:nvPr/>
        </p:nvSpPr>
        <p:spPr>
          <a:xfrm>
            <a:off x="239725" y="1308350"/>
            <a:ext cx="2636700" cy="1557900"/>
          </a:xfrm>
          <a:prstGeom prst="rect">
            <a:avLst/>
          </a:prstGeom>
          <a:solidFill>
            <a:srgbClr val="FFFFFF">
              <a:alpha val="75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50" name="Google Shape;1050;p51"/>
          <p:cNvSpPr/>
          <p:nvPr/>
        </p:nvSpPr>
        <p:spPr>
          <a:xfrm>
            <a:off x="325625" y="3515550"/>
            <a:ext cx="2883300" cy="1457400"/>
          </a:xfrm>
          <a:prstGeom prst="rect">
            <a:avLst/>
          </a:prstGeom>
          <a:solidFill>
            <a:srgbClr val="FFFFFF">
              <a:alpha val="75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51" name="Google Shape;1051;p51"/>
          <p:cNvSpPr txBox="1"/>
          <p:nvPr/>
        </p:nvSpPr>
        <p:spPr>
          <a:xfrm>
            <a:off x="6165525" y="1379625"/>
            <a:ext cx="2636700" cy="1185300"/>
          </a:xfrm>
          <a:prstGeom prst="rect">
            <a:avLst/>
          </a:prstGeom>
          <a:solidFill>
            <a:srgbClr val="F1F2F3"/>
          </a:solidFill>
          <a:ln w="9525" cap="flat" cmpd="sng">
            <a:solidFill>
              <a:srgbClr val="40424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Infected RBCs (4) go to spleen → </a:t>
            </a:r>
            <a:r>
              <a:rPr lang="en" sz="1300" b="1">
                <a:solidFill>
                  <a:srgbClr val="DF382C"/>
                </a:solidFill>
                <a:latin typeface="Open Sans"/>
                <a:ea typeface="Open Sans"/>
                <a:cs typeface="Open Sans"/>
                <a:sym typeface="Open Sans"/>
              </a:rPr>
              <a:t>splenic sequestration</a:t>
            </a:r>
            <a:endParaRPr sz="1300" b="1">
              <a:solidFill>
                <a:srgbClr val="DF382C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 b="1">
                <a:solidFill>
                  <a:srgbClr val="3B71CA"/>
                </a:solidFill>
                <a:latin typeface="Open Sans"/>
                <a:ea typeface="Open Sans"/>
                <a:cs typeface="Open Sans"/>
                <a:sym typeface="Open Sans"/>
              </a:rPr>
              <a:t>Splenomegaly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 b="1">
                <a:solidFill>
                  <a:srgbClr val="3B71CA"/>
                </a:solidFill>
                <a:latin typeface="Open Sans"/>
                <a:ea typeface="Open Sans"/>
                <a:cs typeface="Open Sans"/>
                <a:sym typeface="Open Sans"/>
              </a:rPr>
              <a:t>↓ Platelets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Splenic rupture 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052" name="Google Shape;1052;p51"/>
          <p:cNvGrpSpPr/>
          <p:nvPr/>
        </p:nvGrpSpPr>
        <p:grpSpPr>
          <a:xfrm>
            <a:off x="7340071" y="1448019"/>
            <a:ext cx="228586" cy="228586"/>
            <a:chOff x="2204963" y="2996421"/>
            <a:chExt cx="355500" cy="355500"/>
          </a:xfrm>
        </p:grpSpPr>
        <p:sp>
          <p:nvSpPr>
            <p:cNvPr id="1053" name="Google Shape;1053;p51"/>
            <p:cNvSpPr/>
            <p:nvPr/>
          </p:nvSpPr>
          <p:spPr>
            <a:xfrm>
              <a:off x="2204963" y="2996421"/>
              <a:ext cx="355500" cy="355500"/>
            </a:xfrm>
            <a:prstGeom prst="ellipse">
              <a:avLst/>
            </a:prstGeom>
            <a:solidFill>
              <a:srgbClr val="B03D50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054" name="Google Shape;1054;p51"/>
            <p:cNvSpPr/>
            <p:nvPr/>
          </p:nvSpPr>
          <p:spPr>
            <a:xfrm>
              <a:off x="2275272" y="3029998"/>
              <a:ext cx="199343" cy="288340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4</a:t>
              </a:r>
            </a:p>
          </p:txBody>
        </p:sp>
      </p:grpSp>
      <p:sp>
        <p:nvSpPr>
          <p:cNvPr id="1055" name="Google Shape;1055;p51"/>
          <p:cNvSpPr/>
          <p:nvPr/>
        </p:nvSpPr>
        <p:spPr>
          <a:xfrm rot="5400000">
            <a:off x="5120175" y="1910371"/>
            <a:ext cx="265800" cy="3915600"/>
          </a:xfrm>
          <a:prstGeom prst="leftBrace">
            <a:avLst>
              <a:gd name="adj1" fmla="val 50000"/>
              <a:gd name="adj2" fmla="val 5000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56" name="Google Shape;1056;p51"/>
          <p:cNvSpPr txBox="1"/>
          <p:nvPr/>
        </p:nvSpPr>
        <p:spPr>
          <a:xfrm>
            <a:off x="7422776" y="4839348"/>
            <a:ext cx="16002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Infected RBC</a:t>
            </a:r>
            <a:endParaRPr sz="1300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sp>
        <p:nvSpPr>
          <p:cNvPr id="1057" name="Google Shape;1057;p51"/>
          <p:cNvSpPr txBox="1"/>
          <p:nvPr/>
        </p:nvSpPr>
        <p:spPr>
          <a:xfrm>
            <a:off x="2876425" y="1379625"/>
            <a:ext cx="3147000" cy="785100"/>
          </a:xfrm>
          <a:prstGeom prst="rect">
            <a:avLst/>
          </a:prstGeom>
          <a:solidFill>
            <a:srgbClr val="FAE4E8"/>
          </a:solidFill>
          <a:ln w="9525" cap="flat" cmpd="sng">
            <a:solidFill>
              <a:srgbClr val="B03D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Severe malaria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isn’t from hemolysis </a:t>
            </a:r>
            <a:r>
              <a:rPr lang="en" sz="1300" i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alone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(6), it can can also be from the </a:t>
            </a: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asexual replication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(5)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58" name="Google Shape;1058;p51"/>
          <p:cNvSpPr/>
          <p:nvPr/>
        </p:nvSpPr>
        <p:spPr>
          <a:xfrm>
            <a:off x="7338650" y="3303425"/>
            <a:ext cx="1524600" cy="1785300"/>
          </a:xfrm>
          <a:prstGeom prst="rect">
            <a:avLst/>
          </a:prstGeom>
          <a:solidFill>
            <a:srgbClr val="FFFFFF">
              <a:alpha val="75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59" name="Google Shape;1059;p51"/>
          <p:cNvSpPr/>
          <p:nvPr/>
        </p:nvSpPr>
        <p:spPr>
          <a:xfrm>
            <a:off x="6076225" y="1343101"/>
            <a:ext cx="2787000" cy="1760100"/>
          </a:xfrm>
          <a:prstGeom prst="rect">
            <a:avLst/>
          </a:prstGeom>
          <a:solidFill>
            <a:srgbClr val="FFFFFF">
              <a:alpha val="75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060" name="Google Shape;1060;p51"/>
          <p:cNvGrpSpPr/>
          <p:nvPr/>
        </p:nvGrpSpPr>
        <p:grpSpPr>
          <a:xfrm>
            <a:off x="3406494" y="1655472"/>
            <a:ext cx="228586" cy="228587"/>
            <a:chOff x="1550488" y="2981535"/>
            <a:chExt cx="355500" cy="355500"/>
          </a:xfrm>
        </p:grpSpPr>
        <p:sp>
          <p:nvSpPr>
            <p:cNvPr id="1061" name="Google Shape;1061;p51"/>
            <p:cNvSpPr/>
            <p:nvPr/>
          </p:nvSpPr>
          <p:spPr>
            <a:xfrm>
              <a:off x="1550488" y="2981535"/>
              <a:ext cx="355500" cy="3555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062" name="Google Shape;1062;p51"/>
            <p:cNvSpPr/>
            <p:nvPr/>
          </p:nvSpPr>
          <p:spPr>
            <a:xfrm>
              <a:off x="1636603" y="3018938"/>
              <a:ext cx="183278" cy="280669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6</a:t>
              </a:r>
            </a:p>
          </p:txBody>
        </p:sp>
      </p:grpSp>
      <p:grpSp>
        <p:nvGrpSpPr>
          <p:cNvPr id="1063" name="Google Shape;1063;p51"/>
          <p:cNvGrpSpPr/>
          <p:nvPr/>
        </p:nvGrpSpPr>
        <p:grpSpPr>
          <a:xfrm>
            <a:off x="4572010" y="1857980"/>
            <a:ext cx="228586" cy="228587"/>
            <a:chOff x="1121563" y="2981535"/>
            <a:chExt cx="355500" cy="355500"/>
          </a:xfrm>
        </p:grpSpPr>
        <p:sp>
          <p:nvSpPr>
            <p:cNvPr id="1064" name="Google Shape;1064;p51"/>
            <p:cNvSpPr/>
            <p:nvPr/>
          </p:nvSpPr>
          <p:spPr>
            <a:xfrm>
              <a:off x="1121563" y="2981535"/>
              <a:ext cx="355500" cy="355500"/>
            </a:xfrm>
            <a:prstGeom prst="ellipse">
              <a:avLst/>
            </a:prstGeom>
            <a:solidFill>
              <a:srgbClr val="B03D50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065" name="Google Shape;1065;p51"/>
            <p:cNvSpPr/>
            <p:nvPr/>
          </p:nvSpPr>
          <p:spPr>
            <a:xfrm>
              <a:off x="1205669" y="3018999"/>
              <a:ext cx="187306" cy="280551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5</a:t>
              </a:r>
            </a:p>
          </p:txBody>
        </p:sp>
      </p:grpSp>
      <p:sp>
        <p:nvSpPr>
          <p:cNvPr id="1066" name="Google Shape;1066;p51"/>
          <p:cNvSpPr txBox="1"/>
          <p:nvPr/>
        </p:nvSpPr>
        <p:spPr>
          <a:xfrm>
            <a:off x="2887575" y="2869534"/>
            <a:ext cx="3138300" cy="7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P </a:t>
            </a:r>
            <a:r>
              <a:rPr lang="en" sz="1300" b="1">
                <a:solidFill>
                  <a:srgbClr val="B03D50"/>
                </a:solidFill>
                <a:latin typeface="Open Sans"/>
                <a:ea typeface="Open Sans"/>
                <a:cs typeface="Open Sans"/>
                <a:sym typeface="Open Sans"/>
              </a:rPr>
              <a:t>f</a:t>
            </a: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alciparum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1300" u="sng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avoids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splenic sequestration by </a:t>
            </a:r>
            <a:r>
              <a:rPr lang="en" sz="1300" b="1">
                <a:solidFill>
                  <a:srgbClr val="DF382C"/>
                </a:solidFill>
                <a:latin typeface="Open Sans"/>
                <a:ea typeface="Open Sans"/>
                <a:cs typeface="Open Sans"/>
                <a:sym typeface="Open Sans"/>
              </a:rPr>
              <a:t>cytoadherence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to the </a:t>
            </a:r>
            <a:r>
              <a:rPr lang="en" sz="1300" b="1">
                <a:solidFill>
                  <a:srgbClr val="DF382C"/>
                </a:solidFill>
                <a:latin typeface="Open Sans"/>
                <a:ea typeface="Open Sans"/>
                <a:cs typeface="Open Sans"/>
                <a:sym typeface="Open Sans"/>
              </a:rPr>
              <a:t>microvasculature</a:t>
            </a:r>
            <a:endParaRPr sz="1300" b="1">
              <a:solidFill>
                <a:srgbClr val="DF382C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67" name="Google Shape;1067;p51"/>
          <p:cNvSpPr txBox="1"/>
          <p:nvPr/>
        </p:nvSpPr>
        <p:spPr>
          <a:xfrm>
            <a:off x="2887575" y="2189750"/>
            <a:ext cx="3138300" cy="7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rgbClr val="DF382C"/>
                </a:solidFill>
                <a:latin typeface="Open Sans"/>
                <a:ea typeface="Open Sans"/>
                <a:cs typeface="Open Sans"/>
                <a:sym typeface="Open Sans"/>
              </a:rPr>
              <a:t>Anaerobic glycolysis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by the parasite: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 b="1">
                <a:solidFill>
                  <a:srgbClr val="3B71CA"/>
                </a:solidFill>
                <a:latin typeface="Open Sans"/>
                <a:ea typeface="Open Sans"/>
                <a:cs typeface="Open Sans"/>
                <a:sym typeface="Open Sans"/>
              </a:rPr>
              <a:t>↓ glucose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 b="1">
                <a:solidFill>
                  <a:srgbClr val="3B71CA"/>
                </a:solidFill>
                <a:latin typeface="Open Sans"/>
                <a:ea typeface="Open Sans"/>
                <a:cs typeface="Open Sans"/>
                <a:sym typeface="Open Sans"/>
              </a:rPr>
              <a:t>Lactic acidosis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68" name="Google Shape;1068;p51"/>
          <p:cNvSpPr/>
          <p:nvPr/>
        </p:nvSpPr>
        <p:spPr>
          <a:xfrm>
            <a:off x="2887575" y="2283975"/>
            <a:ext cx="3147000" cy="627600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3" name="Google Shape;1073;p52"/>
          <p:cNvSpPr txBox="1"/>
          <p:nvPr/>
        </p:nvSpPr>
        <p:spPr>
          <a:xfrm>
            <a:off x="5419981" y="4887650"/>
            <a:ext cx="867300" cy="1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6"/>
              <a:buFont typeface="Arial"/>
              <a:buNone/>
            </a:pPr>
            <a:r>
              <a:rPr lang="en" sz="986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Schizont</a:t>
            </a:r>
            <a:endParaRPr sz="986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sp>
        <p:nvSpPr>
          <p:cNvPr id="1074" name="Google Shape;1074;p52"/>
          <p:cNvSpPr txBox="1"/>
          <p:nvPr/>
        </p:nvSpPr>
        <p:spPr>
          <a:xfrm>
            <a:off x="7695010" y="4887650"/>
            <a:ext cx="883500" cy="1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6"/>
              <a:buFont typeface="Arial"/>
              <a:buNone/>
            </a:pPr>
            <a:r>
              <a:rPr lang="en" sz="986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Ring </a:t>
            </a:r>
            <a:r>
              <a:rPr lang="en" sz="986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 </a:t>
            </a:r>
            <a:r>
              <a:rPr lang="en" sz="986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form</a:t>
            </a:r>
            <a:endParaRPr sz="986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grpSp>
        <p:nvGrpSpPr>
          <p:cNvPr id="1075" name="Google Shape;1075;p52"/>
          <p:cNvGrpSpPr/>
          <p:nvPr/>
        </p:nvGrpSpPr>
        <p:grpSpPr>
          <a:xfrm>
            <a:off x="7756555" y="4109917"/>
            <a:ext cx="886541" cy="879142"/>
            <a:chOff x="7871170" y="3082826"/>
            <a:chExt cx="1168500" cy="1158900"/>
          </a:xfrm>
        </p:grpSpPr>
        <p:pic>
          <p:nvPicPr>
            <p:cNvPr id="1076" name="Google Shape;1076;p5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948542" y="3222000"/>
              <a:ext cx="953870" cy="852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77" name="Google Shape;1077;p52"/>
            <p:cNvSpPr/>
            <p:nvPr/>
          </p:nvSpPr>
          <p:spPr>
            <a:xfrm rot="1212767">
              <a:off x="7998267" y="3213094"/>
              <a:ext cx="914307" cy="898365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69375" tIns="69375" rIns="69375" bIns="693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62"/>
                <a:buFont typeface="Arial"/>
                <a:buNone/>
              </a:pPr>
              <a:endParaRPr sz="1062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078" name="Google Shape;1078;p52"/>
          <p:cNvGrpSpPr/>
          <p:nvPr/>
        </p:nvGrpSpPr>
        <p:grpSpPr>
          <a:xfrm>
            <a:off x="5354191" y="4025809"/>
            <a:ext cx="999891" cy="1001352"/>
            <a:chOff x="4701836" y="2643017"/>
            <a:chExt cx="1317900" cy="1320000"/>
          </a:xfrm>
        </p:grpSpPr>
        <p:pic>
          <p:nvPicPr>
            <p:cNvPr id="1079" name="Google Shape;1079;p5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905513" y="2875549"/>
              <a:ext cx="891250" cy="85360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80" name="Google Shape;1080;p52"/>
            <p:cNvSpPr/>
            <p:nvPr/>
          </p:nvSpPr>
          <p:spPr>
            <a:xfrm rot="2314056">
              <a:off x="4894982" y="2830278"/>
              <a:ext cx="931609" cy="945477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69375" tIns="69375" rIns="69375" bIns="693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62"/>
                <a:buFont typeface="Arial"/>
                <a:buNone/>
              </a:pPr>
              <a:endParaRPr sz="1062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cxnSp>
        <p:nvCxnSpPr>
          <p:cNvPr id="1081" name="Google Shape;1081;p52"/>
          <p:cNvCxnSpPr/>
          <p:nvPr/>
        </p:nvCxnSpPr>
        <p:spPr>
          <a:xfrm flipH="1">
            <a:off x="7376099" y="4529427"/>
            <a:ext cx="422400" cy="4500"/>
          </a:xfrm>
          <a:prstGeom prst="curvedConnector3">
            <a:avLst>
              <a:gd name="adj1" fmla="val 50000"/>
            </a:avLst>
          </a:prstGeom>
          <a:noFill/>
          <a:ln w="2167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082" name="Google Shape;1082;p52"/>
          <p:cNvCxnSpPr>
            <a:stCxn id="1083" idx="2"/>
          </p:cNvCxnSpPr>
          <p:nvPr/>
        </p:nvCxnSpPr>
        <p:spPr>
          <a:xfrm flipH="1">
            <a:off x="6205439" y="4526523"/>
            <a:ext cx="411900" cy="7500"/>
          </a:xfrm>
          <a:prstGeom prst="curvedConnector3">
            <a:avLst>
              <a:gd name="adj1" fmla="val 50000"/>
            </a:avLst>
          </a:prstGeom>
          <a:noFill/>
          <a:ln w="2167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084" name="Google Shape;1084;p52"/>
          <p:cNvSpPr txBox="1">
            <a:spLocks noGrp="1"/>
          </p:cNvSpPr>
          <p:nvPr>
            <p:ph type="title"/>
          </p:nvPr>
        </p:nvSpPr>
        <p:spPr>
          <a:xfrm>
            <a:off x="729450" y="6328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858585"/>
                </a:solidFill>
              </a:rPr>
              <a:t>P</a:t>
            </a:r>
            <a:r>
              <a:rPr lang="en">
                <a:solidFill>
                  <a:srgbClr val="DF382C"/>
                </a:solidFill>
              </a:rPr>
              <a:t> f</a:t>
            </a:r>
            <a:r>
              <a:rPr lang="en">
                <a:solidFill>
                  <a:srgbClr val="858585"/>
                </a:solidFill>
              </a:rPr>
              <a:t>alciparum:</a:t>
            </a:r>
            <a:r>
              <a:rPr lang="en"/>
              <a:t> </a:t>
            </a:r>
            <a:r>
              <a:rPr lang="en" sz="2550" b="0">
                <a:latin typeface="Raleway ExtraBold"/>
                <a:ea typeface="Raleway ExtraBold"/>
                <a:cs typeface="Raleway ExtraBold"/>
                <a:sym typeface="Raleway ExtraBold"/>
              </a:rPr>
              <a:t>Microvascular cytoadherence</a:t>
            </a:r>
            <a:endParaRPr sz="2550"/>
          </a:p>
        </p:txBody>
      </p:sp>
      <p:sp>
        <p:nvSpPr>
          <p:cNvPr id="1085" name="Google Shape;1085;p52"/>
          <p:cNvSpPr txBox="1"/>
          <p:nvPr/>
        </p:nvSpPr>
        <p:spPr>
          <a:xfrm>
            <a:off x="3571800" y="3827225"/>
            <a:ext cx="1827300" cy="1185300"/>
          </a:xfrm>
          <a:prstGeom prst="rect">
            <a:avLst/>
          </a:prstGeom>
          <a:solidFill>
            <a:srgbClr val="F1F2F3"/>
          </a:solidFill>
          <a:ln w="9525" cap="flat" cmpd="sng">
            <a:solidFill>
              <a:srgbClr val="40424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Severe malaria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isn’t from hemolysis </a:t>
            </a:r>
            <a:r>
              <a:rPr lang="en" sz="1300" i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alone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(6), it can can also be from the asexual replication (5)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086" name="Google Shape;1086;p52"/>
          <p:cNvGrpSpPr/>
          <p:nvPr/>
        </p:nvGrpSpPr>
        <p:grpSpPr>
          <a:xfrm>
            <a:off x="3624707" y="4299949"/>
            <a:ext cx="228587" cy="228586"/>
            <a:chOff x="1550488" y="2981535"/>
            <a:chExt cx="355500" cy="355500"/>
          </a:xfrm>
        </p:grpSpPr>
        <p:sp>
          <p:nvSpPr>
            <p:cNvPr id="1087" name="Google Shape;1087;p52"/>
            <p:cNvSpPr/>
            <p:nvPr/>
          </p:nvSpPr>
          <p:spPr>
            <a:xfrm>
              <a:off x="1550488" y="2981535"/>
              <a:ext cx="355500" cy="3555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088" name="Google Shape;1088;p52"/>
            <p:cNvSpPr/>
            <p:nvPr/>
          </p:nvSpPr>
          <p:spPr>
            <a:xfrm>
              <a:off x="1636603" y="3018938"/>
              <a:ext cx="183278" cy="280669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6</a:t>
              </a:r>
            </a:p>
          </p:txBody>
        </p:sp>
      </p:grpSp>
      <p:grpSp>
        <p:nvGrpSpPr>
          <p:cNvPr id="1089" name="Google Shape;1089;p52"/>
          <p:cNvGrpSpPr/>
          <p:nvPr/>
        </p:nvGrpSpPr>
        <p:grpSpPr>
          <a:xfrm>
            <a:off x="4510139" y="4713419"/>
            <a:ext cx="228586" cy="228586"/>
            <a:chOff x="1121563" y="2981535"/>
            <a:chExt cx="355500" cy="355500"/>
          </a:xfrm>
        </p:grpSpPr>
        <p:sp>
          <p:nvSpPr>
            <p:cNvPr id="1090" name="Google Shape;1090;p52"/>
            <p:cNvSpPr/>
            <p:nvPr/>
          </p:nvSpPr>
          <p:spPr>
            <a:xfrm>
              <a:off x="1121563" y="2981535"/>
              <a:ext cx="355500" cy="355500"/>
            </a:xfrm>
            <a:prstGeom prst="ellipse">
              <a:avLst/>
            </a:prstGeom>
            <a:solidFill>
              <a:srgbClr val="B03D50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091" name="Google Shape;1091;p52"/>
            <p:cNvSpPr/>
            <p:nvPr/>
          </p:nvSpPr>
          <p:spPr>
            <a:xfrm>
              <a:off x="1205669" y="3018999"/>
              <a:ext cx="187306" cy="280551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5</a:t>
              </a:r>
            </a:p>
          </p:txBody>
        </p:sp>
      </p:grpSp>
      <p:grpSp>
        <p:nvGrpSpPr>
          <p:cNvPr id="1092" name="Google Shape;1092;p52"/>
          <p:cNvGrpSpPr/>
          <p:nvPr/>
        </p:nvGrpSpPr>
        <p:grpSpPr>
          <a:xfrm>
            <a:off x="170342" y="2486707"/>
            <a:ext cx="3318553" cy="2606277"/>
            <a:chOff x="2613924" y="2120628"/>
            <a:chExt cx="3580657" cy="2812125"/>
          </a:xfrm>
        </p:grpSpPr>
        <p:pic>
          <p:nvPicPr>
            <p:cNvPr id="1093" name="Google Shape;1093;p52"/>
            <p:cNvPicPr preferRelativeResize="0"/>
            <p:nvPr/>
          </p:nvPicPr>
          <p:blipFill rotWithShape="1">
            <a:blip r:embed="rId5">
              <a:alphaModFix/>
            </a:blip>
            <a:srcRect l="2420" t="8885" r="16114" b="3840"/>
            <a:stretch/>
          </p:blipFill>
          <p:spPr>
            <a:xfrm>
              <a:off x="2613924" y="2120628"/>
              <a:ext cx="3580657" cy="274956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94" name="Google Shape;1094;p52"/>
            <p:cNvSpPr txBox="1"/>
            <p:nvPr/>
          </p:nvSpPr>
          <p:spPr>
            <a:xfrm>
              <a:off x="5421041" y="4547853"/>
              <a:ext cx="7233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4725" tIns="84725" rIns="84725" bIns="847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5" u="sng">
                  <a:solidFill>
                    <a:schemeClr val="hlink"/>
                  </a:solidFill>
                  <a:latin typeface="Open Sans"/>
                  <a:ea typeface="Open Sans"/>
                  <a:cs typeface="Open Sans"/>
                  <a:sym typeface="Open Sans"/>
                  <a:hlinkClick r:id="rId6"/>
                </a:rPr>
                <a:t>Source</a:t>
              </a:r>
              <a:endParaRPr sz="1205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095" name="Google Shape;1095;p52"/>
          <p:cNvGrpSpPr/>
          <p:nvPr/>
        </p:nvGrpSpPr>
        <p:grpSpPr>
          <a:xfrm>
            <a:off x="6920751" y="3767235"/>
            <a:ext cx="269718" cy="269682"/>
            <a:chOff x="1121563" y="2981535"/>
            <a:chExt cx="355500" cy="355500"/>
          </a:xfrm>
        </p:grpSpPr>
        <p:sp>
          <p:nvSpPr>
            <p:cNvPr id="1096" name="Google Shape;1096;p52"/>
            <p:cNvSpPr/>
            <p:nvPr/>
          </p:nvSpPr>
          <p:spPr>
            <a:xfrm>
              <a:off x="1121563" y="2981535"/>
              <a:ext cx="355500" cy="355500"/>
            </a:xfrm>
            <a:prstGeom prst="ellipse">
              <a:avLst/>
            </a:prstGeom>
            <a:solidFill>
              <a:srgbClr val="B03D50"/>
            </a:solidFill>
            <a:ln>
              <a:noFill/>
            </a:ln>
          </p:spPr>
          <p:txBody>
            <a:bodyPr spcFirstLastPara="1" wrap="square" lIns="15425" tIns="15425" rIns="15425" bIns="15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6"/>
                <a:buFont typeface="Arial"/>
                <a:buNone/>
              </a:pPr>
              <a:endParaRPr sz="236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097" name="Google Shape;1097;p52"/>
            <p:cNvSpPr/>
            <p:nvPr/>
          </p:nvSpPr>
          <p:spPr>
            <a:xfrm>
              <a:off x="1205669" y="3018999"/>
              <a:ext cx="187306" cy="280551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5</a:t>
              </a:r>
            </a:p>
          </p:txBody>
        </p:sp>
      </p:grpSp>
      <p:sp>
        <p:nvSpPr>
          <p:cNvPr id="1098" name="Google Shape;1098;p52"/>
          <p:cNvSpPr/>
          <p:nvPr/>
        </p:nvSpPr>
        <p:spPr>
          <a:xfrm rot="5400000">
            <a:off x="6953154" y="2665777"/>
            <a:ext cx="201600" cy="2970300"/>
          </a:xfrm>
          <a:prstGeom prst="leftBrace">
            <a:avLst>
              <a:gd name="adj1" fmla="val 50000"/>
              <a:gd name="adj2" fmla="val 50000"/>
            </a:avLst>
          </a:prstGeom>
          <a:noFill/>
          <a:ln w="144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9375" tIns="69375" rIns="69375" bIns="693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62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99" name="Google Shape;1099;p52"/>
          <p:cNvSpPr/>
          <p:nvPr/>
        </p:nvSpPr>
        <p:spPr>
          <a:xfrm>
            <a:off x="170350" y="1547925"/>
            <a:ext cx="3318600" cy="717900"/>
          </a:xfrm>
          <a:prstGeom prst="rect">
            <a:avLst/>
          </a:prstGeom>
          <a:solidFill>
            <a:srgbClr val="FAE4E8"/>
          </a:solidFill>
          <a:ln w="9525" cap="flat" cmpd="sng">
            <a:solidFill>
              <a:srgbClr val="B03D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P </a:t>
            </a:r>
            <a:r>
              <a:rPr lang="en" sz="1200" b="1">
                <a:solidFill>
                  <a:srgbClr val="B03D50"/>
                </a:solidFill>
                <a:latin typeface="Open Sans"/>
                <a:ea typeface="Open Sans"/>
                <a:cs typeface="Open Sans"/>
                <a:sym typeface="Open Sans"/>
              </a:rPr>
              <a:t>f</a:t>
            </a:r>
            <a:r>
              <a:rPr lang="en" sz="12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alciparum</a:t>
            </a:r>
            <a:r>
              <a:rPr lang="en" sz="12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evades immune system (splenic sequestration) by </a:t>
            </a:r>
            <a:r>
              <a:rPr lang="en" sz="12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cytoadherence</a:t>
            </a:r>
            <a:r>
              <a:rPr lang="en" sz="12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to the </a:t>
            </a:r>
            <a:r>
              <a:rPr lang="en" sz="12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microvasculature</a:t>
            </a:r>
            <a:endParaRPr sz="1200" b="1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b="1">
              <a:solidFill>
                <a:srgbClr val="40424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00" name="Google Shape;1100;p52"/>
          <p:cNvSpPr/>
          <p:nvPr/>
        </p:nvSpPr>
        <p:spPr>
          <a:xfrm>
            <a:off x="3526375" y="3767225"/>
            <a:ext cx="1920300" cy="1299900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01" name="Google Shape;1101;p52"/>
          <p:cNvSpPr/>
          <p:nvPr/>
        </p:nvSpPr>
        <p:spPr>
          <a:xfrm>
            <a:off x="5451250" y="3689675"/>
            <a:ext cx="3192000" cy="1380300"/>
          </a:xfrm>
          <a:prstGeom prst="rect">
            <a:avLst/>
          </a:prstGeom>
          <a:solidFill>
            <a:srgbClr val="FFFFFF">
              <a:alpha val="75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02" name="Google Shape;1102;p52"/>
          <p:cNvSpPr txBox="1"/>
          <p:nvPr/>
        </p:nvSpPr>
        <p:spPr>
          <a:xfrm>
            <a:off x="6405495" y="4887641"/>
            <a:ext cx="1108800" cy="1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6"/>
              <a:buFont typeface="Arial"/>
              <a:buNone/>
            </a:pPr>
            <a:r>
              <a:rPr lang="en" sz="986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Trophozoites</a:t>
            </a:r>
            <a:endParaRPr sz="986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grpSp>
        <p:nvGrpSpPr>
          <p:cNvPr id="1103" name="Google Shape;1103;p52"/>
          <p:cNvGrpSpPr/>
          <p:nvPr/>
        </p:nvGrpSpPr>
        <p:grpSpPr>
          <a:xfrm>
            <a:off x="6616694" y="4192208"/>
            <a:ext cx="676874" cy="668630"/>
            <a:chOff x="6424700" y="3998550"/>
            <a:chExt cx="892150" cy="881400"/>
          </a:xfrm>
        </p:grpSpPr>
        <p:pic>
          <p:nvPicPr>
            <p:cNvPr id="1104" name="Google Shape;1104;p52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6424700" y="4033354"/>
              <a:ext cx="836801" cy="8156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83" name="Google Shape;1083;p52"/>
            <p:cNvSpPr/>
            <p:nvPr/>
          </p:nvSpPr>
          <p:spPr>
            <a:xfrm>
              <a:off x="6425550" y="3998550"/>
              <a:ext cx="891300" cy="8814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69375" tIns="69375" rIns="69375" bIns="693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62"/>
                <a:buFont typeface="Arial"/>
                <a:buNone/>
              </a:pPr>
              <a:endParaRPr sz="1062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1105" name="Google Shape;1105;p52"/>
          <p:cNvSpPr txBox="1"/>
          <p:nvPr/>
        </p:nvSpPr>
        <p:spPr>
          <a:xfrm>
            <a:off x="3669625" y="1564100"/>
            <a:ext cx="5143500" cy="14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i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P. falciparum’s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1300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trophozoites 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produce a </a:t>
            </a:r>
            <a:r>
              <a:rPr lang="en" sz="1300" b="1">
                <a:solidFill>
                  <a:srgbClr val="3B71CA"/>
                </a:solidFill>
                <a:latin typeface="Open Sans"/>
                <a:ea typeface="Open Sans"/>
                <a:cs typeface="Open Sans"/>
                <a:sym typeface="Open Sans"/>
              </a:rPr>
              <a:t>polymorphic </a:t>
            </a: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protein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that is expressed on infected RBCs membranes 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PfEMP1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" sz="1100">
                <a:solidFill>
                  <a:schemeClr val="dk2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Plasmodium falciparum erythrocyte membrane protein 1</a:t>
            </a:r>
            <a:endParaRPr sz="1100">
              <a:solidFill>
                <a:schemeClr val="dk2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 b="1">
                <a:solidFill>
                  <a:srgbClr val="DF382C"/>
                </a:solidFill>
                <a:latin typeface="Open Sans"/>
                <a:ea typeface="Open Sans"/>
                <a:cs typeface="Open Sans"/>
                <a:sym typeface="Open Sans"/>
              </a:rPr>
              <a:t>Anchors RBCs</a:t>
            </a: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in the </a:t>
            </a:r>
            <a:r>
              <a:rPr lang="en" sz="1300" b="1">
                <a:solidFill>
                  <a:srgbClr val="DF382C"/>
                </a:solidFill>
                <a:latin typeface="Open Sans"/>
                <a:ea typeface="Open Sans"/>
                <a:cs typeface="Open Sans"/>
                <a:sym typeface="Open Sans"/>
              </a:rPr>
              <a:t>periphery</a:t>
            </a:r>
            <a:r>
              <a:rPr lang="en" sz="1300">
                <a:solidFill>
                  <a:srgbClr val="DF382C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by binding to endothelial receptors in the microvasculature (e.g. ICAM-1)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Open Sans"/>
              <a:buChar char="○"/>
            </a:pPr>
            <a:r>
              <a:rPr lang="en" sz="11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Almost mimics leukocyte adhesion </a:t>
            </a:r>
            <a:r>
              <a:rPr lang="en" sz="1100">
                <a:solidFill>
                  <a:srgbClr val="9E9E9E"/>
                </a:solidFill>
                <a:latin typeface="Open Sans"/>
                <a:ea typeface="Open Sans"/>
                <a:cs typeface="Open Sans"/>
                <a:sym typeface="Open Sans"/>
              </a:rPr>
              <a:t>(but with RBCs)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06" name="Google Shape;1106;p52"/>
          <p:cNvSpPr txBox="1"/>
          <p:nvPr/>
        </p:nvSpPr>
        <p:spPr>
          <a:xfrm>
            <a:off x="3669625" y="2904575"/>
            <a:ext cx="51435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These PfEMP1 </a:t>
            </a:r>
            <a:r>
              <a:rPr lang="en" sz="1300" b="1">
                <a:solidFill>
                  <a:srgbClr val="3B71CA"/>
                </a:solidFill>
                <a:latin typeface="Open Sans"/>
                <a:ea typeface="Open Sans"/>
                <a:cs typeface="Open Sans"/>
                <a:sym typeface="Open Sans"/>
              </a:rPr>
              <a:t>antigens change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substantially </a:t>
            </a: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each cycle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○"/>
            </a:pP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Immune system evaded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by </a:t>
            </a:r>
            <a:r>
              <a:rPr lang="en" sz="1300" b="1">
                <a:solidFill>
                  <a:srgbClr val="3B71CA"/>
                </a:solidFill>
                <a:latin typeface="Open Sans"/>
                <a:ea typeface="Open Sans"/>
                <a:cs typeface="Open Sans"/>
                <a:sym typeface="Open Sans"/>
              </a:rPr>
              <a:t>antigenic variation</a:t>
            </a:r>
            <a:endParaRPr sz="1300" b="1">
              <a:solidFill>
                <a:srgbClr val="3B71C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07" name="Google Shape;1107;p52"/>
          <p:cNvSpPr/>
          <p:nvPr/>
        </p:nvSpPr>
        <p:spPr>
          <a:xfrm>
            <a:off x="3806275" y="2189675"/>
            <a:ext cx="4961100" cy="788700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08" name="Google Shape;1108;p52"/>
          <p:cNvSpPr/>
          <p:nvPr/>
        </p:nvSpPr>
        <p:spPr>
          <a:xfrm>
            <a:off x="8643100" y="2978425"/>
            <a:ext cx="422400" cy="269700"/>
          </a:xfrm>
          <a:prstGeom prst="roundRect">
            <a:avLst>
              <a:gd name="adj" fmla="val 41009"/>
            </a:avLst>
          </a:prstGeom>
          <a:solidFill>
            <a:srgbClr val="B03D5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4-6</a:t>
            </a:r>
            <a:endParaRPr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09" name="Google Shape;1109;p5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055825" y="133375"/>
            <a:ext cx="892150" cy="89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" name="Google Shape;1114;p53"/>
          <p:cNvSpPr txBox="1"/>
          <p:nvPr/>
        </p:nvSpPr>
        <p:spPr>
          <a:xfrm>
            <a:off x="6405495" y="4887641"/>
            <a:ext cx="1108800" cy="1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6"/>
              <a:buFont typeface="Arial"/>
              <a:buNone/>
            </a:pPr>
            <a:r>
              <a:rPr lang="en" sz="986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Trophozoites</a:t>
            </a:r>
            <a:endParaRPr sz="986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grpSp>
        <p:nvGrpSpPr>
          <p:cNvPr id="1115" name="Google Shape;1115;p53"/>
          <p:cNvGrpSpPr/>
          <p:nvPr/>
        </p:nvGrpSpPr>
        <p:grpSpPr>
          <a:xfrm>
            <a:off x="6616694" y="4192208"/>
            <a:ext cx="676874" cy="668630"/>
            <a:chOff x="6424700" y="3998550"/>
            <a:chExt cx="892150" cy="881400"/>
          </a:xfrm>
        </p:grpSpPr>
        <p:pic>
          <p:nvPicPr>
            <p:cNvPr id="1116" name="Google Shape;1116;p5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424700" y="4033354"/>
              <a:ext cx="836801" cy="8156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17" name="Google Shape;1117;p53"/>
            <p:cNvSpPr/>
            <p:nvPr/>
          </p:nvSpPr>
          <p:spPr>
            <a:xfrm>
              <a:off x="6425550" y="3998550"/>
              <a:ext cx="891300" cy="8814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69375" tIns="69375" rIns="69375" bIns="693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62"/>
                <a:buFont typeface="Arial"/>
                <a:buNone/>
              </a:pPr>
              <a:endParaRPr sz="1062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1118" name="Google Shape;1118;p53"/>
          <p:cNvSpPr txBox="1"/>
          <p:nvPr/>
        </p:nvSpPr>
        <p:spPr>
          <a:xfrm>
            <a:off x="7695010" y="4887650"/>
            <a:ext cx="883500" cy="1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6"/>
              <a:buFont typeface="Arial"/>
              <a:buNone/>
            </a:pPr>
            <a:r>
              <a:rPr lang="en" sz="986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Ring </a:t>
            </a:r>
            <a:r>
              <a:rPr lang="en" sz="986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 </a:t>
            </a:r>
            <a:r>
              <a:rPr lang="en" sz="986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form</a:t>
            </a:r>
            <a:endParaRPr sz="986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grpSp>
        <p:nvGrpSpPr>
          <p:cNvPr id="1119" name="Google Shape;1119;p53"/>
          <p:cNvGrpSpPr/>
          <p:nvPr/>
        </p:nvGrpSpPr>
        <p:grpSpPr>
          <a:xfrm>
            <a:off x="7756555" y="4109917"/>
            <a:ext cx="886541" cy="879142"/>
            <a:chOff x="7871170" y="3082826"/>
            <a:chExt cx="1168500" cy="1158900"/>
          </a:xfrm>
        </p:grpSpPr>
        <p:pic>
          <p:nvPicPr>
            <p:cNvPr id="1120" name="Google Shape;1120;p5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948542" y="3222000"/>
              <a:ext cx="953870" cy="852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21" name="Google Shape;1121;p53"/>
            <p:cNvSpPr/>
            <p:nvPr/>
          </p:nvSpPr>
          <p:spPr>
            <a:xfrm rot="1212767">
              <a:off x="7998267" y="3213094"/>
              <a:ext cx="914307" cy="898365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69375" tIns="69375" rIns="69375" bIns="693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62"/>
                <a:buFont typeface="Arial"/>
                <a:buNone/>
              </a:pPr>
              <a:endParaRPr sz="1062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cxnSp>
        <p:nvCxnSpPr>
          <p:cNvPr id="1122" name="Google Shape;1122;p53"/>
          <p:cNvCxnSpPr/>
          <p:nvPr/>
        </p:nvCxnSpPr>
        <p:spPr>
          <a:xfrm flipH="1">
            <a:off x="7376099" y="4529427"/>
            <a:ext cx="422400" cy="4500"/>
          </a:xfrm>
          <a:prstGeom prst="curvedConnector3">
            <a:avLst>
              <a:gd name="adj1" fmla="val 50000"/>
            </a:avLst>
          </a:prstGeom>
          <a:noFill/>
          <a:ln w="2167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123" name="Google Shape;1123;p53"/>
          <p:cNvCxnSpPr>
            <a:stCxn id="1117" idx="2"/>
          </p:cNvCxnSpPr>
          <p:nvPr/>
        </p:nvCxnSpPr>
        <p:spPr>
          <a:xfrm flipH="1">
            <a:off x="6205439" y="4526523"/>
            <a:ext cx="411900" cy="7500"/>
          </a:xfrm>
          <a:prstGeom prst="curvedConnector3">
            <a:avLst>
              <a:gd name="adj1" fmla="val 50000"/>
            </a:avLst>
          </a:prstGeom>
          <a:noFill/>
          <a:ln w="2167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124" name="Google Shape;1124;p53"/>
          <p:cNvSpPr txBox="1">
            <a:spLocks noGrp="1"/>
          </p:cNvSpPr>
          <p:nvPr>
            <p:ph type="title"/>
          </p:nvPr>
        </p:nvSpPr>
        <p:spPr>
          <a:xfrm>
            <a:off x="729450" y="6328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858585"/>
                </a:solidFill>
              </a:rPr>
              <a:t>P</a:t>
            </a:r>
            <a:r>
              <a:rPr lang="en">
                <a:solidFill>
                  <a:srgbClr val="DF382C"/>
                </a:solidFill>
              </a:rPr>
              <a:t> f</a:t>
            </a:r>
            <a:r>
              <a:rPr lang="en">
                <a:solidFill>
                  <a:srgbClr val="858585"/>
                </a:solidFill>
              </a:rPr>
              <a:t>alciparum:</a:t>
            </a:r>
            <a:r>
              <a:rPr lang="en"/>
              <a:t> </a:t>
            </a:r>
            <a:r>
              <a:rPr lang="en" sz="2550" b="0">
                <a:latin typeface="Raleway ExtraBold"/>
                <a:ea typeface="Raleway ExtraBold"/>
                <a:cs typeface="Raleway ExtraBold"/>
                <a:sym typeface="Raleway ExtraBold"/>
              </a:rPr>
              <a:t>Pathophys of severe malaria</a:t>
            </a:r>
            <a:endParaRPr sz="2550"/>
          </a:p>
        </p:txBody>
      </p:sp>
      <p:grpSp>
        <p:nvGrpSpPr>
          <p:cNvPr id="1125" name="Google Shape;1125;p53"/>
          <p:cNvGrpSpPr/>
          <p:nvPr/>
        </p:nvGrpSpPr>
        <p:grpSpPr>
          <a:xfrm>
            <a:off x="6920751" y="3767235"/>
            <a:ext cx="269718" cy="269682"/>
            <a:chOff x="1121563" y="2981535"/>
            <a:chExt cx="355500" cy="355500"/>
          </a:xfrm>
        </p:grpSpPr>
        <p:sp>
          <p:nvSpPr>
            <p:cNvPr id="1126" name="Google Shape;1126;p53"/>
            <p:cNvSpPr/>
            <p:nvPr/>
          </p:nvSpPr>
          <p:spPr>
            <a:xfrm>
              <a:off x="1121563" y="2981535"/>
              <a:ext cx="355500" cy="355500"/>
            </a:xfrm>
            <a:prstGeom prst="ellipse">
              <a:avLst/>
            </a:prstGeom>
            <a:solidFill>
              <a:srgbClr val="B03D50"/>
            </a:solidFill>
            <a:ln>
              <a:noFill/>
            </a:ln>
          </p:spPr>
          <p:txBody>
            <a:bodyPr spcFirstLastPara="1" wrap="square" lIns="15425" tIns="15425" rIns="15425" bIns="15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6"/>
                <a:buFont typeface="Arial"/>
                <a:buNone/>
              </a:pPr>
              <a:endParaRPr sz="236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127" name="Google Shape;1127;p53"/>
            <p:cNvSpPr/>
            <p:nvPr/>
          </p:nvSpPr>
          <p:spPr>
            <a:xfrm>
              <a:off x="1205669" y="3018999"/>
              <a:ext cx="187306" cy="280551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5</a:t>
              </a:r>
            </a:p>
          </p:txBody>
        </p:sp>
      </p:grpSp>
      <p:sp>
        <p:nvSpPr>
          <p:cNvPr id="1128" name="Google Shape;1128;p53"/>
          <p:cNvSpPr/>
          <p:nvPr/>
        </p:nvSpPr>
        <p:spPr>
          <a:xfrm rot="5400000">
            <a:off x="6953154" y="2665777"/>
            <a:ext cx="201600" cy="2970300"/>
          </a:xfrm>
          <a:prstGeom prst="leftBrace">
            <a:avLst>
              <a:gd name="adj1" fmla="val 50000"/>
              <a:gd name="adj2" fmla="val 50000"/>
            </a:avLst>
          </a:prstGeom>
          <a:noFill/>
          <a:ln w="144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9375" tIns="69375" rIns="69375" bIns="693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62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29" name="Google Shape;1129;p53"/>
          <p:cNvSpPr/>
          <p:nvPr/>
        </p:nvSpPr>
        <p:spPr>
          <a:xfrm>
            <a:off x="170350" y="1547925"/>
            <a:ext cx="3318600" cy="717900"/>
          </a:xfrm>
          <a:prstGeom prst="rect">
            <a:avLst/>
          </a:prstGeom>
          <a:solidFill>
            <a:srgbClr val="FAE4E8"/>
          </a:solidFill>
          <a:ln w="9525" cap="flat" cmpd="sng">
            <a:solidFill>
              <a:srgbClr val="B03D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P </a:t>
            </a:r>
            <a:r>
              <a:rPr lang="en" sz="1200" b="1">
                <a:solidFill>
                  <a:srgbClr val="B03D50"/>
                </a:solidFill>
                <a:latin typeface="Open Sans"/>
                <a:ea typeface="Open Sans"/>
                <a:cs typeface="Open Sans"/>
                <a:sym typeface="Open Sans"/>
              </a:rPr>
              <a:t>f</a:t>
            </a:r>
            <a:r>
              <a:rPr lang="en" sz="12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alciparum</a:t>
            </a:r>
            <a:r>
              <a:rPr lang="en" sz="12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evades immune system (splenic sequestration) by </a:t>
            </a:r>
            <a:r>
              <a:rPr lang="en" sz="12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cytoadherence</a:t>
            </a:r>
            <a:r>
              <a:rPr lang="en" sz="12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to the </a:t>
            </a:r>
            <a:r>
              <a:rPr lang="en" sz="12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microvasculature</a:t>
            </a:r>
            <a:endParaRPr sz="1200" b="1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b="1">
              <a:solidFill>
                <a:srgbClr val="40424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30" name="Google Shape;1130;p53"/>
          <p:cNvSpPr/>
          <p:nvPr/>
        </p:nvSpPr>
        <p:spPr>
          <a:xfrm>
            <a:off x="5451250" y="3689675"/>
            <a:ext cx="3192000" cy="1349700"/>
          </a:xfrm>
          <a:prstGeom prst="rect">
            <a:avLst/>
          </a:prstGeom>
          <a:solidFill>
            <a:srgbClr val="FFFFFF">
              <a:alpha val="75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31" name="Google Shape;1131;p53"/>
          <p:cNvSpPr txBox="1"/>
          <p:nvPr/>
        </p:nvSpPr>
        <p:spPr>
          <a:xfrm>
            <a:off x="5143300" y="1564100"/>
            <a:ext cx="36699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Infected </a:t>
            </a:r>
            <a:r>
              <a:rPr lang="en" sz="1300">
                <a:solidFill>
                  <a:srgbClr val="858585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schizonts </a:t>
            </a: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bind to uninfected RBCs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causing </a:t>
            </a:r>
            <a:r>
              <a:rPr lang="en" sz="1300" b="1">
                <a:solidFill>
                  <a:srgbClr val="DF382C"/>
                </a:solidFill>
                <a:latin typeface="Open Sans"/>
                <a:ea typeface="Open Sans"/>
                <a:cs typeface="Open Sans"/>
                <a:sym typeface="Open Sans"/>
              </a:rPr>
              <a:t>rosetting 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(big clumps of RBCs)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32" name="Google Shape;1132;p53"/>
          <p:cNvSpPr txBox="1"/>
          <p:nvPr/>
        </p:nvSpPr>
        <p:spPr>
          <a:xfrm>
            <a:off x="5419981" y="4887650"/>
            <a:ext cx="867300" cy="1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6"/>
              <a:buFont typeface="Arial"/>
              <a:buNone/>
            </a:pPr>
            <a:r>
              <a:rPr lang="en" sz="986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Schizont</a:t>
            </a:r>
            <a:endParaRPr sz="986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grpSp>
        <p:nvGrpSpPr>
          <p:cNvPr id="1133" name="Google Shape;1133;p53"/>
          <p:cNvGrpSpPr/>
          <p:nvPr/>
        </p:nvGrpSpPr>
        <p:grpSpPr>
          <a:xfrm>
            <a:off x="5354191" y="4025809"/>
            <a:ext cx="999891" cy="1001352"/>
            <a:chOff x="4701836" y="2643017"/>
            <a:chExt cx="1317900" cy="1320000"/>
          </a:xfrm>
        </p:grpSpPr>
        <p:pic>
          <p:nvPicPr>
            <p:cNvPr id="1134" name="Google Shape;1134;p5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905513" y="2875549"/>
              <a:ext cx="891250" cy="85360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35" name="Google Shape;1135;p53"/>
            <p:cNvSpPr/>
            <p:nvPr/>
          </p:nvSpPr>
          <p:spPr>
            <a:xfrm rot="2314056">
              <a:off x="4894982" y="2830278"/>
              <a:ext cx="931609" cy="945477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69375" tIns="69375" rIns="69375" bIns="693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62"/>
                <a:buFont typeface="Arial"/>
                <a:buNone/>
              </a:pPr>
              <a:endParaRPr sz="1062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1136" name="Google Shape;1136;p53"/>
          <p:cNvSpPr/>
          <p:nvPr/>
        </p:nvSpPr>
        <p:spPr>
          <a:xfrm>
            <a:off x="60650" y="1488125"/>
            <a:ext cx="3544800" cy="829500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137" name="Google Shape;1137;p53"/>
          <p:cNvGrpSpPr/>
          <p:nvPr/>
        </p:nvGrpSpPr>
        <p:grpSpPr>
          <a:xfrm>
            <a:off x="-4" y="2317736"/>
            <a:ext cx="5143310" cy="2822053"/>
            <a:chOff x="152400" y="152400"/>
            <a:chExt cx="7239000" cy="3971925"/>
          </a:xfrm>
        </p:grpSpPr>
        <p:pic>
          <p:nvPicPr>
            <p:cNvPr id="1138" name="Google Shape;1138;p53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52400" y="152400"/>
              <a:ext cx="7239000" cy="39719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39" name="Google Shape;1139;p53"/>
            <p:cNvSpPr txBox="1"/>
            <p:nvPr/>
          </p:nvSpPr>
          <p:spPr>
            <a:xfrm>
              <a:off x="5929800" y="3739425"/>
              <a:ext cx="1461600" cy="384900"/>
            </a:xfrm>
            <a:prstGeom prst="rect">
              <a:avLst/>
            </a:prstGeom>
            <a:solidFill>
              <a:srgbClr val="FFFFFF">
                <a:alpha val="75000"/>
              </a:srgbClr>
            </a:solidFill>
            <a:ln>
              <a:noFill/>
            </a:ln>
          </p:spPr>
          <p:txBody>
            <a:bodyPr spcFirstLastPara="1" wrap="square" lIns="64950" tIns="64950" rIns="64950" bIns="64950" anchor="t" anchorCtr="0">
              <a:norm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24" u="sng">
                  <a:solidFill>
                    <a:schemeClr val="hlink"/>
                  </a:solidFill>
                  <a:latin typeface="Open Sans"/>
                  <a:ea typeface="Open Sans"/>
                  <a:cs typeface="Open Sans"/>
                  <a:sym typeface="Open Sans"/>
                  <a:hlinkClick r:id="rId7"/>
                </a:rPr>
                <a:t>Yam et al</a:t>
              </a:r>
              <a:r>
                <a:rPr lang="en" sz="924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 (2017)</a:t>
              </a:r>
              <a:endParaRPr sz="924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1140" name="Google Shape;1140;p53"/>
          <p:cNvSpPr txBox="1"/>
          <p:nvPr/>
        </p:nvSpPr>
        <p:spPr>
          <a:xfrm>
            <a:off x="5143300" y="2097500"/>
            <a:ext cx="3669900" cy="17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Clinical manifestations vary based on the site (of the microvasculature):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Brain - </a:t>
            </a:r>
            <a:r>
              <a:rPr lang="en" sz="1300" b="1">
                <a:solidFill>
                  <a:srgbClr val="3B71CA"/>
                </a:solidFill>
                <a:latin typeface="Open Sans"/>
                <a:ea typeface="Open Sans"/>
                <a:cs typeface="Open Sans"/>
                <a:sym typeface="Open Sans"/>
              </a:rPr>
              <a:t>neuro Sx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" sz="1300" b="1">
                <a:solidFill>
                  <a:srgbClr val="DF382C"/>
                </a:solidFill>
                <a:latin typeface="Open Sans"/>
                <a:ea typeface="Open Sans"/>
                <a:cs typeface="Open Sans"/>
                <a:sym typeface="Open Sans"/>
              </a:rPr>
              <a:t>cerebral malaria</a:t>
            </a:r>
            <a:endParaRPr sz="1300" b="1">
              <a:solidFill>
                <a:srgbClr val="DF382C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Kidneys - </a:t>
            </a:r>
            <a:r>
              <a:rPr lang="en" sz="1300" b="1">
                <a:solidFill>
                  <a:srgbClr val="3B71CA"/>
                </a:solidFill>
                <a:latin typeface="Open Sans"/>
                <a:ea typeface="Open Sans"/>
                <a:cs typeface="Open Sans"/>
                <a:sym typeface="Open Sans"/>
              </a:rPr>
              <a:t>Renal failure</a:t>
            </a:r>
            <a:endParaRPr sz="1300" b="1">
              <a:solidFill>
                <a:srgbClr val="3B71C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Bone marrow - </a:t>
            </a:r>
            <a:r>
              <a:rPr lang="en" sz="1300" b="1">
                <a:solidFill>
                  <a:srgbClr val="3B71CA"/>
                </a:solidFill>
                <a:latin typeface="Open Sans"/>
                <a:ea typeface="Open Sans"/>
                <a:cs typeface="Open Sans"/>
                <a:sym typeface="Open Sans"/>
              </a:rPr>
              <a:t>cytopenias</a:t>
            </a:r>
            <a:endParaRPr sz="1300" b="1">
              <a:solidFill>
                <a:srgbClr val="3B71C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Lungs - </a:t>
            </a:r>
            <a:r>
              <a:rPr lang="en" sz="1300" b="1">
                <a:solidFill>
                  <a:srgbClr val="3B71CA"/>
                </a:solidFill>
                <a:latin typeface="Open Sans"/>
                <a:ea typeface="Open Sans"/>
                <a:cs typeface="Open Sans"/>
                <a:sym typeface="Open Sans"/>
              </a:rPr>
              <a:t>respiratory failure</a:t>
            </a:r>
            <a:endParaRPr sz="1300" b="1">
              <a:solidFill>
                <a:srgbClr val="3B71C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Liver, heart - end organ failure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41" name="Google Shape;1141;p5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055825" y="133375"/>
            <a:ext cx="892150" cy="89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46" name="Google Shape;1146;p54"/>
          <p:cNvCxnSpPr>
            <a:stCxn id="1147" idx="1"/>
            <a:endCxn id="1148" idx="2"/>
          </p:cNvCxnSpPr>
          <p:nvPr/>
        </p:nvCxnSpPr>
        <p:spPr>
          <a:xfrm rot="10800000">
            <a:off x="2194853" y="2968712"/>
            <a:ext cx="3564300" cy="1159800"/>
          </a:xfrm>
          <a:prstGeom prst="bentConnector2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149" name="Google Shape;1149;p54"/>
          <p:cNvSpPr txBox="1">
            <a:spLocks noGrp="1"/>
          </p:cNvSpPr>
          <p:nvPr>
            <p:ph type="title"/>
          </p:nvPr>
        </p:nvSpPr>
        <p:spPr>
          <a:xfrm>
            <a:off x="729450" y="6328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858585"/>
                </a:solidFill>
              </a:rPr>
              <a:t>Revisiting: Clinical &amp; laboratory manifestations</a:t>
            </a:r>
            <a:endParaRPr>
              <a:solidFill>
                <a:srgbClr val="858585"/>
              </a:solidFill>
            </a:endParaRPr>
          </a:p>
        </p:txBody>
      </p:sp>
      <p:sp>
        <p:nvSpPr>
          <p:cNvPr id="1150" name="Google Shape;1150;p54"/>
          <p:cNvSpPr/>
          <p:nvPr/>
        </p:nvSpPr>
        <p:spPr>
          <a:xfrm>
            <a:off x="729450" y="1448100"/>
            <a:ext cx="3774300" cy="1437300"/>
          </a:xfrm>
          <a:prstGeom prst="rect">
            <a:avLst/>
          </a:prstGeom>
          <a:solidFill>
            <a:srgbClr val="F1F2F3"/>
          </a:solidFill>
          <a:ln w="9525" cap="flat" cmpd="sng">
            <a:solidFill>
              <a:srgbClr val="40424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404247"/>
                </a:solidFill>
                <a:latin typeface="Open Sans"/>
                <a:ea typeface="Open Sans"/>
                <a:cs typeface="Open Sans"/>
                <a:sym typeface="Open Sans"/>
              </a:rPr>
              <a:t>Typical presentation</a:t>
            </a:r>
            <a:endParaRPr sz="1600">
              <a:solidFill>
                <a:srgbClr val="404247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2F3"/>
              </a:buClr>
              <a:buSzPts val="1300"/>
              <a:buFont typeface="Open Sans"/>
              <a:buChar char="●"/>
            </a:pPr>
            <a:r>
              <a:rPr lang="en" sz="1300" b="1">
                <a:solidFill>
                  <a:srgbClr val="F1F2F3"/>
                </a:solidFill>
                <a:latin typeface="Open Sans"/>
                <a:ea typeface="Open Sans"/>
                <a:cs typeface="Open Sans"/>
                <a:sym typeface="Open Sans"/>
              </a:rPr>
              <a:t>Fever and chills</a:t>
            </a:r>
            <a:endParaRPr sz="1300" b="1">
              <a:solidFill>
                <a:srgbClr val="F1F2F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Open Sans"/>
              <a:buChar char="○"/>
            </a:pPr>
            <a:r>
              <a:rPr lang="en" sz="110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Often accompanied by headache, myalgias, arthralgias, fatigue/weakness</a:t>
            </a:r>
            <a:endParaRPr sz="1100">
              <a:solidFill>
                <a:schemeClr val="accen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Open Sans"/>
              <a:buChar char="○"/>
            </a:pPr>
            <a:r>
              <a:rPr lang="en" sz="110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“</a:t>
            </a:r>
            <a:r>
              <a:rPr lang="en" sz="1100">
                <a:solidFill>
                  <a:srgbClr val="DF382C"/>
                </a:solidFill>
                <a:latin typeface="Open Sans"/>
                <a:ea typeface="Open Sans"/>
                <a:cs typeface="Open Sans"/>
                <a:sym typeface="Open Sans"/>
              </a:rPr>
              <a:t>Flu like illness</a:t>
            </a:r>
            <a:r>
              <a:rPr lang="en" sz="110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”</a:t>
            </a:r>
            <a:endParaRPr sz="1100">
              <a:solidFill>
                <a:schemeClr val="accen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 u="sng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Variable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: nausea, vomiting, and diarrhea</a:t>
            </a:r>
            <a:endParaRPr sz="12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51" name="Google Shape;1151;p54"/>
          <p:cNvSpPr/>
          <p:nvPr/>
        </p:nvSpPr>
        <p:spPr>
          <a:xfrm>
            <a:off x="239725" y="1308350"/>
            <a:ext cx="4318500" cy="1632300"/>
          </a:xfrm>
          <a:prstGeom prst="rect">
            <a:avLst/>
          </a:prstGeom>
          <a:solidFill>
            <a:srgbClr val="FFFFFF">
              <a:alpha val="75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52" name="Google Shape;1152;p54"/>
          <p:cNvSpPr txBox="1"/>
          <p:nvPr/>
        </p:nvSpPr>
        <p:spPr>
          <a:xfrm>
            <a:off x="727897" y="1696300"/>
            <a:ext cx="20457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Fever and chills</a:t>
            </a:r>
            <a:endParaRPr/>
          </a:p>
        </p:txBody>
      </p:sp>
      <p:sp>
        <p:nvSpPr>
          <p:cNvPr id="1153" name="Google Shape;1153;p54"/>
          <p:cNvSpPr/>
          <p:nvPr/>
        </p:nvSpPr>
        <p:spPr>
          <a:xfrm>
            <a:off x="729450" y="3213675"/>
            <a:ext cx="2552700" cy="1368000"/>
          </a:xfrm>
          <a:prstGeom prst="rect">
            <a:avLst/>
          </a:prstGeom>
          <a:solidFill>
            <a:srgbClr val="E5F4F8"/>
          </a:solidFill>
          <a:ln w="9525" cap="flat" cmpd="sng">
            <a:solidFill>
              <a:srgbClr val="3B7E9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3B7E94"/>
                </a:solidFill>
                <a:latin typeface="Open Sans"/>
                <a:ea typeface="Open Sans"/>
                <a:cs typeface="Open Sans"/>
                <a:sym typeface="Open Sans"/>
              </a:rPr>
              <a:t>Physical exam</a:t>
            </a:r>
            <a:endParaRPr sz="1600">
              <a:solidFill>
                <a:srgbClr val="54B4D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Pallor </a:t>
            </a:r>
            <a:r>
              <a:rPr lang="en" sz="1100">
                <a:solidFill>
                  <a:srgbClr val="858585"/>
                </a:solidFill>
                <a:latin typeface="Open Sans"/>
                <a:ea typeface="Open Sans"/>
                <a:cs typeface="Open Sans"/>
                <a:sym typeface="Open Sans"/>
              </a:rPr>
              <a:t>(from anemia)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Jaundice </a:t>
            </a:r>
            <a:r>
              <a:rPr lang="en" sz="1100">
                <a:solidFill>
                  <a:srgbClr val="858585"/>
                </a:solidFill>
                <a:latin typeface="Open Sans"/>
                <a:ea typeface="Open Sans"/>
                <a:cs typeface="Open Sans"/>
                <a:sym typeface="Open Sans"/>
              </a:rPr>
              <a:t>(when severe)</a:t>
            </a:r>
            <a:endParaRPr sz="1100">
              <a:solidFill>
                <a:srgbClr val="85858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No lymphadenopathy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54" name="Google Shape;1154;p54"/>
          <p:cNvSpPr/>
          <p:nvPr/>
        </p:nvSpPr>
        <p:spPr>
          <a:xfrm>
            <a:off x="3459850" y="3213675"/>
            <a:ext cx="2124300" cy="1368000"/>
          </a:xfrm>
          <a:prstGeom prst="rect">
            <a:avLst/>
          </a:prstGeom>
          <a:solidFill>
            <a:srgbClr val="E2EAF7"/>
          </a:solidFill>
          <a:ln w="9525" cap="flat" cmpd="sng">
            <a:solidFill>
              <a:srgbClr val="3B71C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3B71CA"/>
                </a:solidFill>
                <a:latin typeface="Open Sans"/>
                <a:ea typeface="Open Sans"/>
                <a:cs typeface="Open Sans"/>
                <a:sym typeface="Open Sans"/>
              </a:rPr>
              <a:t>Labs</a:t>
            </a:r>
            <a:endParaRPr sz="1200">
              <a:solidFill>
                <a:srgbClr val="3B71C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2EAF7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rgbClr val="E2EAF7"/>
                </a:solidFill>
                <a:latin typeface="Open Sans"/>
                <a:ea typeface="Open Sans"/>
                <a:cs typeface="Open Sans"/>
                <a:sym typeface="Open Sans"/>
              </a:rPr>
              <a:t>Anemia</a:t>
            </a:r>
            <a:endParaRPr sz="1300">
              <a:solidFill>
                <a:srgbClr val="E2EAF7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2EAF7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rgbClr val="E2EAF7"/>
                </a:solidFill>
                <a:latin typeface="Open Sans"/>
                <a:ea typeface="Open Sans"/>
                <a:cs typeface="Open Sans"/>
                <a:sym typeface="Open Sans"/>
              </a:rPr>
              <a:t>↑ bilirubin</a:t>
            </a:r>
            <a:endParaRPr sz="1300">
              <a:solidFill>
                <a:srgbClr val="E2EAF7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Normal/low WBC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155" name="Google Shape;1155;p54"/>
          <p:cNvCxnSpPr/>
          <p:nvPr/>
        </p:nvCxnSpPr>
        <p:spPr>
          <a:xfrm>
            <a:off x="2949400" y="3903575"/>
            <a:ext cx="6630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triangle" w="med" len="med"/>
            <a:tailEnd type="none" w="med" len="med"/>
          </a:ln>
        </p:spPr>
      </p:cxnSp>
      <p:cxnSp>
        <p:nvCxnSpPr>
          <p:cNvPr id="1156" name="Google Shape;1156;p54"/>
          <p:cNvCxnSpPr/>
          <p:nvPr/>
        </p:nvCxnSpPr>
        <p:spPr>
          <a:xfrm>
            <a:off x="2773450" y="3669925"/>
            <a:ext cx="8436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triangle" w="med" len="med"/>
            <a:tailEnd type="none" w="med" len="med"/>
          </a:ln>
        </p:spPr>
      </p:cxnSp>
      <p:sp>
        <p:nvSpPr>
          <p:cNvPr id="1157" name="Google Shape;1157;p54"/>
          <p:cNvSpPr/>
          <p:nvPr/>
        </p:nvSpPr>
        <p:spPr>
          <a:xfrm>
            <a:off x="239725" y="3184150"/>
            <a:ext cx="5384400" cy="1537500"/>
          </a:xfrm>
          <a:prstGeom prst="rect">
            <a:avLst/>
          </a:prstGeom>
          <a:solidFill>
            <a:srgbClr val="FFFFFF">
              <a:alpha val="75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58" name="Google Shape;1158;p54"/>
          <p:cNvSpPr/>
          <p:nvPr/>
        </p:nvSpPr>
        <p:spPr>
          <a:xfrm>
            <a:off x="729450" y="4146425"/>
            <a:ext cx="1757700" cy="3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Splenomegaly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59" name="Google Shape;1159;p54"/>
          <p:cNvSpPr/>
          <p:nvPr/>
        </p:nvSpPr>
        <p:spPr>
          <a:xfrm>
            <a:off x="3459850" y="3213675"/>
            <a:ext cx="2124300" cy="9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3B71CA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200">
              <a:solidFill>
                <a:srgbClr val="3B71C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Anemia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↑ bilirubin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60" name="Google Shape;1160;p54"/>
          <p:cNvSpPr/>
          <p:nvPr/>
        </p:nvSpPr>
        <p:spPr>
          <a:xfrm>
            <a:off x="3460775" y="4146425"/>
            <a:ext cx="2124300" cy="35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Thrombocytopenia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61" name="Google Shape;1161;p54"/>
          <p:cNvSpPr/>
          <p:nvPr/>
        </p:nvSpPr>
        <p:spPr>
          <a:xfrm>
            <a:off x="4948400" y="1448100"/>
            <a:ext cx="4050600" cy="1896600"/>
          </a:xfrm>
          <a:prstGeom prst="rect">
            <a:avLst/>
          </a:prstGeom>
          <a:solidFill>
            <a:srgbClr val="FAE4E8"/>
          </a:solidFill>
          <a:ln w="9525" cap="flat" cmpd="sng">
            <a:solidFill>
              <a:srgbClr val="B03D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B03D50"/>
                </a:solidFill>
                <a:latin typeface="Open Sans"/>
                <a:ea typeface="Open Sans"/>
                <a:cs typeface="Open Sans"/>
                <a:sym typeface="Open Sans"/>
              </a:rPr>
              <a:t>Severe malaria</a:t>
            </a:r>
            <a:r>
              <a:rPr lang="en" sz="1200" b="1">
                <a:solidFill>
                  <a:srgbClr val="B03D5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12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(often </a:t>
            </a:r>
            <a:r>
              <a:rPr lang="en" sz="1200" i="1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P falciparum</a:t>
            </a:r>
            <a:r>
              <a:rPr lang="en" sz="12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)</a:t>
            </a:r>
            <a:endParaRPr sz="12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Altered mental status, seizures, or coma</a:t>
            </a:r>
            <a:endParaRPr sz="13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Hypoglycemia</a:t>
            </a:r>
            <a:endParaRPr sz="13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Acute kidney injury</a:t>
            </a:r>
            <a:endParaRPr sz="13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Pulmonary edema or acute respiratory distress</a:t>
            </a:r>
            <a:endParaRPr sz="13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Severe anemia, jaundice</a:t>
            </a:r>
            <a:endParaRPr sz="13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Shock, or other multiorgan dysfunction</a:t>
            </a:r>
            <a:endParaRPr sz="13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48" name="Google Shape;1148;p54"/>
          <p:cNvSpPr/>
          <p:nvPr/>
        </p:nvSpPr>
        <p:spPr>
          <a:xfrm>
            <a:off x="1773194" y="2524193"/>
            <a:ext cx="843600" cy="444600"/>
          </a:xfrm>
          <a:prstGeom prst="roundRect">
            <a:avLst>
              <a:gd name="adj" fmla="val 44248"/>
            </a:avLst>
          </a:prstGeom>
          <a:solidFill>
            <a:srgbClr val="E5F4F8"/>
          </a:solidFill>
          <a:ln w="19050" cap="flat" cmpd="sng">
            <a:solidFill>
              <a:srgbClr val="54B4D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B7E94"/>
                </a:solidFill>
                <a:latin typeface="Open Sans"/>
                <a:ea typeface="Open Sans"/>
                <a:cs typeface="Open Sans"/>
                <a:sym typeface="Open Sans"/>
              </a:rPr>
              <a:t>TNF-α</a:t>
            </a:r>
            <a:endParaRPr>
              <a:solidFill>
                <a:srgbClr val="3B7E9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162" name="Google Shape;1162;p54"/>
          <p:cNvGrpSpPr/>
          <p:nvPr/>
        </p:nvGrpSpPr>
        <p:grpSpPr>
          <a:xfrm rot="-9899970">
            <a:off x="5688308" y="3317498"/>
            <a:ext cx="923311" cy="919297"/>
            <a:chOff x="4593877" y="1955214"/>
            <a:chExt cx="1404928" cy="1398820"/>
          </a:xfrm>
        </p:grpSpPr>
        <p:pic>
          <p:nvPicPr>
            <p:cNvPr id="1163" name="Google Shape;1163;p5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1800001">
              <a:off x="4779048" y="2145674"/>
              <a:ext cx="1034586" cy="10178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64" name="Google Shape;1164;p5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-5399433">
              <a:off x="5139346" y="2791657"/>
              <a:ext cx="119535" cy="1083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65" name="Google Shape;1165;p5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1024798">
              <a:off x="5018771" y="2609682"/>
              <a:ext cx="119534" cy="1083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66" name="Google Shape;1166;p5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4500577">
              <a:off x="4974771" y="2772582"/>
              <a:ext cx="119535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67" name="Google Shape;1167;p5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8865607">
              <a:off x="4904796" y="2654182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68" name="Google Shape;1168;p5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-3599452">
              <a:off x="5139346" y="2672106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69" name="Google Shape;1169;p5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-6724096">
              <a:off x="5036446" y="2880554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70" name="Google Shape;1170;p5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-4156140">
              <a:off x="5157821" y="2545044"/>
              <a:ext cx="119535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71" name="Google Shape;1171;p5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-340035">
              <a:off x="4871446" y="2517581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72" name="Google Shape;1172;p5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-4499439">
              <a:off x="5433846" y="2654183"/>
              <a:ext cx="119535" cy="1083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73" name="Google Shape;1173;p5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1206652">
              <a:off x="5447146" y="2476383"/>
              <a:ext cx="119536" cy="108335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174" name="Google Shape;1174;p54"/>
          <p:cNvCxnSpPr/>
          <p:nvPr/>
        </p:nvCxnSpPr>
        <p:spPr>
          <a:xfrm>
            <a:off x="4678450" y="3669925"/>
            <a:ext cx="10560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triangle" w="med" len="med"/>
            <a:tailEnd type="none" w="med" len="med"/>
          </a:ln>
        </p:spPr>
      </p:cxnSp>
      <p:cxnSp>
        <p:nvCxnSpPr>
          <p:cNvPr id="1175" name="Google Shape;1175;p54"/>
          <p:cNvCxnSpPr/>
          <p:nvPr/>
        </p:nvCxnSpPr>
        <p:spPr>
          <a:xfrm>
            <a:off x="4830850" y="3886655"/>
            <a:ext cx="8928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triangle" w="med" len="med"/>
            <a:tailEnd type="none" w="med" len="med"/>
          </a:ln>
        </p:spPr>
      </p:cxnSp>
      <p:sp>
        <p:nvSpPr>
          <p:cNvPr id="1147" name="Google Shape;1147;p54"/>
          <p:cNvSpPr txBox="1"/>
          <p:nvPr/>
        </p:nvSpPr>
        <p:spPr>
          <a:xfrm>
            <a:off x="5759153" y="3936062"/>
            <a:ext cx="10560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RBC lysis</a:t>
            </a:r>
            <a:endParaRPr sz="1300" b="1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76" name="Google Shape;1176;p54"/>
          <p:cNvSpPr txBox="1"/>
          <p:nvPr/>
        </p:nvSpPr>
        <p:spPr>
          <a:xfrm>
            <a:off x="5757550" y="4552800"/>
            <a:ext cx="2124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Splenic sequestration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of infected RBCs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77" name="Google Shape;1177;p54"/>
          <p:cNvSpPr txBox="1"/>
          <p:nvPr/>
        </p:nvSpPr>
        <p:spPr>
          <a:xfrm>
            <a:off x="7500950" y="3589425"/>
            <a:ext cx="16824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Microvasculature cytoadherence</a:t>
            </a:r>
            <a:endParaRPr sz="1300" b="1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(</a:t>
            </a:r>
            <a:r>
              <a:rPr lang="en" sz="1200" i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P </a:t>
            </a:r>
            <a:r>
              <a:rPr lang="en" sz="1200" b="1" i="1">
                <a:solidFill>
                  <a:srgbClr val="DF382C"/>
                </a:solidFill>
                <a:latin typeface="Open Sans"/>
                <a:ea typeface="Open Sans"/>
                <a:cs typeface="Open Sans"/>
                <a:sym typeface="Open Sans"/>
              </a:rPr>
              <a:t>f</a:t>
            </a:r>
            <a:r>
              <a:rPr lang="en" sz="1200" i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alciparum</a:t>
            </a:r>
            <a:r>
              <a:rPr lang="en" sz="12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)</a:t>
            </a:r>
            <a:endParaRPr sz="1300" b="1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178" name="Google Shape;1178;p54"/>
          <p:cNvCxnSpPr>
            <a:stCxn id="1176" idx="1"/>
            <a:endCxn id="1158" idx="2"/>
          </p:cNvCxnSpPr>
          <p:nvPr/>
        </p:nvCxnSpPr>
        <p:spPr>
          <a:xfrm rot="10800000">
            <a:off x="1608250" y="4485600"/>
            <a:ext cx="4149300" cy="359700"/>
          </a:xfrm>
          <a:prstGeom prst="bentConnector2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179" name="Google Shape;1179;p54"/>
          <p:cNvCxnSpPr>
            <a:stCxn id="1176" idx="1"/>
            <a:endCxn id="1160" idx="2"/>
          </p:cNvCxnSpPr>
          <p:nvPr/>
        </p:nvCxnSpPr>
        <p:spPr>
          <a:xfrm rot="10800000">
            <a:off x="4523050" y="4506000"/>
            <a:ext cx="1234500" cy="339300"/>
          </a:xfrm>
          <a:prstGeom prst="bentConnector2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180" name="Google Shape;1180;p54"/>
          <p:cNvCxnSpPr>
            <a:stCxn id="1177" idx="1"/>
            <a:endCxn id="1161" idx="2"/>
          </p:cNvCxnSpPr>
          <p:nvPr/>
        </p:nvCxnSpPr>
        <p:spPr>
          <a:xfrm rot="10800000">
            <a:off x="6973550" y="3344775"/>
            <a:ext cx="527400" cy="629400"/>
          </a:xfrm>
          <a:prstGeom prst="bentConnector2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181" name="Google Shape;1181;p54"/>
          <p:cNvCxnSpPr>
            <a:stCxn id="1148" idx="0"/>
            <a:endCxn id="1152" idx="2"/>
          </p:cNvCxnSpPr>
          <p:nvPr/>
        </p:nvCxnSpPr>
        <p:spPr>
          <a:xfrm rot="5400000" flipH="1">
            <a:off x="1751294" y="2080493"/>
            <a:ext cx="443100" cy="444300"/>
          </a:xfrm>
          <a:prstGeom prst="bentConnector3">
            <a:avLst>
              <a:gd name="adj1" fmla="val 49988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1182" name="Google Shape;1182;p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55825" y="133375"/>
            <a:ext cx="892150" cy="89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" name="Google Shape;1187;p55"/>
          <p:cNvSpPr txBox="1">
            <a:spLocks noGrp="1"/>
          </p:cNvSpPr>
          <p:nvPr>
            <p:ph type="title"/>
          </p:nvPr>
        </p:nvSpPr>
        <p:spPr>
          <a:xfrm>
            <a:off x="729450" y="6328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Speaking of callbacks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8" name="Google Shape;1188;p55"/>
          <p:cNvSpPr/>
          <p:nvPr/>
        </p:nvSpPr>
        <p:spPr>
          <a:xfrm>
            <a:off x="2116175" y="2573825"/>
            <a:ext cx="1769400" cy="8709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89" name="Google Shape;1189;p55"/>
          <p:cNvSpPr txBox="1"/>
          <p:nvPr/>
        </p:nvSpPr>
        <p:spPr>
          <a:xfrm>
            <a:off x="2217616" y="2662563"/>
            <a:ext cx="1463100" cy="6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3B71CA"/>
                </a:solidFill>
                <a:latin typeface="Raleway"/>
                <a:ea typeface="Raleway"/>
                <a:cs typeface="Raleway"/>
                <a:sym typeface="Raleway"/>
              </a:rPr>
              <a:t>Mosquitos</a:t>
            </a:r>
            <a:endParaRPr sz="1600" b="1">
              <a:solidFill>
                <a:srgbClr val="3B71CA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rgbClr val="858585"/>
                </a:solidFill>
                <a:latin typeface="Open Sans"/>
                <a:ea typeface="Open Sans"/>
                <a:cs typeface="Open Sans"/>
                <a:sym typeface="Open Sans"/>
              </a:rPr>
              <a:t>The vector</a:t>
            </a:r>
            <a:endParaRPr sz="1200" i="1">
              <a:solidFill>
                <a:srgbClr val="85858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90" name="Google Shape;1190;p55"/>
          <p:cNvSpPr txBox="1"/>
          <p:nvPr/>
        </p:nvSpPr>
        <p:spPr>
          <a:xfrm>
            <a:off x="3206625" y="1891600"/>
            <a:ext cx="15561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Geography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Climate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191" name="Google Shape;1191;p55"/>
          <p:cNvCxnSpPr>
            <a:stCxn id="1188" idx="7"/>
            <a:endCxn id="1192" idx="2"/>
          </p:cNvCxnSpPr>
          <p:nvPr/>
        </p:nvCxnSpPr>
        <p:spPr>
          <a:xfrm rot="10800000" flipH="1">
            <a:off x="3626452" y="2037165"/>
            <a:ext cx="989100" cy="664200"/>
          </a:xfrm>
          <a:prstGeom prst="straightConnector1">
            <a:avLst/>
          </a:prstGeom>
          <a:noFill/>
          <a:ln w="19050" cap="flat" cmpd="sng">
            <a:solidFill>
              <a:srgbClr val="858585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1193" name="Google Shape;1193;p55"/>
          <p:cNvCxnSpPr>
            <a:stCxn id="1188" idx="5"/>
            <a:endCxn id="1194" idx="2"/>
          </p:cNvCxnSpPr>
          <p:nvPr/>
        </p:nvCxnSpPr>
        <p:spPr>
          <a:xfrm>
            <a:off x="3626452" y="3317185"/>
            <a:ext cx="1136400" cy="633000"/>
          </a:xfrm>
          <a:prstGeom prst="straightConnector1">
            <a:avLst/>
          </a:prstGeom>
          <a:noFill/>
          <a:ln w="19050" cap="flat" cmpd="sng">
            <a:solidFill>
              <a:srgbClr val="858585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1195" name="Google Shape;1195;p55"/>
          <p:cNvSpPr/>
          <p:nvPr/>
        </p:nvSpPr>
        <p:spPr>
          <a:xfrm>
            <a:off x="2446575" y="1384550"/>
            <a:ext cx="6283800" cy="2946600"/>
          </a:xfrm>
          <a:prstGeom prst="rect">
            <a:avLst/>
          </a:prstGeom>
          <a:solidFill>
            <a:srgbClr val="FFFFFF">
              <a:alpha val="75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94" name="Google Shape;1194;p55"/>
          <p:cNvSpPr/>
          <p:nvPr/>
        </p:nvSpPr>
        <p:spPr>
          <a:xfrm>
            <a:off x="4762800" y="3435525"/>
            <a:ext cx="1355100" cy="1029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92" name="Google Shape;1192;p55"/>
          <p:cNvSpPr/>
          <p:nvPr/>
        </p:nvSpPr>
        <p:spPr>
          <a:xfrm>
            <a:off x="4615650" y="1778350"/>
            <a:ext cx="1649400" cy="5175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96" name="Google Shape;1196;p55"/>
          <p:cNvSpPr txBox="1"/>
          <p:nvPr/>
        </p:nvSpPr>
        <p:spPr>
          <a:xfrm>
            <a:off x="4720800" y="1553324"/>
            <a:ext cx="1439100" cy="6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rgbClr val="858585"/>
                </a:solidFill>
                <a:latin typeface="Open Sans"/>
                <a:ea typeface="Open Sans"/>
                <a:cs typeface="Open Sans"/>
                <a:sym typeface="Open Sans"/>
              </a:rPr>
              <a:t>The pathogen</a:t>
            </a:r>
            <a:endParaRPr sz="1200" i="1">
              <a:solidFill>
                <a:srgbClr val="85858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EB5600"/>
                </a:solidFill>
                <a:latin typeface="Raleway"/>
                <a:ea typeface="Raleway"/>
                <a:cs typeface="Raleway"/>
                <a:sym typeface="Raleway"/>
              </a:rPr>
              <a:t>Plasmodium</a:t>
            </a:r>
            <a:endParaRPr sz="1200">
              <a:solidFill>
                <a:srgbClr val="EB56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97" name="Google Shape;1197;p55"/>
          <p:cNvSpPr txBox="1"/>
          <p:nvPr/>
        </p:nvSpPr>
        <p:spPr>
          <a:xfrm>
            <a:off x="4871550" y="3635575"/>
            <a:ext cx="1137600" cy="6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14A44D"/>
                </a:solidFill>
                <a:latin typeface="Raleway"/>
                <a:ea typeface="Raleway"/>
                <a:cs typeface="Raleway"/>
                <a:sym typeface="Raleway"/>
              </a:rPr>
              <a:t>Humans</a:t>
            </a:r>
            <a:endParaRPr sz="1600" b="1">
              <a:solidFill>
                <a:srgbClr val="14A44D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rgbClr val="858585"/>
                </a:solidFill>
                <a:latin typeface="Open Sans"/>
                <a:ea typeface="Open Sans"/>
                <a:cs typeface="Open Sans"/>
                <a:sym typeface="Open Sans"/>
              </a:rPr>
              <a:t>The reservoir</a:t>
            </a:r>
            <a:endParaRPr sz="1200" i="1">
              <a:solidFill>
                <a:srgbClr val="85858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98" name="Google Shape;1198;p55"/>
          <p:cNvSpPr txBox="1"/>
          <p:nvPr/>
        </p:nvSpPr>
        <p:spPr>
          <a:xfrm>
            <a:off x="5579500" y="2295850"/>
            <a:ext cx="2998500" cy="9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i="1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 u="sng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Malaria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developed </a:t>
            </a: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PfEMP1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to evade immune system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What did </a:t>
            </a:r>
            <a:r>
              <a:rPr lang="en" sz="1300" u="sng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humans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do?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199" name="Google Shape;1199;p55"/>
          <p:cNvCxnSpPr>
            <a:stCxn id="1192" idx="4"/>
            <a:endCxn id="1194" idx="0"/>
          </p:cNvCxnSpPr>
          <p:nvPr/>
        </p:nvCxnSpPr>
        <p:spPr>
          <a:xfrm>
            <a:off x="5440350" y="2295850"/>
            <a:ext cx="0" cy="1139700"/>
          </a:xfrm>
          <a:prstGeom prst="straightConnector1">
            <a:avLst/>
          </a:prstGeom>
          <a:noFill/>
          <a:ln w="19050" cap="flat" cmpd="sng">
            <a:solidFill>
              <a:srgbClr val="858585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1200" name="Google Shape;1200;p55"/>
          <p:cNvSpPr/>
          <p:nvPr/>
        </p:nvSpPr>
        <p:spPr>
          <a:xfrm>
            <a:off x="262400" y="62625"/>
            <a:ext cx="4122000" cy="477000"/>
          </a:xfrm>
          <a:prstGeom prst="rect">
            <a:avLst/>
          </a:prstGeom>
          <a:solidFill>
            <a:srgbClr val="DCF1E4"/>
          </a:solidFill>
          <a:ln w="9525" cap="flat" cmpd="sng">
            <a:solidFill>
              <a:srgbClr val="0C62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rgbClr val="0C622E"/>
                </a:solidFill>
                <a:latin typeface="Raleway"/>
                <a:ea typeface="Raleway"/>
                <a:cs typeface="Raleway"/>
                <a:sym typeface="Raleway"/>
              </a:rPr>
              <a:t>Host genetics</a:t>
            </a:r>
            <a:endParaRPr sz="12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01" name="Google Shape;1201;p55"/>
          <p:cNvSpPr/>
          <p:nvPr/>
        </p:nvSpPr>
        <p:spPr>
          <a:xfrm>
            <a:off x="262400" y="585216"/>
            <a:ext cx="4122000" cy="1956900"/>
          </a:xfrm>
          <a:prstGeom prst="rect">
            <a:avLst/>
          </a:prstGeom>
          <a:solidFill>
            <a:srgbClr val="F1F2F3"/>
          </a:solidFill>
          <a:ln w="9525" cap="flat" cmpd="sng">
            <a:solidFill>
              <a:srgbClr val="40424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rgbClr val="404247"/>
                </a:solidFill>
                <a:latin typeface="Open Sans"/>
                <a:ea typeface="Open Sans"/>
                <a:cs typeface="Open Sans"/>
                <a:sym typeface="Open Sans"/>
              </a:rPr>
              <a:t>Sickle cell</a:t>
            </a:r>
            <a:endParaRPr sz="1700">
              <a:solidFill>
                <a:srgbClr val="404247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404247"/>
                </a:solidFill>
                <a:latin typeface="Open Sans"/>
                <a:ea typeface="Open Sans"/>
                <a:cs typeface="Open Sans"/>
                <a:sym typeface="Open Sans"/>
              </a:rPr>
              <a:t>An </a:t>
            </a:r>
            <a:r>
              <a:rPr lang="en" sz="1300" b="1">
                <a:solidFill>
                  <a:srgbClr val="DF382C"/>
                </a:solidFill>
                <a:latin typeface="Open Sans"/>
                <a:ea typeface="Open Sans"/>
                <a:cs typeface="Open Sans"/>
                <a:sym typeface="Open Sans"/>
              </a:rPr>
              <a:t>evolutionary trade off</a:t>
            </a:r>
            <a:r>
              <a:rPr lang="en" sz="1300">
                <a:solidFill>
                  <a:srgbClr val="404247"/>
                </a:solidFill>
                <a:latin typeface="Open Sans"/>
                <a:ea typeface="Open Sans"/>
                <a:cs typeface="Open Sans"/>
                <a:sym typeface="Open Sans"/>
              </a:rPr>
              <a:t> from dying of malaria as a kid -vs- dying from sickle cell </a:t>
            </a:r>
            <a:endParaRPr sz="1300">
              <a:solidFill>
                <a:srgbClr val="40424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02" name="Google Shape;1202;p55"/>
          <p:cNvSpPr txBox="1"/>
          <p:nvPr/>
        </p:nvSpPr>
        <p:spPr>
          <a:xfrm>
            <a:off x="360951" y="1354915"/>
            <a:ext cx="3924900" cy="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HbS </a:t>
            </a: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“sickles” in periphery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→ ↓ parasite growth in peripheral vessels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Also </a:t>
            </a: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disrupts PfEMP-1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→ ↓ cytoadherence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03" name="Google Shape;1203;p55"/>
          <p:cNvSpPr txBox="1"/>
          <p:nvPr/>
        </p:nvSpPr>
        <p:spPr>
          <a:xfrm>
            <a:off x="360950" y="2116928"/>
            <a:ext cx="39249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i="1">
                <a:solidFill>
                  <a:srgbClr val="9E9E9E"/>
                </a:solidFill>
                <a:latin typeface="Open Sans"/>
                <a:ea typeface="Open Sans"/>
                <a:cs typeface="Open Sans"/>
                <a:sym typeface="Open Sans"/>
              </a:rPr>
              <a:t>Similar dynamic with thalassemias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204" name="Google Shape;1204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00000">
            <a:off x="1569749" y="564853"/>
            <a:ext cx="467925" cy="339197"/>
          </a:xfrm>
          <a:prstGeom prst="rect">
            <a:avLst/>
          </a:prstGeom>
          <a:noFill/>
          <a:ln>
            <a:noFill/>
          </a:ln>
        </p:spPr>
      </p:pic>
      <p:sp>
        <p:nvSpPr>
          <p:cNvPr id="1205" name="Google Shape;1205;p55"/>
          <p:cNvSpPr/>
          <p:nvPr/>
        </p:nvSpPr>
        <p:spPr>
          <a:xfrm rot="10800000">
            <a:off x="4208350" y="1413900"/>
            <a:ext cx="165300" cy="743400"/>
          </a:xfrm>
          <a:prstGeom prst="leftBrace">
            <a:avLst>
              <a:gd name="adj1" fmla="val 50000"/>
              <a:gd name="adj2" fmla="val 5000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206" name="Google Shape;1206;p55"/>
          <p:cNvCxnSpPr>
            <a:stCxn id="1207" idx="3"/>
            <a:endCxn id="1205" idx="1"/>
          </p:cNvCxnSpPr>
          <p:nvPr/>
        </p:nvCxnSpPr>
        <p:spPr>
          <a:xfrm rot="10800000" flipH="1">
            <a:off x="3263975" y="1785475"/>
            <a:ext cx="1109700" cy="1348500"/>
          </a:xfrm>
          <a:prstGeom prst="curvedConnector3">
            <a:avLst>
              <a:gd name="adj1" fmla="val 121456"/>
            </a:avLst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208" name="Google Shape;1208;p55"/>
          <p:cNvSpPr/>
          <p:nvPr/>
        </p:nvSpPr>
        <p:spPr>
          <a:xfrm>
            <a:off x="1295775" y="2665075"/>
            <a:ext cx="2334300" cy="785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207" name="Google Shape;1207;p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94475" y="2614637"/>
            <a:ext cx="1769501" cy="1038674"/>
          </a:xfrm>
          <a:prstGeom prst="rect">
            <a:avLst/>
          </a:prstGeom>
          <a:noFill/>
          <a:ln>
            <a:noFill/>
          </a:ln>
        </p:spPr>
      </p:pic>
      <p:sp>
        <p:nvSpPr>
          <p:cNvPr id="1209" name="Google Shape;1209;p55"/>
          <p:cNvSpPr txBox="1"/>
          <p:nvPr/>
        </p:nvSpPr>
        <p:spPr>
          <a:xfrm>
            <a:off x="5730375" y="2202945"/>
            <a:ext cx="16032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i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Coevolution</a:t>
            </a:r>
            <a:endParaRPr sz="18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" name="Google Shape;1214;p56"/>
          <p:cNvSpPr txBox="1"/>
          <p:nvPr/>
        </p:nvSpPr>
        <p:spPr>
          <a:xfrm>
            <a:off x="107900" y="8625"/>
            <a:ext cx="16875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Infected mosquito bite</a:t>
            </a:r>
            <a:endParaRPr sz="1300" b="1" i="0" u="none" strike="noStrike" cap="none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15" name="Google Shape;1215;p56"/>
          <p:cNvSpPr txBox="1"/>
          <p:nvPr/>
        </p:nvSpPr>
        <p:spPr>
          <a:xfrm>
            <a:off x="353625" y="35725"/>
            <a:ext cx="20034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14A44D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Host genetics</a:t>
            </a:r>
            <a:endParaRPr sz="1900">
              <a:solidFill>
                <a:srgbClr val="14A44D"/>
              </a:solidFill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sp>
        <p:nvSpPr>
          <p:cNvPr id="1216" name="Google Shape;1216;p56"/>
          <p:cNvSpPr/>
          <p:nvPr/>
        </p:nvSpPr>
        <p:spPr>
          <a:xfrm>
            <a:off x="262400" y="62625"/>
            <a:ext cx="4122000" cy="477000"/>
          </a:xfrm>
          <a:prstGeom prst="rect">
            <a:avLst/>
          </a:prstGeom>
          <a:solidFill>
            <a:srgbClr val="DCF1E4"/>
          </a:solidFill>
          <a:ln w="9525" cap="flat" cmpd="sng">
            <a:solidFill>
              <a:srgbClr val="0C62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rgbClr val="0C622E"/>
                </a:solidFill>
                <a:latin typeface="Raleway"/>
                <a:ea typeface="Raleway"/>
                <a:cs typeface="Raleway"/>
                <a:sym typeface="Raleway"/>
              </a:rPr>
              <a:t>Host genetics: </a:t>
            </a:r>
            <a:r>
              <a:rPr lang="en" sz="1300" b="1">
                <a:solidFill>
                  <a:srgbClr val="DF382C"/>
                </a:solidFill>
                <a:latin typeface="Open Sans"/>
                <a:ea typeface="Open Sans"/>
                <a:cs typeface="Open Sans"/>
                <a:sym typeface="Open Sans"/>
              </a:rPr>
              <a:t>evolutionary trade offs</a:t>
            </a:r>
            <a:endParaRPr sz="12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17" name="Google Shape;1217;p56"/>
          <p:cNvSpPr/>
          <p:nvPr/>
        </p:nvSpPr>
        <p:spPr>
          <a:xfrm>
            <a:off x="262400" y="2959625"/>
            <a:ext cx="4122000" cy="1956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40424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40424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218" name="Google Shape;1218;p56" title="duffy.png"/>
          <p:cNvPicPr preferRelativeResize="0"/>
          <p:nvPr/>
        </p:nvPicPr>
        <p:blipFill rotWithShape="1">
          <a:blip r:embed="rId3">
            <a:alphaModFix/>
          </a:blip>
          <a:srcRect t="22435" r="29384" b="19276"/>
          <a:stretch/>
        </p:blipFill>
        <p:spPr>
          <a:xfrm>
            <a:off x="308350" y="3001315"/>
            <a:ext cx="4030124" cy="1872051"/>
          </a:xfrm>
          <a:prstGeom prst="rect">
            <a:avLst/>
          </a:prstGeom>
          <a:noFill/>
          <a:ln>
            <a:noFill/>
          </a:ln>
        </p:spPr>
      </p:pic>
      <p:sp>
        <p:nvSpPr>
          <p:cNvPr id="1219" name="Google Shape;1219;p56"/>
          <p:cNvSpPr txBox="1"/>
          <p:nvPr/>
        </p:nvSpPr>
        <p:spPr>
          <a:xfrm>
            <a:off x="2218680" y="4356590"/>
            <a:ext cx="2119800" cy="300300"/>
          </a:xfrm>
          <a:prstGeom prst="rect">
            <a:avLst/>
          </a:prstGeom>
          <a:solidFill>
            <a:srgbClr val="9E9E9E">
              <a:alpha val="25000"/>
            </a:srgbClr>
          </a:solidFill>
          <a:ln>
            <a:noFill/>
          </a:ln>
        </p:spPr>
        <p:txBody>
          <a:bodyPr spcFirstLastPara="1" wrap="square" lIns="81125" tIns="81125" rIns="81125" bIns="811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87" b="1">
                <a:solidFill>
                  <a:srgbClr val="DF382C"/>
                </a:solidFill>
                <a:latin typeface="Open Sans"/>
                <a:ea typeface="Open Sans"/>
                <a:cs typeface="Open Sans"/>
                <a:sym typeface="Open Sans"/>
              </a:rPr>
              <a:t>Duffy negative</a:t>
            </a:r>
            <a:r>
              <a:rPr lang="en" sz="887" b="1">
                <a:latin typeface="Open Sans"/>
                <a:ea typeface="Open Sans"/>
                <a:cs typeface="Open Sans"/>
                <a:sym typeface="Open Sans"/>
              </a:rPr>
              <a:t> phenotype</a:t>
            </a:r>
            <a:r>
              <a:rPr lang="en" sz="887">
                <a:latin typeface="Open Sans"/>
                <a:ea typeface="Open Sans"/>
                <a:cs typeface="Open Sans"/>
                <a:sym typeface="Open Sans"/>
              </a:rPr>
              <a:t> (2012)</a:t>
            </a:r>
            <a:endParaRPr sz="887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20" name="Google Shape;1220;p56"/>
          <p:cNvSpPr txBox="1"/>
          <p:nvPr/>
        </p:nvSpPr>
        <p:spPr>
          <a:xfrm>
            <a:off x="4416000" y="591528"/>
            <a:ext cx="2162100" cy="338700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latin typeface="Open Sans"/>
                <a:ea typeface="Open Sans"/>
                <a:cs typeface="Open Sans"/>
                <a:sym typeface="Open Sans"/>
              </a:rPr>
              <a:t>P.</a:t>
            </a:r>
            <a:r>
              <a:rPr lang="en" sz="1000" b="1">
                <a:solidFill>
                  <a:srgbClr val="DF382C"/>
                </a:solidFill>
                <a:latin typeface="Open Sans"/>
                <a:ea typeface="Open Sans"/>
                <a:cs typeface="Open Sans"/>
                <a:sym typeface="Open Sans"/>
              </a:rPr>
              <a:t>f</a:t>
            </a:r>
            <a:r>
              <a:rPr lang="en" sz="1000" b="1">
                <a:latin typeface="Open Sans"/>
                <a:ea typeface="Open Sans"/>
                <a:cs typeface="Open Sans"/>
                <a:sym typeface="Open Sans"/>
              </a:rPr>
              <a:t>alciparum prevalence</a:t>
            </a:r>
            <a:r>
              <a:rPr lang="en" sz="1000">
                <a:latin typeface="Open Sans"/>
                <a:ea typeface="Open Sans"/>
                <a:cs typeface="Open Sans"/>
                <a:sym typeface="Open Sans"/>
              </a:rPr>
              <a:t> (2020)</a:t>
            </a:r>
            <a:endParaRPr sz="10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221" name="Google Shape;1221;p56" title="temp_pf.png"/>
          <p:cNvPicPr preferRelativeResize="0"/>
          <p:nvPr/>
        </p:nvPicPr>
        <p:blipFill rotWithShape="1">
          <a:blip r:embed="rId4">
            <a:alphaModFix/>
          </a:blip>
          <a:srcRect t="26499" r="31880" b="18016"/>
          <a:stretch/>
        </p:blipFill>
        <p:spPr>
          <a:xfrm>
            <a:off x="4384400" y="836657"/>
            <a:ext cx="4560898" cy="2090829"/>
          </a:xfrm>
          <a:prstGeom prst="rect">
            <a:avLst/>
          </a:prstGeom>
          <a:noFill/>
          <a:ln>
            <a:noFill/>
          </a:ln>
        </p:spPr>
      </p:pic>
      <p:sp>
        <p:nvSpPr>
          <p:cNvPr id="1222" name="Google Shape;1222;p56"/>
          <p:cNvSpPr/>
          <p:nvPr/>
        </p:nvSpPr>
        <p:spPr>
          <a:xfrm>
            <a:off x="4456250" y="665825"/>
            <a:ext cx="4560900" cy="2261700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23" name="Google Shape;1223;p56"/>
          <p:cNvSpPr/>
          <p:nvPr/>
        </p:nvSpPr>
        <p:spPr>
          <a:xfrm>
            <a:off x="4684850" y="2978500"/>
            <a:ext cx="4122000" cy="1956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40424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40424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224" name="Google Shape;1224;p56" title="G6PD.png"/>
          <p:cNvPicPr preferRelativeResize="0"/>
          <p:nvPr/>
        </p:nvPicPr>
        <p:blipFill rotWithShape="1">
          <a:blip r:embed="rId5">
            <a:alphaModFix/>
          </a:blip>
          <a:srcRect t="9257" r="19750" b="26231"/>
          <a:stretch/>
        </p:blipFill>
        <p:spPr>
          <a:xfrm>
            <a:off x="4731725" y="3037248"/>
            <a:ext cx="4030124" cy="1823344"/>
          </a:xfrm>
          <a:prstGeom prst="rect">
            <a:avLst/>
          </a:prstGeom>
          <a:noFill/>
          <a:ln>
            <a:noFill/>
          </a:ln>
        </p:spPr>
      </p:pic>
      <p:sp>
        <p:nvSpPr>
          <p:cNvPr id="1225" name="Google Shape;1225;p56"/>
          <p:cNvSpPr txBox="1"/>
          <p:nvPr/>
        </p:nvSpPr>
        <p:spPr>
          <a:xfrm>
            <a:off x="7210525" y="4407425"/>
            <a:ext cx="1551300" cy="302100"/>
          </a:xfrm>
          <a:prstGeom prst="rect">
            <a:avLst/>
          </a:prstGeom>
          <a:solidFill>
            <a:srgbClr val="9E9E9E">
              <a:alpha val="25000"/>
            </a:srgbClr>
          </a:solidFill>
          <a:ln>
            <a:noFill/>
          </a:ln>
        </p:spPr>
        <p:txBody>
          <a:bodyPr spcFirstLastPara="1" wrap="square" lIns="81125" tIns="81125" rIns="81125" bIns="811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87" b="1">
                <a:solidFill>
                  <a:srgbClr val="DF382C"/>
                </a:solidFill>
                <a:latin typeface="Open Sans"/>
                <a:ea typeface="Open Sans"/>
                <a:cs typeface="Open Sans"/>
                <a:sym typeface="Open Sans"/>
              </a:rPr>
              <a:t>G6PD</a:t>
            </a:r>
            <a:r>
              <a:rPr lang="en" sz="887" b="1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898" b="1">
                <a:latin typeface="Open Sans"/>
                <a:ea typeface="Open Sans"/>
                <a:cs typeface="Open Sans"/>
                <a:sym typeface="Open Sans"/>
              </a:rPr>
              <a:t>allele freq </a:t>
            </a:r>
            <a:r>
              <a:rPr lang="en" sz="887">
                <a:latin typeface="Open Sans"/>
                <a:ea typeface="Open Sans"/>
                <a:cs typeface="Open Sans"/>
                <a:sym typeface="Open Sans"/>
              </a:rPr>
              <a:t>(2012)</a:t>
            </a:r>
            <a:endParaRPr sz="887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26" name="Google Shape;1226;p56"/>
          <p:cNvSpPr/>
          <p:nvPr/>
        </p:nvSpPr>
        <p:spPr>
          <a:xfrm>
            <a:off x="262400" y="585216"/>
            <a:ext cx="4122000" cy="1956900"/>
          </a:xfrm>
          <a:prstGeom prst="rect">
            <a:avLst/>
          </a:prstGeom>
          <a:solidFill>
            <a:srgbClr val="F1F2F3"/>
          </a:solidFill>
          <a:ln w="9525" cap="flat" cmpd="sng">
            <a:solidFill>
              <a:srgbClr val="40424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rgbClr val="404247"/>
                </a:solidFill>
                <a:latin typeface="Open Sans"/>
                <a:ea typeface="Open Sans"/>
                <a:cs typeface="Open Sans"/>
                <a:sym typeface="Open Sans"/>
              </a:rPr>
              <a:t>Sickle cell</a:t>
            </a:r>
            <a:endParaRPr sz="1700">
              <a:solidFill>
                <a:srgbClr val="404247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404247"/>
                </a:solidFill>
                <a:latin typeface="Open Sans"/>
                <a:ea typeface="Open Sans"/>
                <a:cs typeface="Open Sans"/>
                <a:sym typeface="Open Sans"/>
              </a:rPr>
              <a:t>An </a:t>
            </a:r>
            <a:r>
              <a:rPr lang="en" sz="1300" b="1">
                <a:solidFill>
                  <a:srgbClr val="DF382C"/>
                </a:solidFill>
                <a:latin typeface="Open Sans"/>
                <a:ea typeface="Open Sans"/>
                <a:cs typeface="Open Sans"/>
                <a:sym typeface="Open Sans"/>
              </a:rPr>
              <a:t>evolutionary trade off</a:t>
            </a:r>
            <a:r>
              <a:rPr lang="en" sz="1300">
                <a:solidFill>
                  <a:srgbClr val="404247"/>
                </a:solidFill>
                <a:latin typeface="Open Sans"/>
                <a:ea typeface="Open Sans"/>
                <a:cs typeface="Open Sans"/>
                <a:sym typeface="Open Sans"/>
              </a:rPr>
              <a:t> from dying of malaria as a kid -vs- dying from sickle cell </a:t>
            </a:r>
            <a:endParaRPr sz="1300">
              <a:solidFill>
                <a:srgbClr val="40424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27" name="Google Shape;1227;p56"/>
          <p:cNvSpPr txBox="1"/>
          <p:nvPr/>
        </p:nvSpPr>
        <p:spPr>
          <a:xfrm>
            <a:off x="360951" y="1354915"/>
            <a:ext cx="3924900" cy="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HbS </a:t>
            </a: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“sickles” in periphery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→ ↓ parasite growth in peripheral vessels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Also </a:t>
            </a: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disrupts PfEMP-1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→ ↓ cytoadherence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28" name="Google Shape;1228;p56"/>
          <p:cNvSpPr txBox="1"/>
          <p:nvPr/>
        </p:nvSpPr>
        <p:spPr>
          <a:xfrm>
            <a:off x="360950" y="2116928"/>
            <a:ext cx="39249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i="1">
                <a:solidFill>
                  <a:srgbClr val="9E9E9E"/>
                </a:solidFill>
                <a:latin typeface="Open Sans"/>
                <a:ea typeface="Open Sans"/>
                <a:cs typeface="Open Sans"/>
                <a:sym typeface="Open Sans"/>
              </a:rPr>
              <a:t>Similar dynamic with thalassemias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229" name="Google Shape;1229;p5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900000">
            <a:off x="1569749" y="564853"/>
            <a:ext cx="467925" cy="33919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30" name="Google Shape;1230;p56"/>
          <p:cNvGrpSpPr/>
          <p:nvPr/>
        </p:nvGrpSpPr>
        <p:grpSpPr>
          <a:xfrm>
            <a:off x="353625" y="609948"/>
            <a:ext cx="3958001" cy="1895292"/>
            <a:chOff x="250857" y="597860"/>
            <a:chExt cx="4410029" cy="2111746"/>
          </a:xfrm>
        </p:grpSpPr>
        <p:pic>
          <p:nvPicPr>
            <p:cNvPr id="1231" name="Google Shape;1231;p56" title="HbS.png"/>
            <p:cNvPicPr preferRelativeResize="0"/>
            <p:nvPr/>
          </p:nvPicPr>
          <p:blipFill rotWithShape="1">
            <a:blip r:embed="rId7">
              <a:alphaModFix/>
            </a:blip>
            <a:srcRect t="8932" r="20773" b="23660"/>
            <a:stretch/>
          </p:blipFill>
          <p:spPr>
            <a:xfrm>
              <a:off x="250857" y="597860"/>
              <a:ext cx="4410029" cy="211174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32" name="Google Shape;1232;p56"/>
            <p:cNvSpPr txBox="1"/>
            <p:nvPr/>
          </p:nvSpPr>
          <p:spPr>
            <a:xfrm>
              <a:off x="3124281" y="2121022"/>
              <a:ext cx="1536600" cy="338700"/>
            </a:xfrm>
            <a:prstGeom prst="rect">
              <a:avLst/>
            </a:prstGeom>
            <a:solidFill>
              <a:srgbClr val="9E9E9E">
                <a:alpha val="25000"/>
              </a:srgbClr>
            </a:solidFill>
            <a:ln>
              <a:noFill/>
            </a:ln>
          </p:spPr>
          <p:txBody>
            <a:bodyPr spcFirstLastPara="1" wrap="square" lIns="82050" tIns="82050" rIns="82050" bIns="82050" anchor="t" anchorCtr="0">
              <a:sp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98" b="1">
                  <a:solidFill>
                    <a:srgbClr val="DF382C"/>
                  </a:solidFill>
                  <a:latin typeface="Open Sans"/>
                  <a:ea typeface="Open Sans"/>
                  <a:cs typeface="Open Sans"/>
                  <a:sym typeface="Open Sans"/>
                </a:rPr>
                <a:t>HbS</a:t>
              </a:r>
              <a:r>
                <a:rPr lang="en" sz="898" b="1">
                  <a:latin typeface="Open Sans"/>
                  <a:ea typeface="Open Sans"/>
                  <a:cs typeface="Open Sans"/>
                  <a:sym typeface="Open Sans"/>
                </a:rPr>
                <a:t> allele freq </a:t>
              </a:r>
              <a:r>
                <a:rPr lang="en" sz="898">
                  <a:latin typeface="Open Sans"/>
                  <a:ea typeface="Open Sans"/>
                  <a:cs typeface="Open Sans"/>
                  <a:sym typeface="Open Sans"/>
                </a:rPr>
                <a:t>(2012)</a:t>
              </a:r>
              <a:endParaRPr sz="898"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pic>
        <p:nvPicPr>
          <p:cNvPr id="1233" name="Google Shape;1233;p5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-8999622">
            <a:off x="8445136" y="1447453"/>
            <a:ext cx="189500" cy="1717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4" name="Google Shape;1234;p5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-6299693">
            <a:off x="6947535" y="1626254"/>
            <a:ext cx="189499" cy="171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5" name="Google Shape;1235;p5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-10799702">
            <a:off x="7047185" y="1833879"/>
            <a:ext cx="189500" cy="171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6" name="Google Shape;1236;p5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7200307">
            <a:off x="6130385" y="1359579"/>
            <a:ext cx="189500" cy="1717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7" name="Google Shape;1237;p5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9900307">
            <a:off x="7876661" y="1676653"/>
            <a:ext cx="189499" cy="171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8" name="Google Shape;1238;p5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-9899676">
            <a:off x="6385950" y="387920"/>
            <a:ext cx="389791" cy="353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9" name="Google Shape;1239;p5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3600002">
            <a:off x="2386924" y="1848903"/>
            <a:ext cx="467925" cy="33919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40" name="Google Shape;1240;p56"/>
          <p:cNvGrpSpPr/>
          <p:nvPr/>
        </p:nvGrpSpPr>
        <p:grpSpPr>
          <a:xfrm>
            <a:off x="2313041" y="3805427"/>
            <a:ext cx="386553" cy="551170"/>
            <a:chOff x="3786991" y="3805427"/>
            <a:chExt cx="386553" cy="551170"/>
          </a:xfrm>
        </p:grpSpPr>
        <p:grpSp>
          <p:nvGrpSpPr>
            <p:cNvPr id="1241" name="Google Shape;1241;p56"/>
            <p:cNvGrpSpPr/>
            <p:nvPr/>
          </p:nvGrpSpPr>
          <p:grpSpPr>
            <a:xfrm>
              <a:off x="3787007" y="3805427"/>
              <a:ext cx="386537" cy="551170"/>
              <a:chOff x="4759624" y="1980420"/>
              <a:chExt cx="891255" cy="1270856"/>
            </a:xfrm>
          </p:grpSpPr>
          <p:pic>
            <p:nvPicPr>
              <p:cNvPr id="1242" name="Google Shape;1242;p56"/>
              <p:cNvPicPr preferRelativeResize="0"/>
              <p:nvPr/>
            </p:nvPicPr>
            <p:blipFill>
              <a:blip r:embed="rId9">
                <a:alphaModFix/>
              </a:blip>
              <a:stretch>
                <a:fillRect/>
              </a:stretch>
            </p:blipFill>
            <p:spPr>
              <a:xfrm rot="-899923" flipH="1">
                <a:off x="4967059" y="1993050"/>
                <a:ext cx="226068" cy="97564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43" name="Google Shape;1243;p56"/>
              <p:cNvPicPr preferRelativeResize="0"/>
              <p:nvPr/>
            </p:nvPicPr>
            <p:blipFill rotWithShape="1">
              <a:blip r:embed="rId10">
                <a:alphaModFix/>
              </a:blip>
              <a:srcRect/>
              <a:stretch/>
            </p:blipFill>
            <p:spPr>
              <a:xfrm>
                <a:off x="4759624" y="2435657"/>
                <a:ext cx="891255" cy="81561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244" name="Google Shape;1244;p56"/>
            <p:cNvGrpSpPr/>
            <p:nvPr/>
          </p:nvGrpSpPr>
          <p:grpSpPr>
            <a:xfrm>
              <a:off x="3786991" y="3829245"/>
              <a:ext cx="227500" cy="239367"/>
              <a:chOff x="5223925" y="2447000"/>
              <a:chExt cx="160800" cy="169200"/>
            </a:xfrm>
          </p:grpSpPr>
          <p:cxnSp>
            <p:nvCxnSpPr>
              <p:cNvPr id="1245" name="Google Shape;1245;p56"/>
              <p:cNvCxnSpPr/>
              <p:nvPr/>
            </p:nvCxnSpPr>
            <p:spPr>
              <a:xfrm rot="10800000" flipH="1">
                <a:off x="5223925" y="2447000"/>
                <a:ext cx="160800" cy="1692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46" name="Google Shape;1246;p56"/>
              <p:cNvCxnSpPr/>
              <p:nvPr/>
            </p:nvCxnSpPr>
            <p:spPr>
              <a:xfrm rot="10800000">
                <a:off x="5223925" y="2447000"/>
                <a:ext cx="160800" cy="1692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pic>
        <p:nvPicPr>
          <p:cNvPr id="1247" name="Google Shape;1247;p56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980862" y="3916975"/>
            <a:ext cx="1182274" cy="693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2" name="Google Shape;1252;p57"/>
          <p:cNvGrpSpPr/>
          <p:nvPr/>
        </p:nvGrpSpPr>
        <p:grpSpPr>
          <a:xfrm>
            <a:off x="7739038" y="3886210"/>
            <a:ext cx="355500" cy="355500"/>
            <a:chOff x="1121563" y="2981535"/>
            <a:chExt cx="355500" cy="355500"/>
          </a:xfrm>
        </p:grpSpPr>
        <p:sp>
          <p:nvSpPr>
            <p:cNvPr id="1253" name="Google Shape;1253;p57"/>
            <p:cNvSpPr/>
            <p:nvPr/>
          </p:nvSpPr>
          <p:spPr>
            <a:xfrm>
              <a:off x="1121563" y="2981535"/>
              <a:ext cx="355500" cy="355500"/>
            </a:xfrm>
            <a:prstGeom prst="ellipse">
              <a:avLst/>
            </a:prstGeom>
            <a:solidFill>
              <a:srgbClr val="B03D50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254" name="Google Shape;1254;p57"/>
            <p:cNvSpPr/>
            <p:nvPr/>
          </p:nvSpPr>
          <p:spPr>
            <a:xfrm>
              <a:off x="1205669" y="3018999"/>
              <a:ext cx="187306" cy="280551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5</a:t>
              </a:r>
            </a:p>
          </p:txBody>
        </p:sp>
      </p:grpSp>
      <p:pic>
        <p:nvPicPr>
          <p:cNvPr id="1255" name="Google Shape;1255;p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61965" y="32025"/>
            <a:ext cx="2419711" cy="16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6" name="Google Shape;1256;p57"/>
          <p:cNvSpPr txBox="1"/>
          <p:nvPr/>
        </p:nvSpPr>
        <p:spPr>
          <a:xfrm>
            <a:off x="4836725" y="4339200"/>
            <a:ext cx="11430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Schizont</a:t>
            </a:r>
            <a:endParaRPr sz="1300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sp>
        <p:nvSpPr>
          <p:cNvPr id="1257" name="Google Shape;1257;p57"/>
          <p:cNvSpPr txBox="1"/>
          <p:nvPr/>
        </p:nvSpPr>
        <p:spPr>
          <a:xfrm>
            <a:off x="6172302" y="3848538"/>
            <a:ext cx="14616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Trophozoites</a:t>
            </a:r>
            <a:endParaRPr sz="1300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pic>
        <p:nvPicPr>
          <p:cNvPr id="1258" name="Google Shape;1258;p5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85489" y="4840853"/>
            <a:ext cx="2279735" cy="30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9" name="Google Shape;1259;p5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72288" y="1139400"/>
            <a:ext cx="1168400" cy="1017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0" name="Google Shape;1260;p5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106113" y="362806"/>
            <a:ext cx="953875" cy="743306"/>
          </a:xfrm>
          <a:prstGeom prst="rect">
            <a:avLst/>
          </a:prstGeom>
          <a:noFill/>
          <a:ln>
            <a:noFill/>
          </a:ln>
        </p:spPr>
      </p:pic>
      <p:sp>
        <p:nvSpPr>
          <p:cNvPr id="1261" name="Google Shape;1261;p57"/>
          <p:cNvSpPr txBox="1"/>
          <p:nvPr/>
        </p:nvSpPr>
        <p:spPr>
          <a:xfrm>
            <a:off x="4223313" y="996525"/>
            <a:ext cx="13626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Merozoites (hepatocytes)</a:t>
            </a:r>
            <a:endParaRPr sz="1300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pic>
        <p:nvPicPr>
          <p:cNvPr id="1262" name="Google Shape;1262;p5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937230">
            <a:off x="2164314" y="319672"/>
            <a:ext cx="1731867" cy="497642"/>
          </a:xfrm>
          <a:prstGeom prst="rect">
            <a:avLst/>
          </a:prstGeom>
          <a:noFill/>
          <a:ln>
            <a:noFill/>
          </a:ln>
        </p:spPr>
      </p:pic>
      <p:sp>
        <p:nvSpPr>
          <p:cNvPr id="1263" name="Google Shape;1263;p57"/>
          <p:cNvSpPr txBox="1"/>
          <p:nvPr/>
        </p:nvSpPr>
        <p:spPr>
          <a:xfrm>
            <a:off x="1999613" y="849175"/>
            <a:ext cx="13626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Sporozoites</a:t>
            </a:r>
            <a:endParaRPr sz="1300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cxnSp>
        <p:nvCxnSpPr>
          <p:cNvPr id="1264" name="Google Shape;1264;p57"/>
          <p:cNvCxnSpPr>
            <a:stCxn id="1260" idx="3"/>
            <a:endCxn id="1265" idx="0"/>
          </p:cNvCxnSpPr>
          <p:nvPr/>
        </p:nvCxnSpPr>
        <p:spPr>
          <a:xfrm>
            <a:off x="5059988" y="734459"/>
            <a:ext cx="1805100" cy="1605000"/>
          </a:xfrm>
          <a:prstGeom prst="curvedConnector2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grpSp>
        <p:nvGrpSpPr>
          <p:cNvPr id="1266" name="Google Shape;1266;p57"/>
          <p:cNvGrpSpPr/>
          <p:nvPr/>
        </p:nvGrpSpPr>
        <p:grpSpPr>
          <a:xfrm>
            <a:off x="6424700" y="3998550"/>
            <a:ext cx="892150" cy="881400"/>
            <a:chOff x="6424700" y="3998550"/>
            <a:chExt cx="892150" cy="881400"/>
          </a:xfrm>
        </p:grpSpPr>
        <p:pic>
          <p:nvPicPr>
            <p:cNvPr id="1267" name="Google Shape;1267;p57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6424700" y="4033354"/>
              <a:ext cx="836801" cy="8156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68" name="Google Shape;1268;p57"/>
            <p:cNvSpPr/>
            <p:nvPr/>
          </p:nvSpPr>
          <p:spPr>
            <a:xfrm>
              <a:off x="6425550" y="3998550"/>
              <a:ext cx="891300" cy="8814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269" name="Google Shape;1269;p57"/>
          <p:cNvGrpSpPr/>
          <p:nvPr/>
        </p:nvGrpSpPr>
        <p:grpSpPr>
          <a:xfrm>
            <a:off x="4749211" y="3252642"/>
            <a:ext cx="1317900" cy="1320000"/>
            <a:chOff x="4701836" y="2643017"/>
            <a:chExt cx="1317900" cy="1320000"/>
          </a:xfrm>
        </p:grpSpPr>
        <p:pic>
          <p:nvPicPr>
            <p:cNvPr id="1270" name="Google Shape;1270;p57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4905513" y="2875549"/>
              <a:ext cx="891250" cy="85360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71" name="Google Shape;1271;p57"/>
            <p:cNvSpPr/>
            <p:nvPr/>
          </p:nvSpPr>
          <p:spPr>
            <a:xfrm rot="2314056">
              <a:off x="4894982" y="2830278"/>
              <a:ext cx="931609" cy="945477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1272" name="Google Shape;1272;p57"/>
          <p:cNvSpPr txBox="1"/>
          <p:nvPr/>
        </p:nvSpPr>
        <p:spPr>
          <a:xfrm>
            <a:off x="5380625" y="1613725"/>
            <a:ext cx="13626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Merozoites release</a:t>
            </a:r>
            <a:endParaRPr sz="1300" b="1" i="0" u="none" strike="noStrike" cap="none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73" name="Google Shape;1273;p57"/>
          <p:cNvSpPr/>
          <p:nvPr/>
        </p:nvSpPr>
        <p:spPr>
          <a:xfrm rot="-1295284">
            <a:off x="4652078" y="2191052"/>
            <a:ext cx="1241809" cy="94566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274" name="Google Shape;1274;p57"/>
          <p:cNvGrpSpPr/>
          <p:nvPr/>
        </p:nvGrpSpPr>
        <p:grpSpPr>
          <a:xfrm>
            <a:off x="4644277" y="1955214"/>
            <a:ext cx="1404928" cy="1398820"/>
            <a:chOff x="4593877" y="1955214"/>
            <a:chExt cx="1404928" cy="1398820"/>
          </a:xfrm>
        </p:grpSpPr>
        <p:pic>
          <p:nvPicPr>
            <p:cNvPr id="1275" name="Google Shape;1275;p57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 rot="1800001">
              <a:off x="4779048" y="2145674"/>
              <a:ext cx="1034586" cy="10178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76" name="Google Shape;1276;p57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 rot="-5399433">
              <a:off x="5139346" y="2791657"/>
              <a:ext cx="119535" cy="1083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77" name="Google Shape;1277;p57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 rot="1024798">
              <a:off x="5018771" y="2609682"/>
              <a:ext cx="119534" cy="1083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78" name="Google Shape;1278;p57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 rot="4500577">
              <a:off x="4974771" y="2772582"/>
              <a:ext cx="119535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79" name="Google Shape;1279;p57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 rot="8865607">
              <a:off x="4904796" y="2654182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80" name="Google Shape;1280;p57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 rot="-3599452">
              <a:off x="5139346" y="2672106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81" name="Google Shape;1281;p57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 rot="-6724096">
              <a:off x="5036446" y="2880554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82" name="Google Shape;1282;p57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 rot="-4156140">
              <a:off x="5157821" y="2545044"/>
              <a:ext cx="119535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83" name="Google Shape;1283;p57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 rot="-340035">
              <a:off x="4871446" y="2517581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84" name="Google Shape;1284;p57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 rot="-4499439">
              <a:off x="5433846" y="2654183"/>
              <a:ext cx="119535" cy="1083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85" name="Google Shape;1285;p57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 rot="1206652">
              <a:off x="5447146" y="2476383"/>
              <a:ext cx="119536" cy="10833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86" name="Google Shape;1286;p57"/>
          <p:cNvGrpSpPr/>
          <p:nvPr/>
        </p:nvGrpSpPr>
        <p:grpSpPr>
          <a:xfrm>
            <a:off x="5683488" y="2476345"/>
            <a:ext cx="902353" cy="505180"/>
            <a:chOff x="5683488" y="2476345"/>
            <a:chExt cx="902353" cy="505180"/>
          </a:xfrm>
        </p:grpSpPr>
        <p:pic>
          <p:nvPicPr>
            <p:cNvPr id="1287" name="Google Shape;1287;p57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 rot="-4743357">
              <a:off x="6378607" y="2776231"/>
              <a:ext cx="199286" cy="1806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88" name="Google Shape;1288;p57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 rot="-1942164">
              <a:off x="5716358" y="2515657"/>
              <a:ext cx="199285" cy="180632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289" name="Google Shape;1289;p57"/>
            <p:cNvCxnSpPr>
              <a:endCxn id="1290" idx="1"/>
            </p:cNvCxnSpPr>
            <p:nvPr/>
          </p:nvCxnSpPr>
          <p:spPr>
            <a:xfrm>
              <a:off x="5835799" y="2722692"/>
              <a:ext cx="557100" cy="6000"/>
            </a:xfrm>
            <a:prstGeom prst="curvedConnector3">
              <a:avLst>
                <a:gd name="adj1" fmla="val 50000"/>
              </a:avLst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sm" len="sm"/>
              <a:tailEnd type="triangle" w="med" len="med"/>
            </a:ln>
          </p:spPr>
        </p:cxnSp>
      </p:grpSp>
      <p:grpSp>
        <p:nvGrpSpPr>
          <p:cNvPr id="1291" name="Google Shape;1291;p57"/>
          <p:cNvGrpSpPr/>
          <p:nvPr/>
        </p:nvGrpSpPr>
        <p:grpSpPr>
          <a:xfrm>
            <a:off x="1773738" y="390724"/>
            <a:ext cx="355564" cy="355564"/>
            <a:chOff x="943475" y="2414500"/>
            <a:chExt cx="1600200" cy="1600200"/>
          </a:xfrm>
        </p:grpSpPr>
        <p:sp>
          <p:nvSpPr>
            <p:cNvPr id="1292" name="Google Shape;1292;p57"/>
            <p:cNvSpPr/>
            <p:nvPr/>
          </p:nvSpPr>
          <p:spPr>
            <a:xfrm>
              <a:off x="943475" y="2414500"/>
              <a:ext cx="1600200" cy="1600200"/>
            </a:xfrm>
            <a:prstGeom prst="ellipse">
              <a:avLst/>
            </a:prstGeom>
            <a:solidFill>
              <a:srgbClr val="3B71CA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293" name="Google Shape;1293;p57"/>
            <p:cNvSpPr/>
            <p:nvPr/>
          </p:nvSpPr>
          <p:spPr>
            <a:xfrm>
              <a:off x="1458800" y="2604788"/>
              <a:ext cx="447817" cy="1219624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1</a:t>
              </a:r>
            </a:p>
          </p:txBody>
        </p:sp>
      </p:grpSp>
      <p:grpSp>
        <p:nvGrpSpPr>
          <p:cNvPr id="1294" name="Google Shape;1294;p57"/>
          <p:cNvGrpSpPr/>
          <p:nvPr/>
        </p:nvGrpSpPr>
        <p:grpSpPr>
          <a:xfrm>
            <a:off x="4966738" y="194248"/>
            <a:ext cx="355500" cy="355500"/>
            <a:chOff x="1275613" y="3331923"/>
            <a:chExt cx="355500" cy="355500"/>
          </a:xfrm>
        </p:grpSpPr>
        <p:sp>
          <p:nvSpPr>
            <p:cNvPr id="1295" name="Google Shape;1295;p57"/>
            <p:cNvSpPr/>
            <p:nvPr/>
          </p:nvSpPr>
          <p:spPr>
            <a:xfrm>
              <a:off x="1275613" y="3331923"/>
              <a:ext cx="355500" cy="355500"/>
            </a:xfrm>
            <a:prstGeom prst="ellipse">
              <a:avLst/>
            </a:prstGeom>
            <a:solidFill>
              <a:srgbClr val="3B71CA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296" name="Google Shape;1296;p57"/>
            <p:cNvSpPr/>
            <p:nvPr/>
          </p:nvSpPr>
          <p:spPr>
            <a:xfrm>
              <a:off x="1358525" y="3365493"/>
              <a:ext cx="189705" cy="288369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2</a:t>
              </a:r>
            </a:p>
          </p:txBody>
        </p:sp>
      </p:grpSp>
      <p:grpSp>
        <p:nvGrpSpPr>
          <p:cNvPr id="1297" name="Google Shape;1297;p57"/>
          <p:cNvGrpSpPr/>
          <p:nvPr/>
        </p:nvGrpSpPr>
        <p:grpSpPr>
          <a:xfrm>
            <a:off x="5835788" y="1316173"/>
            <a:ext cx="355500" cy="355500"/>
            <a:chOff x="1804763" y="2874823"/>
            <a:chExt cx="355500" cy="355500"/>
          </a:xfrm>
        </p:grpSpPr>
        <p:sp>
          <p:nvSpPr>
            <p:cNvPr id="1298" name="Google Shape;1298;p57"/>
            <p:cNvSpPr/>
            <p:nvPr/>
          </p:nvSpPr>
          <p:spPr>
            <a:xfrm>
              <a:off x="1804763" y="2874823"/>
              <a:ext cx="355500" cy="355500"/>
            </a:xfrm>
            <a:prstGeom prst="ellipse">
              <a:avLst/>
            </a:prstGeom>
            <a:solidFill>
              <a:srgbClr val="3B71CA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299" name="Google Shape;1299;p57"/>
            <p:cNvSpPr/>
            <p:nvPr/>
          </p:nvSpPr>
          <p:spPr>
            <a:xfrm>
              <a:off x="1890109" y="2908524"/>
              <a:ext cx="184838" cy="288091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3</a:t>
              </a:r>
            </a:p>
          </p:txBody>
        </p:sp>
      </p:grpSp>
      <p:grpSp>
        <p:nvGrpSpPr>
          <p:cNvPr id="1300" name="Google Shape;1300;p57"/>
          <p:cNvGrpSpPr/>
          <p:nvPr/>
        </p:nvGrpSpPr>
        <p:grpSpPr>
          <a:xfrm>
            <a:off x="5299188" y="2981535"/>
            <a:ext cx="355500" cy="355500"/>
            <a:chOff x="1550488" y="2981535"/>
            <a:chExt cx="355500" cy="355500"/>
          </a:xfrm>
        </p:grpSpPr>
        <p:sp>
          <p:nvSpPr>
            <p:cNvPr id="1301" name="Google Shape;1301;p57"/>
            <p:cNvSpPr/>
            <p:nvPr/>
          </p:nvSpPr>
          <p:spPr>
            <a:xfrm>
              <a:off x="1550488" y="2981535"/>
              <a:ext cx="355500" cy="355500"/>
            </a:xfrm>
            <a:prstGeom prst="ellipse">
              <a:avLst/>
            </a:prstGeom>
            <a:solidFill>
              <a:srgbClr val="B03D50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02" name="Google Shape;1302;p57"/>
            <p:cNvSpPr/>
            <p:nvPr/>
          </p:nvSpPr>
          <p:spPr>
            <a:xfrm>
              <a:off x="1636603" y="3018938"/>
              <a:ext cx="183278" cy="280669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6</a:t>
              </a:r>
            </a:p>
          </p:txBody>
        </p:sp>
      </p:grpSp>
      <p:cxnSp>
        <p:nvCxnSpPr>
          <p:cNvPr id="1303" name="Google Shape;1303;p57"/>
          <p:cNvCxnSpPr>
            <a:stCxn id="1304" idx="1"/>
          </p:cNvCxnSpPr>
          <p:nvPr/>
        </p:nvCxnSpPr>
        <p:spPr>
          <a:xfrm rot="10800000" flipH="1">
            <a:off x="1405411" y="734501"/>
            <a:ext cx="2700600" cy="909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305" name="Google Shape;1305;p57"/>
          <p:cNvSpPr/>
          <p:nvPr/>
        </p:nvSpPr>
        <p:spPr>
          <a:xfrm rot="-10401762">
            <a:off x="5655701" y="4020120"/>
            <a:ext cx="1328907" cy="433107"/>
          </a:xfrm>
          <a:prstGeom prst="arc">
            <a:avLst>
              <a:gd name="adj1" fmla="val 14319416"/>
              <a:gd name="adj2" fmla="val 21030559"/>
            </a:avLst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6" name="Google Shape;1306;p57"/>
          <p:cNvSpPr/>
          <p:nvPr/>
        </p:nvSpPr>
        <p:spPr>
          <a:xfrm rot="-6772766">
            <a:off x="4832000" y="3182439"/>
            <a:ext cx="728407" cy="433319"/>
          </a:xfrm>
          <a:prstGeom prst="arc">
            <a:avLst>
              <a:gd name="adj1" fmla="val 14319416"/>
              <a:gd name="adj2" fmla="val 21030559"/>
            </a:avLst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7" name="Google Shape;1307;p57"/>
          <p:cNvSpPr/>
          <p:nvPr/>
        </p:nvSpPr>
        <p:spPr>
          <a:xfrm rot="9459022">
            <a:off x="7139894" y="4048564"/>
            <a:ext cx="1164474" cy="433321"/>
          </a:xfrm>
          <a:prstGeom prst="arc">
            <a:avLst>
              <a:gd name="adj1" fmla="val 11120206"/>
              <a:gd name="adj2" fmla="val 21030559"/>
            </a:avLst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8" name="Google Shape;1308;p57"/>
          <p:cNvSpPr/>
          <p:nvPr/>
        </p:nvSpPr>
        <p:spPr>
          <a:xfrm>
            <a:off x="0" y="25"/>
            <a:ext cx="9144000" cy="5143500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309" name="Google Shape;1309;p57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115075" y="2195940"/>
            <a:ext cx="953875" cy="559896"/>
          </a:xfrm>
          <a:prstGeom prst="rect">
            <a:avLst/>
          </a:prstGeom>
          <a:noFill/>
          <a:ln>
            <a:noFill/>
          </a:ln>
        </p:spPr>
      </p:pic>
      <p:sp>
        <p:nvSpPr>
          <p:cNvPr id="1310" name="Google Shape;1310;p57"/>
          <p:cNvSpPr txBox="1"/>
          <p:nvPr/>
        </p:nvSpPr>
        <p:spPr>
          <a:xfrm>
            <a:off x="107900" y="8625"/>
            <a:ext cx="16875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Infected mosquito bite</a:t>
            </a:r>
            <a:endParaRPr sz="1300" b="1" i="0" u="none" strike="noStrike" cap="none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11" name="Google Shape;1311;p57"/>
          <p:cNvSpPr txBox="1"/>
          <p:nvPr/>
        </p:nvSpPr>
        <p:spPr>
          <a:xfrm>
            <a:off x="497850" y="3553575"/>
            <a:ext cx="12975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Transmission</a:t>
            </a:r>
            <a:endParaRPr sz="1300" b="1" i="0" u="none" strike="noStrike" cap="none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12" name="Google Shape;1312;p57"/>
          <p:cNvSpPr txBox="1"/>
          <p:nvPr/>
        </p:nvSpPr>
        <p:spPr>
          <a:xfrm>
            <a:off x="2849775" y="4739025"/>
            <a:ext cx="12975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Gametocytes</a:t>
            </a:r>
            <a:endParaRPr sz="1300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pic>
        <p:nvPicPr>
          <p:cNvPr id="1313" name="Google Shape;1313;p57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86726" y="3898901"/>
            <a:ext cx="1143000" cy="568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4" name="Google Shape;1304;p57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 flipH="1">
            <a:off x="262411" y="539651"/>
            <a:ext cx="1143000" cy="571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14" name="Google Shape;1314;p57"/>
          <p:cNvGrpSpPr/>
          <p:nvPr/>
        </p:nvGrpSpPr>
        <p:grpSpPr>
          <a:xfrm>
            <a:off x="2742121" y="3523080"/>
            <a:ext cx="1649639" cy="1477800"/>
            <a:chOff x="2742121" y="3523080"/>
            <a:chExt cx="1649639" cy="1477800"/>
          </a:xfrm>
        </p:grpSpPr>
        <p:grpSp>
          <p:nvGrpSpPr>
            <p:cNvPr id="1315" name="Google Shape;1315;p57"/>
            <p:cNvGrpSpPr/>
            <p:nvPr/>
          </p:nvGrpSpPr>
          <p:grpSpPr>
            <a:xfrm>
              <a:off x="2742121" y="3653959"/>
              <a:ext cx="1065772" cy="1090541"/>
              <a:chOff x="2742121" y="3653959"/>
              <a:chExt cx="1065772" cy="1090541"/>
            </a:xfrm>
          </p:grpSpPr>
          <p:pic>
            <p:nvPicPr>
              <p:cNvPr id="1316" name="Google Shape;1316;p57"/>
              <p:cNvPicPr preferRelativeResize="0"/>
              <p:nvPr/>
            </p:nvPicPr>
            <p:blipFill rotWithShape="1">
              <a:blip r:embed="rId15">
                <a:alphaModFix/>
              </a:blip>
              <a:srcRect l="5254" r="55511" b="48262"/>
              <a:stretch/>
            </p:blipFill>
            <p:spPr>
              <a:xfrm>
                <a:off x="3011875" y="3653959"/>
                <a:ext cx="796018" cy="85238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17" name="Google Shape;1317;p57"/>
              <p:cNvPicPr preferRelativeResize="0"/>
              <p:nvPr/>
            </p:nvPicPr>
            <p:blipFill rotWithShape="1">
              <a:blip r:embed="rId16">
                <a:alphaModFix/>
              </a:blip>
              <a:srcRect/>
              <a:stretch/>
            </p:blipFill>
            <p:spPr>
              <a:xfrm>
                <a:off x="2742121" y="4325893"/>
                <a:ext cx="297215" cy="41860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318" name="Google Shape;1318;p57"/>
            <p:cNvGrpSpPr/>
            <p:nvPr/>
          </p:nvGrpSpPr>
          <p:grpSpPr>
            <a:xfrm>
              <a:off x="3261207" y="3925893"/>
              <a:ext cx="1130553" cy="852388"/>
              <a:chOff x="3261207" y="3925893"/>
              <a:chExt cx="1130553" cy="852388"/>
            </a:xfrm>
          </p:grpSpPr>
          <p:pic>
            <p:nvPicPr>
              <p:cNvPr id="1319" name="Google Shape;1319;p57"/>
              <p:cNvPicPr preferRelativeResize="0"/>
              <p:nvPr/>
            </p:nvPicPr>
            <p:blipFill rotWithShape="1">
              <a:blip r:embed="rId17">
                <a:alphaModFix/>
              </a:blip>
              <a:srcRect/>
              <a:stretch/>
            </p:blipFill>
            <p:spPr>
              <a:xfrm>
                <a:off x="3261207" y="3925893"/>
                <a:ext cx="836804" cy="85238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20" name="Google Shape;1320;p57"/>
              <p:cNvPicPr preferRelativeResize="0"/>
              <p:nvPr/>
            </p:nvPicPr>
            <p:blipFill rotWithShape="1">
              <a:blip r:embed="rId18">
                <a:alphaModFix/>
              </a:blip>
              <a:srcRect l="11480" t="24506" r="10686"/>
              <a:stretch/>
            </p:blipFill>
            <p:spPr>
              <a:xfrm>
                <a:off x="4056196" y="4071437"/>
                <a:ext cx="335564" cy="30105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321" name="Google Shape;1321;p57"/>
            <p:cNvSpPr/>
            <p:nvPr/>
          </p:nvSpPr>
          <p:spPr>
            <a:xfrm rot="645705">
              <a:off x="2937125" y="3628477"/>
              <a:ext cx="1248356" cy="1267006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22" name="Google Shape;1322;p57"/>
          <p:cNvGrpSpPr/>
          <p:nvPr/>
        </p:nvGrpSpPr>
        <p:grpSpPr>
          <a:xfrm>
            <a:off x="2577938" y="4753735"/>
            <a:ext cx="355500" cy="355500"/>
            <a:chOff x="2024038" y="3622285"/>
            <a:chExt cx="355500" cy="355500"/>
          </a:xfrm>
        </p:grpSpPr>
        <p:sp>
          <p:nvSpPr>
            <p:cNvPr id="1323" name="Google Shape;1323;p57"/>
            <p:cNvSpPr/>
            <p:nvPr/>
          </p:nvSpPr>
          <p:spPr>
            <a:xfrm>
              <a:off x="2024038" y="3622285"/>
              <a:ext cx="355500" cy="355500"/>
            </a:xfrm>
            <a:prstGeom prst="ellipse">
              <a:avLst/>
            </a:prstGeom>
            <a:solidFill>
              <a:srgbClr val="896110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24" name="Google Shape;1324;p57"/>
            <p:cNvSpPr/>
            <p:nvPr/>
          </p:nvSpPr>
          <p:spPr>
            <a:xfrm>
              <a:off x="2109010" y="3659600"/>
              <a:ext cx="185602" cy="280834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7</a:t>
              </a:r>
            </a:p>
          </p:txBody>
        </p:sp>
      </p:grpSp>
      <p:cxnSp>
        <p:nvCxnSpPr>
          <p:cNvPr id="1325" name="Google Shape;1325;p57"/>
          <p:cNvCxnSpPr>
            <a:stCxn id="1321" idx="2"/>
            <a:endCxn id="1313" idx="3"/>
          </p:cNvCxnSpPr>
          <p:nvPr/>
        </p:nvCxnSpPr>
        <p:spPr>
          <a:xfrm flipH="1">
            <a:off x="1529703" y="4145430"/>
            <a:ext cx="1418400" cy="375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326" name="Google Shape;1326;p57"/>
          <p:cNvSpPr/>
          <p:nvPr/>
        </p:nvSpPr>
        <p:spPr>
          <a:xfrm rot="10240824">
            <a:off x="4056404" y="3803344"/>
            <a:ext cx="4316375" cy="1199656"/>
          </a:xfrm>
          <a:prstGeom prst="arc">
            <a:avLst>
              <a:gd name="adj1" fmla="val 10840740"/>
              <a:gd name="adj2" fmla="val 21371126"/>
            </a:avLst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27" name="Google Shape;1327;p57"/>
          <p:cNvGrpSpPr/>
          <p:nvPr/>
        </p:nvGrpSpPr>
        <p:grpSpPr>
          <a:xfrm>
            <a:off x="63138" y="4572660"/>
            <a:ext cx="355500" cy="355500"/>
            <a:chOff x="3823113" y="3422935"/>
            <a:chExt cx="355500" cy="355500"/>
          </a:xfrm>
        </p:grpSpPr>
        <p:sp>
          <p:nvSpPr>
            <p:cNvPr id="1328" name="Google Shape;1328;p57"/>
            <p:cNvSpPr/>
            <p:nvPr/>
          </p:nvSpPr>
          <p:spPr>
            <a:xfrm>
              <a:off x="3823113" y="3422935"/>
              <a:ext cx="355500" cy="355500"/>
            </a:xfrm>
            <a:prstGeom prst="ellipse">
              <a:avLst/>
            </a:prstGeom>
            <a:solidFill>
              <a:srgbClr val="896110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29" name="Google Shape;1329;p57"/>
            <p:cNvSpPr/>
            <p:nvPr/>
          </p:nvSpPr>
          <p:spPr>
            <a:xfrm>
              <a:off x="3900362" y="3445012"/>
              <a:ext cx="201025" cy="311326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8</a:t>
              </a:r>
            </a:p>
          </p:txBody>
        </p:sp>
      </p:grpSp>
      <p:cxnSp>
        <p:nvCxnSpPr>
          <p:cNvPr id="1330" name="Google Shape;1330;p57"/>
          <p:cNvCxnSpPr/>
          <p:nvPr/>
        </p:nvCxnSpPr>
        <p:spPr>
          <a:xfrm rot="10800000">
            <a:off x="240900" y="1875000"/>
            <a:ext cx="0" cy="9525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1331" name="Google Shape;1331;p57"/>
          <p:cNvGrpSpPr/>
          <p:nvPr/>
        </p:nvGrpSpPr>
        <p:grpSpPr>
          <a:xfrm>
            <a:off x="402863" y="1519285"/>
            <a:ext cx="355500" cy="355500"/>
            <a:chOff x="4216488" y="3422935"/>
            <a:chExt cx="355500" cy="355500"/>
          </a:xfrm>
        </p:grpSpPr>
        <p:sp>
          <p:nvSpPr>
            <p:cNvPr id="1332" name="Google Shape;1332;p57"/>
            <p:cNvSpPr/>
            <p:nvPr/>
          </p:nvSpPr>
          <p:spPr>
            <a:xfrm>
              <a:off x="4216488" y="3422935"/>
              <a:ext cx="355500" cy="355500"/>
            </a:xfrm>
            <a:prstGeom prst="ellipse">
              <a:avLst/>
            </a:prstGeom>
            <a:solidFill>
              <a:srgbClr val="896110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33" name="Google Shape;1333;p57"/>
            <p:cNvSpPr/>
            <p:nvPr/>
          </p:nvSpPr>
          <p:spPr>
            <a:xfrm>
              <a:off x="4293736" y="3444682"/>
              <a:ext cx="201025" cy="31198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9</a:t>
              </a:r>
            </a:p>
          </p:txBody>
        </p:sp>
      </p:grpSp>
      <p:sp>
        <p:nvSpPr>
          <p:cNvPr id="1334" name="Google Shape;1334;p57"/>
          <p:cNvSpPr/>
          <p:nvPr/>
        </p:nvSpPr>
        <p:spPr>
          <a:xfrm rot="-7580529">
            <a:off x="11663" y="3132011"/>
            <a:ext cx="1328876" cy="433040"/>
          </a:xfrm>
          <a:prstGeom prst="arc">
            <a:avLst>
              <a:gd name="adj1" fmla="val 14319416"/>
              <a:gd name="adj2" fmla="val 21030559"/>
            </a:avLst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5" name="Google Shape;1335;p57"/>
          <p:cNvSpPr/>
          <p:nvPr/>
        </p:nvSpPr>
        <p:spPr>
          <a:xfrm rot="-5077443">
            <a:off x="-183993" y="1422634"/>
            <a:ext cx="1328845" cy="433325"/>
          </a:xfrm>
          <a:prstGeom prst="arc">
            <a:avLst>
              <a:gd name="adj1" fmla="val 14319416"/>
              <a:gd name="adj2" fmla="val 21030559"/>
            </a:avLst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6" name="Google Shape;1336;p57"/>
          <p:cNvSpPr txBox="1"/>
          <p:nvPr/>
        </p:nvSpPr>
        <p:spPr>
          <a:xfrm>
            <a:off x="428125" y="4469900"/>
            <a:ext cx="18519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2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Mosquito ingests ♂ &amp; ♀ gametocytes from infected human</a:t>
            </a:r>
            <a:endParaRPr sz="1200" b="0" i="0" u="none" strike="noStrike" cap="none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37" name="Google Shape;1337;p57"/>
          <p:cNvSpPr txBox="1"/>
          <p:nvPr/>
        </p:nvSpPr>
        <p:spPr>
          <a:xfrm>
            <a:off x="386725" y="1911225"/>
            <a:ext cx="1502700" cy="110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Lots of steps here to become a bunch of sporozoites</a:t>
            </a:r>
            <a:endParaRPr sz="10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again</a:t>
            </a:r>
            <a:endParaRPr sz="10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0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Process is fastest in </a:t>
            </a:r>
            <a:r>
              <a:rPr lang="en" sz="1000" b="1">
                <a:solidFill>
                  <a:srgbClr val="DF382C"/>
                </a:solidFill>
                <a:latin typeface="Open Sans"/>
                <a:ea typeface="Open Sans"/>
                <a:cs typeface="Open Sans"/>
                <a:sym typeface="Open Sans"/>
              </a:rPr>
              <a:t>warmer climates</a:t>
            </a:r>
            <a:endParaRPr sz="1000" b="1" i="0" u="none" strike="noStrike" cap="none">
              <a:solidFill>
                <a:srgbClr val="DF382C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338" name="Google Shape;1338;p57"/>
          <p:cNvGrpSpPr/>
          <p:nvPr/>
        </p:nvGrpSpPr>
        <p:grpSpPr>
          <a:xfrm>
            <a:off x="7387276" y="2825185"/>
            <a:ext cx="355500" cy="355500"/>
            <a:chOff x="2204963" y="2874823"/>
            <a:chExt cx="355500" cy="355500"/>
          </a:xfrm>
        </p:grpSpPr>
        <p:sp>
          <p:nvSpPr>
            <p:cNvPr id="1339" name="Google Shape;1339;p57"/>
            <p:cNvSpPr/>
            <p:nvPr/>
          </p:nvSpPr>
          <p:spPr>
            <a:xfrm>
              <a:off x="2204963" y="2874823"/>
              <a:ext cx="355500" cy="355500"/>
            </a:xfrm>
            <a:prstGeom prst="ellipse">
              <a:avLst/>
            </a:prstGeom>
            <a:solidFill>
              <a:srgbClr val="B03D50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40" name="Google Shape;1340;p57"/>
            <p:cNvSpPr/>
            <p:nvPr/>
          </p:nvSpPr>
          <p:spPr>
            <a:xfrm>
              <a:off x="2275272" y="2908400"/>
              <a:ext cx="199343" cy="288340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4</a:t>
              </a:r>
            </a:p>
          </p:txBody>
        </p:sp>
      </p:grpSp>
      <p:sp>
        <p:nvSpPr>
          <p:cNvPr id="1341" name="Google Shape;1341;p57"/>
          <p:cNvSpPr txBox="1"/>
          <p:nvPr/>
        </p:nvSpPr>
        <p:spPr>
          <a:xfrm>
            <a:off x="8180474" y="2852475"/>
            <a:ext cx="772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Ring </a:t>
            </a:r>
            <a:endParaRPr sz="1300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form</a:t>
            </a:r>
            <a:endParaRPr sz="1300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grpSp>
        <p:nvGrpSpPr>
          <p:cNvPr id="1342" name="Google Shape;1342;p57"/>
          <p:cNvGrpSpPr/>
          <p:nvPr/>
        </p:nvGrpSpPr>
        <p:grpSpPr>
          <a:xfrm>
            <a:off x="7871170" y="3082826"/>
            <a:ext cx="1168500" cy="1158900"/>
            <a:chOff x="7871170" y="3082826"/>
            <a:chExt cx="1168500" cy="1158900"/>
          </a:xfrm>
        </p:grpSpPr>
        <p:pic>
          <p:nvPicPr>
            <p:cNvPr id="1343" name="Google Shape;1343;p57"/>
            <p:cNvPicPr preferRelativeResize="0"/>
            <p:nvPr/>
          </p:nvPicPr>
          <p:blipFill rotWithShape="1">
            <a:blip r:embed="rId19">
              <a:alphaModFix/>
            </a:blip>
            <a:srcRect/>
            <a:stretch/>
          </p:blipFill>
          <p:spPr>
            <a:xfrm>
              <a:off x="7948542" y="3222000"/>
              <a:ext cx="953870" cy="852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44" name="Google Shape;1344;p57"/>
            <p:cNvSpPr/>
            <p:nvPr/>
          </p:nvSpPr>
          <p:spPr>
            <a:xfrm rot="1212767">
              <a:off x="7998267" y="3213094"/>
              <a:ext cx="914307" cy="898365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pic>
        <p:nvPicPr>
          <p:cNvPr id="1345" name="Google Shape;1345;p57" title="Malaria_3a.png"/>
          <p:cNvPicPr preferRelativeResize="0"/>
          <p:nvPr/>
        </p:nvPicPr>
        <p:blipFill rotWithShape="1">
          <a:blip r:embed="rId20">
            <a:alphaModFix/>
          </a:blip>
          <a:srcRect l="5407" r="5815"/>
          <a:stretch/>
        </p:blipFill>
        <p:spPr>
          <a:xfrm>
            <a:off x="3350700" y="26950"/>
            <a:ext cx="4726502" cy="2994849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57"/>
          <p:cNvSpPr txBox="1"/>
          <p:nvPr/>
        </p:nvSpPr>
        <p:spPr>
          <a:xfrm>
            <a:off x="6066426" y="3088473"/>
            <a:ext cx="16002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Infected RBC</a:t>
            </a:r>
            <a:endParaRPr sz="1300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sp>
        <p:nvSpPr>
          <p:cNvPr id="1265" name="Google Shape;1265;p57"/>
          <p:cNvSpPr/>
          <p:nvPr/>
        </p:nvSpPr>
        <p:spPr>
          <a:xfrm>
            <a:off x="6428500" y="2339325"/>
            <a:ext cx="873300" cy="8277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290" name="Google Shape;1290;p57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6392899" y="2320882"/>
            <a:ext cx="891255" cy="81561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47" name="Google Shape;1347;p57"/>
          <p:cNvGrpSpPr/>
          <p:nvPr/>
        </p:nvGrpSpPr>
        <p:grpSpPr>
          <a:xfrm>
            <a:off x="6620242" y="2541821"/>
            <a:ext cx="508263" cy="372579"/>
            <a:chOff x="6620242" y="2541821"/>
            <a:chExt cx="508263" cy="372579"/>
          </a:xfrm>
        </p:grpSpPr>
        <p:pic>
          <p:nvPicPr>
            <p:cNvPr id="1348" name="Google Shape;1348;p57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6972499" y="2633402"/>
              <a:ext cx="156006" cy="1414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49" name="Google Shape;1349;p57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 rot="-6299998">
              <a:off x="6630720" y="2750056"/>
              <a:ext cx="156005" cy="1414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50" name="Google Shape;1350;p57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 rot="9000004">
              <a:off x="6760531" y="2571350"/>
              <a:ext cx="156005" cy="14140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51" name="Google Shape;1351;p57"/>
          <p:cNvSpPr/>
          <p:nvPr/>
        </p:nvSpPr>
        <p:spPr>
          <a:xfrm rot="742682">
            <a:off x="6674522" y="2747820"/>
            <a:ext cx="1657018" cy="886739"/>
          </a:xfrm>
          <a:prstGeom prst="arc">
            <a:avLst>
              <a:gd name="adj1" fmla="val 14319416"/>
              <a:gd name="adj2" fmla="val 21030559"/>
            </a:avLst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57"/>
          <p:cNvSpPr/>
          <p:nvPr/>
        </p:nvSpPr>
        <p:spPr>
          <a:xfrm>
            <a:off x="2038050" y="2103725"/>
            <a:ext cx="2419800" cy="1109400"/>
          </a:xfrm>
          <a:prstGeom prst="rect">
            <a:avLst/>
          </a:prstGeom>
          <a:solidFill>
            <a:srgbClr val="F1F2F3"/>
          </a:solidFill>
          <a:ln w="9525" cap="flat" cmpd="sng">
            <a:solidFill>
              <a:srgbClr val="40424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353" name="Google Shape;1353;p57"/>
          <p:cNvGrpSpPr/>
          <p:nvPr/>
        </p:nvGrpSpPr>
        <p:grpSpPr>
          <a:xfrm>
            <a:off x="2100150" y="2167338"/>
            <a:ext cx="2367900" cy="274225"/>
            <a:chOff x="1795350" y="1938738"/>
            <a:chExt cx="2367900" cy="274225"/>
          </a:xfrm>
        </p:grpSpPr>
        <p:sp>
          <p:nvSpPr>
            <p:cNvPr id="1354" name="Google Shape;1354;p57"/>
            <p:cNvSpPr/>
            <p:nvPr/>
          </p:nvSpPr>
          <p:spPr>
            <a:xfrm>
              <a:off x="1795350" y="1938762"/>
              <a:ext cx="422400" cy="274200"/>
            </a:xfrm>
            <a:prstGeom prst="roundRect">
              <a:avLst>
                <a:gd name="adj" fmla="val 41009"/>
              </a:avLst>
            </a:prstGeom>
            <a:solidFill>
              <a:srgbClr val="2F5AA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1-3</a:t>
              </a:r>
              <a:endParaRPr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55" name="Google Shape;1355;p57"/>
            <p:cNvSpPr txBox="1"/>
            <p:nvPr/>
          </p:nvSpPr>
          <p:spPr>
            <a:xfrm>
              <a:off x="2217750" y="1938738"/>
              <a:ext cx="1945500" cy="27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Exo-erythrocytic cycle</a:t>
              </a:r>
              <a:endParaRPr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356" name="Google Shape;1356;p57"/>
          <p:cNvGrpSpPr/>
          <p:nvPr/>
        </p:nvGrpSpPr>
        <p:grpSpPr>
          <a:xfrm>
            <a:off x="2100150" y="2483388"/>
            <a:ext cx="2367900" cy="274438"/>
            <a:chOff x="1795350" y="2254788"/>
            <a:chExt cx="2367900" cy="274438"/>
          </a:xfrm>
        </p:grpSpPr>
        <p:sp>
          <p:nvSpPr>
            <p:cNvPr id="1357" name="Google Shape;1357;p57"/>
            <p:cNvSpPr/>
            <p:nvPr/>
          </p:nvSpPr>
          <p:spPr>
            <a:xfrm>
              <a:off x="1795350" y="2254788"/>
              <a:ext cx="422400" cy="274200"/>
            </a:xfrm>
            <a:prstGeom prst="roundRect">
              <a:avLst>
                <a:gd name="adj" fmla="val 41009"/>
              </a:avLst>
            </a:prstGeom>
            <a:solidFill>
              <a:srgbClr val="B03D5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4-6</a:t>
              </a:r>
              <a:endParaRPr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58" name="Google Shape;1358;p57"/>
            <p:cNvSpPr txBox="1"/>
            <p:nvPr/>
          </p:nvSpPr>
          <p:spPr>
            <a:xfrm>
              <a:off x="2217750" y="2255025"/>
              <a:ext cx="1945500" cy="27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Erythrocytic cycle </a:t>
              </a:r>
              <a:r>
                <a:rPr lang="en" sz="1000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(asexual)</a:t>
              </a:r>
              <a:endParaRPr sz="11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359" name="Google Shape;1359;p57"/>
          <p:cNvGrpSpPr/>
          <p:nvPr/>
        </p:nvGrpSpPr>
        <p:grpSpPr>
          <a:xfrm>
            <a:off x="2100150" y="2787200"/>
            <a:ext cx="2367900" cy="354000"/>
            <a:chOff x="1795350" y="2558600"/>
            <a:chExt cx="2367900" cy="354000"/>
          </a:xfrm>
        </p:grpSpPr>
        <p:sp>
          <p:nvSpPr>
            <p:cNvPr id="1360" name="Google Shape;1360;p57"/>
            <p:cNvSpPr/>
            <p:nvPr/>
          </p:nvSpPr>
          <p:spPr>
            <a:xfrm>
              <a:off x="1795350" y="2571288"/>
              <a:ext cx="422400" cy="274200"/>
            </a:xfrm>
            <a:prstGeom prst="roundRect">
              <a:avLst>
                <a:gd name="adj" fmla="val 41009"/>
              </a:avLst>
            </a:prstGeom>
            <a:solidFill>
              <a:srgbClr val="89611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7-9</a:t>
              </a:r>
              <a:endParaRPr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61" name="Google Shape;1361;p57"/>
            <p:cNvSpPr txBox="1"/>
            <p:nvPr/>
          </p:nvSpPr>
          <p:spPr>
            <a:xfrm>
              <a:off x="2217750" y="2558600"/>
              <a:ext cx="1945500" cy="35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Sexual reproduction &amp; Sporogonic cycle</a:t>
              </a:r>
              <a:endParaRPr sz="11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6" name="Google Shape;1366;p58"/>
          <p:cNvSpPr txBox="1">
            <a:spLocks noGrp="1"/>
          </p:cNvSpPr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Case #2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1" name="Google Shape;1371;p59"/>
          <p:cNvSpPr txBox="1">
            <a:spLocks noGrp="1"/>
          </p:cNvSpPr>
          <p:nvPr>
            <p:ph type="title"/>
          </p:nvPr>
        </p:nvSpPr>
        <p:spPr>
          <a:xfrm>
            <a:off x="729450" y="6328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Case 2</a:t>
            </a:r>
            <a:endParaRPr/>
          </a:p>
        </p:txBody>
      </p:sp>
      <p:sp>
        <p:nvSpPr>
          <p:cNvPr id="1372" name="Google Shape;1372;p59"/>
          <p:cNvSpPr txBox="1">
            <a:spLocks noGrp="1"/>
          </p:cNvSpPr>
          <p:nvPr>
            <p:ph type="body" idx="4294967295"/>
          </p:nvPr>
        </p:nvSpPr>
        <p:spPr>
          <a:xfrm>
            <a:off x="4643600" y="1917575"/>
            <a:ext cx="3774300" cy="20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 was seen in ED, where he was found to have: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Low </a:t>
            </a:r>
            <a:r>
              <a:rPr lang="en" b="1">
                <a:solidFill>
                  <a:srgbClr val="3B71CA"/>
                </a:solidFill>
              </a:rPr>
              <a:t>WBC</a:t>
            </a:r>
            <a:r>
              <a:rPr lang="en"/>
              <a:t> of </a:t>
            </a:r>
            <a:r>
              <a:rPr lang="en" b="1">
                <a:solidFill>
                  <a:srgbClr val="3B71CA"/>
                </a:solidFill>
              </a:rPr>
              <a:t>3.5</a:t>
            </a:r>
            <a:r>
              <a:rPr lang="en"/>
              <a:t> </a:t>
            </a:r>
            <a:r>
              <a:rPr lang="en">
                <a:solidFill>
                  <a:srgbClr val="9E9E9E"/>
                </a:solidFill>
              </a:rPr>
              <a:t>(lower limit normal: 3.7)</a:t>
            </a:r>
            <a:r>
              <a:rPr lang="en"/>
              <a:t> 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Low </a:t>
            </a:r>
            <a:r>
              <a:rPr lang="en" b="1">
                <a:solidFill>
                  <a:srgbClr val="3B71CA"/>
                </a:solidFill>
              </a:rPr>
              <a:t>platelet </a:t>
            </a:r>
            <a:r>
              <a:rPr lang="en"/>
              <a:t>count of </a:t>
            </a:r>
            <a:r>
              <a:rPr lang="en" b="1">
                <a:solidFill>
                  <a:srgbClr val="3B71CA"/>
                </a:solidFill>
              </a:rPr>
              <a:t>90 </a:t>
            </a:r>
            <a:r>
              <a:rPr lang="en">
                <a:solidFill>
                  <a:srgbClr val="9E9E9E"/>
                </a:solidFill>
              </a:rPr>
              <a:t>(LLN: 150)</a:t>
            </a:r>
            <a:endParaRPr>
              <a:solidFill>
                <a:srgbClr val="9E9E9E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b="1">
                <a:solidFill>
                  <a:srgbClr val="3B71CA"/>
                </a:solidFill>
              </a:rPr>
              <a:t>Hemoglobin</a:t>
            </a:r>
            <a:r>
              <a:rPr lang="en"/>
              <a:t> had </a:t>
            </a:r>
            <a:r>
              <a:rPr lang="en" b="1"/>
              <a:t>dropped to </a:t>
            </a:r>
            <a:r>
              <a:rPr lang="en" b="1">
                <a:solidFill>
                  <a:srgbClr val="3B71CA"/>
                </a:solidFill>
              </a:rPr>
              <a:t>11g</a:t>
            </a:r>
            <a:endParaRPr b="1">
              <a:solidFill>
                <a:srgbClr val="3B71CA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b="1">
                <a:solidFill>
                  <a:srgbClr val="DF382C"/>
                </a:solidFill>
              </a:rPr>
              <a:t>Splenomegaly</a:t>
            </a:r>
            <a:r>
              <a:rPr lang="en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 was told he could have leukemia</a:t>
            </a:r>
            <a:endParaRPr/>
          </a:p>
        </p:txBody>
      </p:sp>
      <p:sp>
        <p:nvSpPr>
          <p:cNvPr id="1373" name="Google Shape;1373;p59"/>
          <p:cNvSpPr txBox="1"/>
          <p:nvPr/>
        </p:nvSpPr>
        <p:spPr>
          <a:xfrm>
            <a:off x="549300" y="1508100"/>
            <a:ext cx="80697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A 25M WVU student traveled </a:t>
            </a:r>
            <a:r>
              <a:rPr lang="en" sz="15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home to </a:t>
            </a:r>
            <a:r>
              <a:rPr lang="en" sz="1500" b="1">
                <a:solidFill>
                  <a:srgbClr val="DF382C"/>
                </a:solidFill>
                <a:latin typeface="Open Sans"/>
                <a:ea typeface="Open Sans"/>
                <a:cs typeface="Open Sans"/>
                <a:sym typeface="Open Sans"/>
              </a:rPr>
              <a:t>India </a:t>
            </a:r>
            <a:r>
              <a:rPr lang="en" sz="15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for holidays after staying in US for 3 years</a:t>
            </a:r>
            <a:endParaRPr sz="15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74" name="Google Shape;1374;p59"/>
          <p:cNvSpPr txBox="1"/>
          <p:nvPr/>
        </p:nvSpPr>
        <p:spPr>
          <a:xfrm>
            <a:off x="593950" y="3585475"/>
            <a:ext cx="4404600" cy="946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Open Sans"/>
              <a:buAutoNum type="arabicPeriod"/>
            </a:pPr>
            <a:r>
              <a:rPr lang="en" sz="15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What </a:t>
            </a:r>
            <a:r>
              <a:rPr lang="en" sz="15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additional history</a:t>
            </a:r>
            <a:r>
              <a:rPr lang="en" sz="15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would you like?</a:t>
            </a:r>
            <a:endParaRPr sz="15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Open Sans"/>
              <a:buAutoNum type="arabicPeriod"/>
            </a:pPr>
            <a:r>
              <a:rPr lang="en" sz="15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What </a:t>
            </a:r>
            <a:r>
              <a:rPr lang="en" sz="15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additional laboratory</a:t>
            </a:r>
            <a:r>
              <a:rPr lang="en" sz="15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data would you obtain?</a:t>
            </a:r>
            <a:endParaRPr sz="1600"/>
          </a:p>
        </p:txBody>
      </p:sp>
      <p:sp>
        <p:nvSpPr>
          <p:cNvPr id="1375" name="Google Shape;1375;p59"/>
          <p:cNvSpPr txBox="1">
            <a:spLocks noGrp="1"/>
          </p:cNvSpPr>
          <p:nvPr>
            <p:ph type="body" idx="1"/>
          </p:nvPr>
        </p:nvSpPr>
        <p:spPr>
          <a:xfrm>
            <a:off x="593950" y="2069875"/>
            <a:ext cx="4062000" cy="72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Within </a:t>
            </a:r>
            <a:r>
              <a:rPr lang="en" b="1">
                <a:solidFill>
                  <a:srgbClr val="896110"/>
                </a:solidFill>
              </a:rPr>
              <a:t>4 months</a:t>
            </a:r>
            <a:r>
              <a:rPr lang="en" b="1"/>
              <a:t> of his return</a:t>
            </a:r>
            <a:r>
              <a:rPr lang="en"/>
              <a:t> to Morgantown, he developed </a:t>
            </a:r>
            <a:r>
              <a:rPr lang="en" b="1">
                <a:solidFill>
                  <a:srgbClr val="3B71CA"/>
                </a:solidFill>
              </a:rPr>
              <a:t>fever </a:t>
            </a:r>
            <a:r>
              <a:rPr lang="en"/>
              <a:t>&amp; </a:t>
            </a:r>
            <a:r>
              <a:rPr lang="en" b="1">
                <a:solidFill>
                  <a:srgbClr val="3B71CA"/>
                </a:solidFill>
              </a:rPr>
              <a:t>chills </a:t>
            </a:r>
            <a:r>
              <a:rPr lang="en"/>
              <a:t>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3"/>
          <p:cNvSpPr txBox="1">
            <a:spLocks noGrp="1"/>
          </p:cNvSpPr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Case #1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0" name="Google Shape;1390;p61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040"/>
              <a:t>Most likely way this patient acquired his infection?</a:t>
            </a:r>
            <a:endParaRPr sz="2040"/>
          </a:p>
        </p:txBody>
      </p:sp>
      <p:sp>
        <p:nvSpPr>
          <p:cNvPr id="1391" name="Google Shape;1391;p61"/>
          <p:cNvSpPr txBox="1">
            <a:spLocks noGrp="1"/>
          </p:cNvSpPr>
          <p:nvPr>
            <p:ph type="body" idx="1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Bite of an infected female Anopheles mosquito 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Tick bite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Blood transfusion with infected RBCs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Reactivation of dormant hepatic P falciparum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Relapse from dormant hepatic P vivax or P ovale</a:t>
            </a:r>
            <a:endParaRPr/>
          </a:p>
        </p:txBody>
      </p:sp>
      <p:sp>
        <p:nvSpPr>
          <p:cNvPr id="1392" name="Google Shape;1392;p61"/>
          <p:cNvSpPr txBox="1">
            <a:spLocks noGrp="1"/>
          </p:cNvSpPr>
          <p:nvPr>
            <p:ph type="subTitle" idx="2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3" name="Google Shape;1403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575" y="152400"/>
            <a:ext cx="4838701" cy="4838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4" name="Google Shape;1404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83775" y="1418800"/>
            <a:ext cx="3220300" cy="3220300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63"/>
          <p:cNvSpPr txBox="1"/>
          <p:nvPr/>
        </p:nvSpPr>
        <p:spPr>
          <a:xfrm>
            <a:off x="5583775" y="4023500"/>
            <a:ext cx="1730700" cy="615600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i="1">
                <a:latin typeface="Open Sans"/>
                <a:ea typeface="Open Sans"/>
                <a:cs typeface="Open Sans"/>
                <a:sym typeface="Open Sans"/>
              </a:rPr>
              <a:t>Plasmodium vivax </a:t>
            </a:r>
            <a:r>
              <a:rPr lang="en">
                <a:latin typeface="Open Sans"/>
                <a:ea typeface="Open Sans"/>
                <a:cs typeface="Open Sans"/>
                <a:sym typeface="Open Sans"/>
              </a:rPr>
              <a:t>(trophozoite)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06" name="Google Shape;1406;p63"/>
          <p:cNvSpPr txBox="1"/>
          <p:nvPr/>
        </p:nvSpPr>
        <p:spPr>
          <a:xfrm>
            <a:off x="354575" y="4375500"/>
            <a:ext cx="1915500" cy="615600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i="1">
                <a:latin typeface="Open Sans"/>
                <a:ea typeface="Open Sans"/>
                <a:cs typeface="Open Sans"/>
                <a:sym typeface="Open Sans"/>
              </a:rPr>
              <a:t>Plasmodium ovale </a:t>
            </a:r>
            <a:r>
              <a:rPr lang="en">
                <a:latin typeface="Open Sans"/>
                <a:ea typeface="Open Sans"/>
                <a:cs typeface="Open Sans"/>
                <a:sym typeface="Open Sans"/>
              </a:rPr>
              <a:t>(trophozoite)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07" name="Google Shape;1407;p63"/>
          <p:cNvSpPr txBox="1">
            <a:spLocks noGrp="1"/>
          </p:cNvSpPr>
          <p:nvPr>
            <p:ph type="title" idx="4294967295"/>
          </p:nvPr>
        </p:nvSpPr>
        <p:spPr>
          <a:xfrm>
            <a:off x="5583775" y="609600"/>
            <a:ext cx="2509800" cy="569100"/>
          </a:xfrm>
          <a:prstGeom prst="rect">
            <a:avLst/>
          </a:prstGeom>
          <a:solidFill>
            <a:srgbClr val="FFFFFF">
              <a:alpha val="85000"/>
            </a:srgbClr>
          </a:solidFill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33"/>
              <a:t>Giemsa stains</a:t>
            </a:r>
            <a:endParaRPr sz="2533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12" name="Google Shape;1412;p64"/>
          <p:cNvGraphicFramePr/>
          <p:nvPr/>
        </p:nvGraphicFramePr>
        <p:xfrm>
          <a:off x="60625" y="861450"/>
          <a:ext cx="6103725" cy="4198408"/>
        </p:xfrm>
        <a:graphic>
          <a:graphicData uri="http://schemas.openxmlformats.org/drawingml/2006/table">
            <a:tbl>
              <a:tblPr>
                <a:noFill/>
                <a:tableStyleId>{1F2A1DB5-752E-4D0B-B9CD-C9D913D8824E}</a:tableStyleId>
              </a:tblPr>
              <a:tblGrid>
                <a:gridCol w="1244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6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4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18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64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 b="1" i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RBC size</a:t>
                      </a:r>
                      <a:endParaRPr sz="1100" i="1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b="1" i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Ring form</a:t>
                      </a:r>
                      <a:endParaRPr sz="1300" b="1" i="1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i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Rings per RBC</a:t>
                      </a:r>
                      <a:endParaRPr sz="1300" b="1" i="1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 b="1" i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Trophozoite</a:t>
                      </a:r>
                      <a:endParaRPr b="1" i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 b="1" i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Gametocyte</a:t>
                      </a:r>
                      <a:endParaRPr b="1" i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 b="1" i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 falciparum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Normal</a:t>
                      </a:r>
                      <a:endParaRPr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Can be </a:t>
                      </a:r>
                      <a:r>
                        <a:rPr lang="en" sz="1300" b="1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multiple</a:t>
                      </a:r>
                      <a:endParaRPr sz="1300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Frequently</a:t>
                      </a:r>
                      <a:r>
                        <a:rPr lang="en" sz="1300" b="1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not seen on smear</a:t>
                      </a:r>
                      <a:r>
                        <a:rPr lang="en" sz="1300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en" sz="1100">
                          <a:solidFill>
                            <a:schemeClr val="lt1"/>
                          </a:solidFill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(sequestered in the periphery)</a:t>
                      </a:r>
                      <a:endParaRPr sz="800">
                        <a:solidFill>
                          <a:schemeClr val="lt1"/>
                        </a:solidFill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b="1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Elongated </a:t>
                      </a:r>
                      <a:endParaRPr sz="1300" b="1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“banana shaped”</a:t>
                      </a:r>
                      <a:endParaRPr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 b="1" i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 ovale</a:t>
                      </a:r>
                      <a:endParaRPr sz="1300" b="1" i="1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Enlarged </a:t>
                      </a:r>
                      <a:endParaRPr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Single ring</a:t>
                      </a:r>
                      <a:endParaRPr sz="1300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b="1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Ragged edges</a:t>
                      </a:r>
                      <a:endParaRPr sz="1300" b="1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More oval shaped*</a:t>
                      </a:r>
                      <a:endParaRPr sz="1300" b="1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b="1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Ragged edges</a:t>
                      </a:r>
                      <a:endParaRPr sz="1300" b="1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More oval shaped*</a:t>
                      </a:r>
                      <a:endParaRPr sz="1300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82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 b="1" i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 vivax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Enlarged </a:t>
                      </a:r>
                      <a:endParaRPr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Single ring</a:t>
                      </a:r>
                      <a:endParaRPr sz="1300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Ameboid shaped</a:t>
                      </a:r>
                      <a:endParaRPr sz="1300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900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* Can also be oval shaped</a:t>
                      </a:r>
                      <a:endParaRPr sz="900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900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* Can also be oval shaped</a:t>
                      </a:r>
                      <a:endParaRPr sz="1200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 b="1" i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 malariae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Normal</a:t>
                      </a:r>
                      <a:endParaRPr sz="130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Single ring</a:t>
                      </a:r>
                      <a:endParaRPr sz="1300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Band shaped</a:t>
                      </a:r>
                      <a:endParaRPr sz="1300" b="1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b="1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b="1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b="1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1413" name="Google Shape;1413;p64"/>
          <p:cNvGrpSpPr/>
          <p:nvPr/>
        </p:nvGrpSpPr>
        <p:grpSpPr>
          <a:xfrm>
            <a:off x="2407955" y="1563394"/>
            <a:ext cx="771210" cy="764874"/>
            <a:chOff x="7871170" y="3082826"/>
            <a:chExt cx="1168500" cy="1158900"/>
          </a:xfrm>
        </p:grpSpPr>
        <p:pic>
          <p:nvPicPr>
            <p:cNvPr id="1414" name="Google Shape;1414;p6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948542" y="3222000"/>
              <a:ext cx="953870" cy="852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15" name="Google Shape;1415;p64"/>
            <p:cNvSpPr/>
            <p:nvPr/>
          </p:nvSpPr>
          <p:spPr>
            <a:xfrm rot="1212767">
              <a:off x="7998267" y="3213094"/>
              <a:ext cx="914307" cy="898365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60350" tIns="60350" rIns="60350" bIns="603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24"/>
                <a:buFont typeface="Arial"/>
                <a:buNone/>
              </a:pPr>
              <a:endParaRPr sz="924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416" name="Google Shape;1416;p64"/>
          <p:cNvGrpSpPr/>
          <p:nvPr/>
        </p:nvGrpSpPr>
        <p:grpSpPr>
          <a:xfrm>
            <a:off x="3722163" y="1626901"/>
            <a:ext cx="645649" cy="637869"/>
            <a:chOff x="6424700" y="3998550"/>
            <a:chExt cx="892150" cy="881400"/>
          </a:xfrm>
        </p:grpSpPr>
        <p:pic>
          <p:nvPicPr>
            <p:cNvPr id="1417" name="Google Shape;1417;p6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424700" y="4033354"/>
              <a:ext cx="836801" cy="8156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18" name="Google Shape;1418;p64"/>
            <p:cNvSpPr/>
            <p:nvPr/>
          </p:nvSpPr>
          <p:spPr>
            <a:xfrm>
              <a:off x="6425550" y="3998550"/>
              <a:ext cx="891300" cy="8814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66175" tIns="66175" rIns="66175" bIns="661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endParaRPr sz="1013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419" name="Google Shape;1419;p64"/>
          <p:cNvGrpSpPr/>
          <p:nvPr/>
        </p:nvGrpSpPr>
        <p:grpSpPr>
          <a:xfrm>
            <a:off x="4980072" y="1473018"/>
            <a:ext cx="1055604" cy="945644"/>
            <a:chOff x="2742121" y="3523080"/>
            <a:chExt cx="1649639" cy="1477800"/>
          </a:xfrm>
        </p:grpSpPr>
        <p:grpSp>
          <p:nvGrpSpPr>
            <p:cNvPr id="1420" name="Google Shape;1420;p64"/>
            <p:cNvGrpSpPr/>
            <p:nvPr/>
          </p:nvGrpSpPr>
          <p:grpSpPr>
            <a:xfrm>
              <a:off x="2742121" y="3653959"/>
              <a:ext cx="1065772" cy="1090541"/>
              <a:chOff x="2742121" y="3653959"/>
              <a:chExt cx="1065772" cy="1090541"/>
            </a:xfrm>
          </p:grpSpPr>
          <p:pic>
            <p:nvPicPr>
              <p:cNvPr id="1421" name="Google Shape;1421;p64"/>
              <p:cNvPicPr preferRelativeResize="0"/>
              <p:nvPr/>
            </p:nvPicPr>
            <p:blipFill rotWithShape="1">
              <a:blip r:embed="rId5">
                <a:alphaModFix/>
              </a:blip>
              <a:srcRect l="5254" r="55511" b="48262"/>
              <a:stretch/>
            </p:blipFill>
            <p:spPr>
              <a:xfrm>
                <a:off x="3011875" y="3653959"/>
                <a:ext cx="796018" cy="85238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22" name="Google Shape;1422;p64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2742121" y="4325893"/>
                <a:ext cx="297215" cy="41860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423" name="Google Shape;1423;p64"/>
            <p:cNvGrpSpPr/>
            <p:nvPr/>
          </p:nvGrpSpPr>
          <p:grpSpPr>
            <a:xfrm>
              <a:off x="3261207" y="3925893"/>
              <a:ext cx="1130553" cy="852388"/>
              <a:chOff x="3261207" y="3925893"/>
              <a:chExt cx="1130553" cy="852388"/>
            </a:xfrm>
          </p:grpSpPr>
          <p:pic>
            <p:nvPicPr>
              <p:cNvPr id="1424" name="Google Shape;1424;p64"/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>
                <a:off x="3261207" y="3925893"/>
                <a:ext cx="836804" cy="85238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25" name="Google Shape;1425;p64"/>
              <p:cNvPicPr preferRelativeResize="0"/>
              <p:nvPr/>
            </p:nvPicPr>
            <p:blipFill rotWithShape="1">
              <a:blip r:embed="rId8">
                <a:alphaModFix/>
              </a:blip>
              <a:srcRect l="11480" t="24506" r="10686"/>
              <a:stretch/>
            </p:blipFill>
            <p:spPr>
              <a:xfrm>
                <a:off x="4056196" y="4071437"/>
                <a:ext cx="335564" cy="30105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426" name="Google Shape;1426;p64"/>
            <p:cNvSpPr/>
            <p:nvPr/>
          </p:nvSpPr>
          <p:spPr>
            <a:xfrm rot="645705">
              <a:off x="2937125" y="3628477"/>
              <a:ext cx="1248356" cy="1267006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58500" tIns="58500" rIns="58500" bIns="585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96"/>
                <a:buFont typeface="Arial"/>
                <a:buNone/>
              </a:pPr>
              <a:endParaRPr sz="89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427" name="Google Shape;1427;p64"/>
          <p:cNvPicPr preferRelativeResize="0"/>
          <p:nvPr/>
        </p:nvPicPr>
        <p:blipFill rotWithShape="1">
          <a:blip r:embed="rId9">
            <a:alphaModFix/>
          </a:blip>
          <a:srcRect l="10404" t="10563" r="5555"/>
          <a:stretch/>
        </p:blipFill>
        <p:spPr>
          <a:xfrm>
            <a:off x="2493863" y="2587600"/>
            <a:ext cx="599393" cy="637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8" name="Google Shape;1428;p64"/>
          <p:cNvPicPr preferRelativeResize="0"/>
          <p:nvPr/>
        </p:nvPicPr>
        <p:blipFill rotWithShape="1">
          <a:blip r:embed="rId9">
            <a:alphaModFix/>
          </a:blip>
          <a:srcRect l="10404" t="10563" r="5555"/>
          <a:stretch/>
        </p:blipFill>
        <p:spPr>
          <a:xfrm>
            <a:off x="2493863" y="3484800"/>
            <a:ext cx="599393" cy="637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9" name="Google Shape;1429;p64"/>
          <p:cNvPicPr preferRelativeResize="0"/>
          <p:nvPr/>
        </p:nvPicPr>
        <p:blipFill rotWithShape="1">
          <a:blip r:embed="rId9">
            <a:alphaModFix/>
          </a:blip>
          <a:srcRect l="10404" t="10563" r="5555"/>
          <a:stretch/>
        </p:blipFill>
        <p:spPr>
          <a:xfrm>
            <a:off x="2493863" y="4306125"/>
            <a:ext cx="599393" cy="637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0" name="Google Shape;1430;p64"/>
          <p:cNvPicPr preferRelativeResize="0"/>
          <p:nvPr/>
        </p:nvPicPr>
        <p:blipFill rotWithShape="1">
          <a:blip r:embed="rId10">
            <a:alphaModFix/>
          </a:blip>
          <a:srcRect l="16037" t="12134"/>
          <a:stretch/>
        </p:blipFill>
        <p:spPr>
          <a:xfrm>
            <a:off x="3697403" y="2524100"/>
            <a:ext cx="695170" cy="76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1" name="Google Shape;1431;p64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 rot="5400000">
            <a:off x="5278600" y="2421610"/>
            <a:ext cx="645625" cy="969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2" name="Google Shape;1432;p64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722175" y="3475887"/>
            <a:ext cx="645625" cy="655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3" name="Google Shape;1433;p64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3678388" y="4318500"/>
            <a:ext cx="733200" cy="71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4" name="Google Shape;1434;p64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 rot="5400000">
            <a:off x="5169699" y="3397250"/>
            <a:ext cx="706525" cy="81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5" name="Google Shape;1435;p64"/>
          <p:cNvPicPr preferRelativeResize="0"/>
          <p:nvPr/>
        </p:nvPicPr>
        <p:blipFill rotWithShape="1">
          <a:blip r:embed="rId15">
            <a:alphaModFix/>
          </a:blip>
          <a:srcRect l="6033"/>
          <a:stretch/>
        </p:blipFill>
        <p:spPr>
          <a:xfrm rot="5400000">
            <a:off x="5210000" y="4269824"/>
            <a:ext cx="669475" cy="774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40" name="Google Shape;1440;p65"/>
          <p:cNvGraphicFramePr/>
          <p:nvPr/>
        </p:nvGraphicFramePr>
        <p:xfrm>
          <a:off x="60625" y="861450"/>
          <a:ext cx="6103725" cy="4198408"/>
        </p:xfrm>
        <a:graphic>
          <a:graphicData uri="http://schemas.openxmlformats.org/drawingml/2006/table">
            <a:tbl>
              <a:tblPr>
                <a:noFill/>
                <a:tableStyleId>{1F2A1DB5-752E-4D0B-B9CD-C9D913D8824E}</a:tableStyleId>
              </a:tblPr>
              <a:tblGrid>
                <a:gridCol w="1244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6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4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18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64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 b="1" i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RBC size</a:t>
                      </a:r>
                      <a:endParaRPr sz="1100" i="1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b="1" i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Ring form</a:t>
                      </a:r>
                      <a:endParaRPr sz="1300" b="1" i="1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i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Rings per RBC</a:t>
                      </a:r>
                      <a:endParaRPr sz="1300" b="1" i="1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 b="1" i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Trophozoite</a:t>
                      </a:r>
                      <a:endParaRPr b="1" i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 b="1" i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Gametocyte</a:t>
                      </a:r>
                      <a:endParaRPr b="1" i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 b="1" i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 falciparum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Normal</a:t>
                      </a:r>
                      <a:endParaRPr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rgbClr val="FBF1DD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Can be </a:t>
                      </a:r>
                      <a:r>
                        <a:rPr lang="en" sz="1300" b="1">
                          <a:solidFill>
                            <a:srgbClr val="FBF1DD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multiple</a:t>
                      </a:r>
                      <a:endParaRPr sz="1300">
                        <a:solidFill>
                          <a:srgbClr val="FBF1DD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1D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rgbClr val="FAE4E8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Frequently</a:t>
                      </a:r>
                      <a:r>
                        <a:rPr lang="en" sz="1300" b="1">
                          <a:solidFill>
                            <a:srgbClr val="FAE4E8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not seen on smear</a:t>
                      </a:r>
                      <a:r>
                        <a:rPr lang="en" sz="1300">
                          <a:solidFill>
                            <a:srgbClr val="FAE4E8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en" sz="1100">
                          <a:solidFill>
                            <a:srgbClr val="FAE4E8"/>
                          </a:solidFill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(sequestered in the periphery)</a:t>
                      </a:r>
                      <a:endParaRPr sz="800">
                        <a:solidFill>
                          <a:srgbClr val="FAE4E8"/>
                        </a:solidFill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E4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b="1">
                          <a:solidFill>
                            <a:srgbClr val="FBF1DD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Elongated </a:t>
                      </a:r>
                      <a:endParaRPr sz="1300" b="1">
                        <a:solidFill>
                          <a:srgbClr val="FBF1DD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rgbClr val="FBF1DD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“banana shaped”</a:t>
                      </a:r>
                      <a:endParaRPr>
                        <a:solidFill>
                          <a:srgbClr val="FBF1DD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1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 b="1" i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 ovale</a:t>
                      </a:r>
                      <a:endParaRPr sz="1300" b="1" i="1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Enlarged </a:t>
                      </a:r>
                      <a:endParaRPr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2EAF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Single ring</a:t>
                      </a:r>
                      <a:endParaRPr sz="1300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b="1">
                          <a:solidFill>
                            <a:srgbClr val="DCF1E4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Ragged edges</a:t>
                      </a:r>
                      <a:endParaRPr sz="1300" b="1">
                        <a:solidFill>
                          <a:srgbClr val="DCF1E4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rgbClr val="DCF1E4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More oval shaped*</a:t>
                      </a:r>
                      <a:endParaRPr sz="1300" b="1">
                        <a:solidFill>
                          <a:srgbClr val="DCF1E4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CF1E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b="1">
                          <a:solidFill>
                            <a:srgbClr val="DCF1E4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Ragged edges</a:t>
                      </a:r>
                      <a:endParaRPr sz="1300" b="1">
                        <a:solidFill>
                          <a:srgbClr val="DCF1E4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rgbClr val="DCF1E4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More oval shaped*</a:t>
                      </a:r>
                      <a:endParaRPr sz="1300">
                        <a:solidFill>
                          <a:srgbClr val="DCF1E4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CF1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82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 b="1" i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 vivax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Enlarged </a:t>
                      </a:r>
                      <a:endParaRPr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2EAF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Single ring</a:t>
                      </a:r>
                      <a:endParaRPr sz="1300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FBF1DD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Ameboid shaped</a:t>
                      </a:r>
                      <a:endParaRPr sz="1300">
                        <a:solidFill>
                          <a:srgbClr val="FBF1DD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900">
                          <a:solidFill>
                            <a:srgbClr val="FBF1DD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* Can also be oval shaped</a:t>
                      </a:r>
                      <a:endParaRPr sz="900">
                        <a:solidFill>
                          <a:srgbClr val="FBF1DD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BF1D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900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* Can also be oval shaped</a:t>
                      </a:r>
                      <a:endParaRPr sz="1200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 b="1" i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 malariae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Normal</a:t>
                      </a:r>
                      <a:endParaRPr sz="130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Single ring</a:t>
                      </a:r>
                      <a:endParaRPr sz="1300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Band shaped</a:t>
                      </a:r>
                      <a:endParaRPr sz="1300" b="1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b="1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b="1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b="1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1441" name="Google Shape;1441;p65"/>
          <p:cNvGrpSpPr/>
          <p:nvPr/>
        </p:nvGrpSpPr>
        <p:grpSpPr>
          <a:xfrm>
            <a:off x="2407955" y="1563394"/>
            <a:ext cx="771210" cy="764874"/>
            <a:chOff x="7871170" y="3082826"/>
            <a:chExt cx="1168500" cy="1158900"/>
          </a:xfrm>
        </p:grpSpPr>
        <p:pic>
          <p:nvPicPr>
            <p:cNvPr id="1442" name="Google Shape;1442;p6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948542" y="3222000"/>
              <a:ext cx="953870" cy="852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43" name="Google Shape;1443;p65"/>
            <p:cNvSpPr/>
            <p:nvPr/>
          </p:nvSpPr>
          <p:spPr>
            <a:xfrm rot="1212767">
              <a:off x="7998267" y="3213094"/>
              <a:ext cx="914307" cy="898365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60350" tIns="60350" rIns="60350" bIns="603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24"/>
                <a:buFont typeface="Arial"/>
                <a:buNone/>
              </a:pPr>
              <a:endParaRPr sz="924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444" name="Google Shape;1444;p65"/>
          <p:cNvGrpSpPr/>
          <p:nvPr/>
        </p:nvGrpSpPr>
        <p:grpSpPr>
          <a:xfrm>
            <a:off x="3722163" y="1626901"/>
            <a:ext cx="645649" cy="637869"/>
            <a:chOff x="6424700" y="3998550"/>
            <a:chExt cx="892150" cy="881400"/>
          </a:xfrm>
        </p:grpSpPr>
        <p:pic>
          <p:nvPicPr>
            <p:cNvPr id="1445" name="Google Shape;1445;p6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424700" y="4033354"/>
              <a:ext cx="836801" cy="8156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46" name="Google Shape;1446;p65"/>
            <p:cNvSpPr/>
            <p:nvPr/>
          </p:nvSpPr>
          <p:spPr>
            <a:xfrm>
              <a:off x="6425550" y="3998550"/>
              <a:ext cx="891300" cy="8814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66175" tIns="66175" rIns="66175" bIns="661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endParaRPr sz="1013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447" name="Google Shape;1447;p65"/>
          <p:cNvGrpSpPr/>
          <p:nvPr/>
        </p:nvGrpSpPr>
        <p:grpSpPr>
          <a:xfrm>
            <a:off x="4980072" y="1473018"/>
            <a:ext cx="1055604" cy="945644"/>
            <a:chOff x="2742121" y="3523080"/>
            <a:chExt cx="1649639" cy="1477800"/>
          </a:xfrm>
        </p:grpSpPr>
        <p:grpSp>
          <p:nvGrpSpPr>
            <p:cNvPr id="1448" name="Google Shape;1448;p65"/>
            <p:cNvGrpSpPr/>
            <p:nvPr/>
          </p:nvGrpSpPr>
          <p:grpSpPr>
            <a:xfrm>
              <a:off x="2742121" y="3653959"/>
              <a:ext cx="1065772" cy="1090541"/>
              <a:chOff x="2742121" y="3653959"/>
              <a:chExt cx="1065772" cy="1090541"/>
            </a:xfrm>
          </p:grpSpPr>
          <p:pic>
            <p:nvPicPr>
              <p:cNvPr id="1449" name="Google Shape;1449;p65"/>
              <p:cNvPicPr preferRelativeResize="0"/>
              <p:nvPr/>
            </p:nvPicPr>
            <p:blipFill rotWithShape="1">
              <a:blip r:embed="rId5">
                <a:alphaModFix/>
              </a:blip>
              <a:srcRect l="5254" r="55511" b="48262"/>
              <a:stretch/>
            </p:blipFill>
            <p:spPr>
              <a:xfrm>
                <a:off x="3011875" y="3653959"/>
                <a:ext cx="796018" cy="85238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50" name="Google Shape;1450;p65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2742121" y="4325893"/>
                <a:ext cx="297215" cy="41860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451" name="Google Shape;1451;p65"/>
            <p:cNvGrpSpPr/>
            <p:nvPr/>
          </p:nvGrpSpPr>
          <p:grpSpPr>
            <a:xfrm>
              <a:off x="3261207" y="3925893"/>
              <a:ext cx="1130553" cy="852388"/>
              <a:chOff x="3261207" y="3925893"/>
              <a:chExt cx="1130553" cy="852388"/>
            </a:xfrm>
          </p:grpSpPr>
          <p:pic>
            <p:nvPicPr>
              <p:cNvPr id="1452" name="Google Shape;1452;p65"/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>
                <a:off x="3261207" y="3925893"/>
                <a:ext cx="836804" cy="85238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53" name="Google Shape;1453;p65"/>
              <p:cNvPicPr preferRelativeResize="0"/>
              <p:nvPr/>
            </p:nvPicPr>
            <p:blipFill rotWithShape="1">
              <a:blip r:embed="rId8">
                <a:alphaModFix/>
              </a:blip>
              <a:srcRect l="11480" t="24506" r="10686"/>
              <a:stretch/>
            </p:blipFill>
            <p:spPr>
              <a:xfrm>
                <a:off x="4056196" y="4071437"/>
                <a:ext cx="335564" cy="30105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454" name="Google Shape;1454;p65"/>
            <p:cNvSpPr/>
            <p:nvPr/>
          </p:nvSpPr>
          <p:spPr>
            <a:xfrm rot="645705">
              <a:off x="2937125" y="3628477"/>
              <a:ext cx="1248356" cy="1267006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58500" tIns="58500" rIns="58500" bIns="585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96"/>
                <a:buFont typeface="Arial"/>
                <a:buNone/>
              </a:pPr>
              <a:endParaRPr sz="89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455" name="Google Shape;1455;p65"/>
          <p:cNvPicPr preferRelativeResize="0"/>
          <p:nvPr/>
        </p:nvPicPr>
        <p:blipFill rotWithShape="1">
          <a:blip r:embed="rId9">
            <a:alphaModFix/>
          </a:blip>
          <a:srcRect l="10404" t="10563" r="5555"/>
          <a:stretch/>
        </p:blipFill>
        <p:spPr>
          <a:xfrm>
            <a:off x="2493863" y="2587600"/>
            <a:ext cx="599393" cy="637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65"/>
          <p:cNvPicPr preferRelativeResize="0"/>
          <p:nvPr/>
        </p:nvPicPr>
        <p:blipFill rotWithShape="1">
          <a:blip r:embed="rId9">
            <a:alphaModFix/>
          </a:blip>
          <a:srcRect l="10404" t="10563" r="5555"/>
          <a:stretch/>
        </p:blipFill>
        <p:spPr>
          <a:xfrm>
            <a:off x="2493863" y="3484800"/>
            <a:ext cx="599393" cy="637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7" name="Google Shape;1457;p65"/>
          <p:cNvPicPr preferRelativeResize="0"/>
          <p:nvPr/>
        </p:nvPicPr>
        <p:blipFill rotWithShape="1">
          <a:blip r:embed="rId9">
            <a:alphaModFix/>
          </a:blip>
          <a:srcRect l="10404" t="10563" r="5555"/>
          <a:stretch/>
        </p:blipFill>
        <p:spPr>
          <a:xfrm>
            <a:off x="2493863" y="4306125"/>
            <a:ext cx="599393" cy="637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8" name="Google Shape;1458;p65"/>
          <p:cNvPicPr preferRelativeResize="0"/>
          <p:nvPr/>
        </p:nvPicPr>
        <p:blipFill rotWithShape="1">
          <a:blip r:embed="rId10">
            <a:alphaModFix/>
          </a:blip>
          <a:srcRect l="16037" t="12134"/>
          <a:stretch/>
        </p:blipFill>
        <p:spPr>
          <a:xfrm>
            <a:off x="3697403" y="2524100"/>
            <a:ext cx="695170" cy="76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9" name="Google Shape;1459;p65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 rot="5400000">
            <a:off x="5278600" y="2421610"/>
            <a:ext cx="645625" cy="969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0" name="Google Shape;1460;p65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722175" y="3475887"/>
            <a:ext cx="645625" cy="655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1" name="Google Shape;1461;p65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3678388" y="4318500"/>
            <a:ext cx="733200" cy="71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65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 rot="5400000">
            <a:off x="5169699" y="3397250"/>
            <a:ext cx="706525" cy="81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3" name="Google Shape;1463;p65"/>
          <p:cNvPicPr preferRelativeResize="0"/>
          <p:nvPr/>
        </p:nvPicPr>
        <p:blipFill rotWithShape="1">
          <a:blip r:embed="rId15">
            <a:alphaModFix/>
          </a:blip>
          <a:srcRect l="6033"/>
          <a:stretch/>
        </p:blipFill>
        <p:spPr>
          <a:xfrm rot="5400000">
            <a:off x="5210000" y="4269824"/>
            <a:ext cx="669475" cy="7742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64" name="Google Shape;1464;p65"/>
          <p:cNvGrpSpPr/>
          <p:nvPr/>
        </p:nvGrpSpPr>
        <p:grpSpPr>
          <a:xfrm>
            <a:off x="3666506" y="1554150"/>
            <a:ext cx="771235" cy="771235"/>
            <a:chOff x="6725425" y="1229375"/>
            <a:chExt cx="524400" cy="524400"/>
          </a:xfrm>
        </p:grpSpPr>
        <p:cxnSp>
          <p:nvCxnSpPr>
            <p:cNvPr id="1465" name="Google Shape;1465;p65"/>
            <p:cNvCxnSpPr/>
            <p:nvPr/>
          </p:nvCxnSpPr>
          <p:spPr>
            <a:xfrm>
              <a:off x="6725425" y="1229375"/>
              <a:ext cx="524400" cy="524400"/>
            </a:xfrm>
            <a:prstGeom prst="straightConnector1">
              <a:avLst/>
            </a:prstGeom>
            <a:noFill/>
            <a:ln w="420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65"/>
            <p:cNvCxnSpPr/>
            <p:nvPr/>
          </p:nvCxnSpPr>
          <p:spPr>
            <a:xfrm flipH="1">
              <a:off x="6725425" y="1229375"/>
              <a:ext cx="524400" cy="524400"/>
            </a:xfrm>
            <a:prstGeom prst="straightConnector1">
              <a:avLst/>
            </a:prstGeom>
            <a:noFill/>
            <a:ln w="420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71" name="Google Shape;1471;p66"/>
          <p:cNvGraphicFramePr/>
          <p:nvPr/>
        </p:nvGraphicFramePr>
        <p:xfrm>
          <a:off x="60625" y="861450"/>
          <a:ext cx="6103725" cy="4198408"/>
        </p:xfrm>
        <a:graphic>
          <a:graphicData uri="http://schemas.openxmlformats.org/drawingml/2006/table">
            <a:tbl>
              <a:tblPr>
                <a:noFill/>
                <a:tableStyleId>{1F2A1DB5-752E-4D0B-B9CD-C9D913D8824E}</a:tableStyleId>
              </a:tblPr>
              <a:tblGrid>
                <a:gridCol w="1244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6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4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18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64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 b="1" i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RBC size</a:t>
                      </a:r>
                      <a:endParaRPr sz="1100" i="1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b="1" i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Ring form</a:t>
                      </a:r>
                      <a:endParaRPr sz="1300" b="1" i="1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i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Rings per RBC</a:t>
                      </a:r>
                      <a:endParaRPr sz="1300" b="1" i="1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 b="1" i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Trophozoite</a:t>
                      </a:r>
                      <a:endParaRPr b="1" i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 b="1" i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Gametocyte</a:t>
                      </a:r>
                      <a:endParaRPr b="1" i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 b="1" i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 falciparum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Normal</a:t>
                      </a:r>
                      <a:endParaRPr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Can be </a:t>
                      </a:r>
                      <a:r>
                        <a:rPr lang="en" sz="1300" b="1">
                          <a:solidFill>
                            <a:srgbClr val="DF382C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multiple</a:t>
                      </a:r>
                      <a:endParaRPr sz="130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Frequently</a:t>
                      </a:r>
                      <a:r>
                        <a:rPr lang="en" sz="1300" b="1">
                          <a:solidFill>
                            <a:srgbClr val="DF382C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not seen on smear</a:t>
                      </a: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en" sz="1100">
                          <a:solidFill>
                            <a:schemeClr val="dk2"/>
                          </a:solidFill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(sequestered in the periphery)</a:t>
                      </a:r>
                      <a:endParaRPr sz="800">
                        <a:solidFill>
                          <a:srgbClr val="858585"/>
                        </a:solidFill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b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Elongated </a:t>
                      </a:r>
                      <a:endParaRPr sz="1300" b="1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“banana shaped”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 b="1" i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 ovale</a:t>
                      </a:r>
                      <a:endParaRPr sz="1300" b="1" i="1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Enlarged </a:t>
                      </a:r>
                      <a:endParaRPr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2EAF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Single ring</a:t>
                      </a:r>
                      <a:endParaRPr sz="130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b="1">
                          <a:solidFill>
                            <a:srgbClr val="89611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Ragged edges</a:t>
                      </a:r>
                      <a:endParaRPr sz="1300" b="1">
                        <a:solidFill>
                          <a:srgbClr val="89611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More oval shaped*</a:t>
                      </a:r>
                      <a:endParaRPr sz="1300" b="1">
                        <a:solidFill>
                          <a:srgbClr val="89611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b="1">
                          <a:solidFill>
                            <a:srgbClr val="89611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Ragged edges</a:t>
                      </a:r>
                      <a:endParaRPr sz="1300" b="1">
                        <a:solidFill>
                          <a:srgbClr val="89611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More oval shaped*</a:t>
                      </a:r>
                      <a:endParaRPr sz="13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82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 b="1" i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 vivax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Enlarged </a:t>
                      </a:r>
                      <a:endParaRPr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2EAF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Single ring</a:t>
                      </a:r>
                      <a:endParaRPr sz="130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Ameboid shaped</a:t>
                      </a:r>
                      <a:endParaRPr sz="130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9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* Can also be oval shaped</a:t>
                      </a:r>
                      <a:endParaRPr sz="90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9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* Can also be oval shaped</a:t>
                      </a:r>
                      <a:endParaRPr sz="12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 b="1" i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 malariae</a:t>
                      </a:r>
                      <a:endParaRPr sz="1300" b="1" i="1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Normal</a:t>
                      </a:r>
                      <a:endParaRPr sz="130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Single ring</a:t>
                      </a:r>
                      <a:endParaRPr sz="130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Band shaped</a:t>
                      </a:r>
                      <a:endParaRPr sz="1300" b="1">
                        <a:solidFill>
                          <a:srgbClr val="89611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472" name="Google Shape;1472;p66"/>
          <p:cNvSpPr txBox="1"/>
          <p:nvPr/>
        </p:nvSpPr>
        <p:spPr>
          <a:xfrm>
            <a:off x="6326750" y="1173582"/>
            <a:ext cx="768600" cy="1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8"/>
              <a:buFont typeface="Arial"/>
              <a:buNone/>
            </a:pPr>
            <a:r>
              <a:rPr lang="en" sz="858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Ring </a:t>
            </a:r>
            <a:r>
              <a:rPr lang="en" sz="858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 </a:t>
            </a:r>
            <a:r>
              <a:rPr lang="en" sz="858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form</a:t>
            </a:r>
            <a:endParaRPr sz="858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grpSp>
        <p:nvGrpSpPr>
          <p:cNvPr id="1473" name="Google Shape;1473;p66"/>
          <p:cNvGrpSpPr/>
          <p:nvPr/>
        </p:nvGrpSpPr>
        <p:grpSpPr>
          <a:xfrm>
            <a:off x="6294155" y="1563394"/>
            <a:ext cx="771210" cy="764874"/>
            <a:chOff x="7871170" y="3082826"/>
            <a:chExt cx="1168500" cy="1158900"/>
          </a:xfrm>
        </p:grpSpPr>
        <p:pic>
          <p:nvPicPr>
            <p:cNvPr id="1474" name="Google Shape;1474;p6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948542" y="3222000"/>
              <a:ext cx="953870" cy="852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75" name="Google Shape;1475;p66"/>
            <p:cNvSpPr/>
            <p:nvPr/>
          </p:nvSpPr>
          <p:spPr>
            <a:xfrm rot="1212767">
              <a:off x="7998267" y="3213094"/>
              <a:ext cx="914307" cy="898365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60350" tIns="60350" rIns="60350" bIns="603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24"/>
                <a:buFont typeface="Arial"/>
                <a:buNone/>
              </a:pPr>
              <a:endParaRPr sz="924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pic>
        <p:nvPicPr>
          <p:cNvPr id="1476" name="Google Shape;1476;p66"/>
          <p:cNvPicPr preferRelativeResize="0"/>
          <p:nvPr/>
        </p:nvPicPr>
        <p:blipFill rotWithShape="1">
          <a:blip r:embed="rId4">
            <a:alphaModFix/>
          </a:blip>
          <a:srcRect l="10404" t="10563" r="5555"/>
          <a:stretch/>
        </p:blipFill>
        <p:spPr>
          <a:xfrm>
            <a:off x="6380063" y="2587600"/>
            <a:ext cx="599393" cy="637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7" name="Google Shape;1477;p66"/>
          <p:cNvPicPr preferRelativeResize="0"/>
          <p:nvPr/>
        </p:nvPicPr>
        <p:blipFill rotWithShape="1">
          <a:blip r:embed="rId4">
            <a:alphaModFix/>
          </a:blip>
          <a:srcRect l="10404" t="10563" r="5555"/>
          <a:stretch/>
        </p:blipFill>
        <p:spPr>
          <a:xfrm>
            <a:off x="6380063" y="3484800"/>
            <a:ext cx="599393" cy="637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8" name="Google Shape;1478;p66"/>
          <p:cNvPicPr preferRelativeResize="0"/>
          <p:nvPr/>
        </p:nvPicPr>
        <p:blipFill rotWithShape="1">
          <a:blip r:embed="rId4">
            <a:alphaModFix/>
          </a:blip>
          <a:srcRect l="10404" t="10563" r="5555"/>
          <a:stretch/>
        </p:blipFill>
        <p:spPr>
          <a:xfrm>
            <a:off x="6380063" y="4306125"/>
            <a:ext cx="599393" cy="637875"/>
          </a:xfrm>
          <a:prstGeom prst="rect">
            <a:avLst/>
          </a:prstGeom>
          <a:noFill/>
          <a:ln>
            <a:noFill/>
          </a:ln>
        </p:spPr>
      </p:pic>
      <p:sp>
        <p:nvSpPr>
          <p:cNvPr id="1479" name="Google Shape;1479;p66"/>
          <p:cNvSpPr txBox="1"/>
          <p:nvPr/>
        </p:nvSpPr>
        <p:spPr>
          <a:xfrm>
            <a:off x="6989176" y="1167126"/>
            <a:ext cx="1057800" cy="14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41"/>
              <a:buFont typeface="Arial"/>
              <a:buNone/>
            </a:pPr>
            <a:r>
              <a:rPr lang="en" sz="941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Trophozoites</a:t>
            </a:r>
            <a:endParaRPr sz="941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grpSp>
        <p:nvGrpSpPr>
          <p:cNvPr id="1480" name="Google Shape;1480;p66"/>
          <p:cNvGrpSpPr/>
          <p:nvPr/>
        </p:nvGrpSpPr>
        <p:grpSpPr>
          <a:xfrm>
            <a:off x="7303563" y="1626901"/>
            <a:ext cx="645649" cy="637869"/>
            <a:chOff x="6424700" y="3998550"/>
            <a:chExt cx="892150" cy="881400"/>
          </a:xfrm>
        </p:grpSpPr>
        <p:pic>
          <p:nvPicPr>
            <p:cNvPr id="1481" name="Google Shape;1481;p6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424700" y="4033354"/>
              <a:ext cx="836801" cy="8156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82" name="Google Shape;1482;p66"/>
            <p:cNvSpPr/>
            <p:nvPr/>
          </p:nvSpPr>
          <p:spPr>
            <a:xfrm>
              <a:off x="6425550" y="3998550"/>
              <a:ext cx="891300" cy="8814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66175" tIns="66175" rIns="66175" bIns="661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endParaRPr sz="1013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483" name="Google Shape;1483;p66"/>
          <p:cNvGrpSpPr/>
          <p:nvPr/>
        </p:nvGrpSpPr>
        <p:grpSpPr>
          <a:xfrm>
            <a:off x="7305765" y="1616925"/>
            <a:ext cx="645641" cy="645589"/>
            <a:chOff x="6725425" y="1229375"/>
            <a:chExt cx="524400" cy="524400"/>
          </a:xfrm>
        </p:grpSpPr>
        <p:cxnSp>
          <p:nvCxnSpPr>
            <p:cNvPr id="1484" name="Google Shape;1484;p66"/>
            <p:cNvCxnSpPr/>
            <p:nvPr/>
          </p:nvCxnSpPr>
          <p:spPr>
            <a:xfrm>
              <a:off x="6725425" y="1229375"/>
              <a:ext cx="524400" cy="524400"/>
            </a:xfrm>
            <a:prstGeom prst="straightConnector1">
              <a:avLst/>
            </a:prstGeom>
            <a:noFill/>
            <a:ln w="35175" cap="flat" cmpd="sng">
              <a:solidFill>
                <a:srgbClr val="DF382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66"/>
            <p:cNvCxnSpPr/>
            <p:nvPr/>
          </p:nvCxnSpPr>
          <p:spPr>
            <a:xfrm flipH="1">
              <a:off x="6725425" y="1229375"/>
              <a:ext cx="524400" cy="524400"/>
            </a:xfrm>
            <a:prstGeom prst="straightConnector1">
              <a:avLst/>
            </a:prstGeom>
            <a:noFill/>
            <a:ln w="35175" cap="flat" cmpd="sng">
              <a:solidFill>
                <a:srgbClr val="DF382C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1486" name="Google Shape;1486;p66"/>
          <p:cNvPicPr preferRelativeResize="0"/>
          <p:nvPr/>
        </p:nvPicPr>
        <p:blipFill rotWithShape="1">
          <a:blip r:embed="rId6">
            <a:alphaModFix/>
          </a:blip>
          <a:srcRect l="16037" t="12134"/>
          <a:stretch/>
        </p:blipFill>
        <p:spPr>
          <a:xfrm>
            <a:off x="7278803" y="2524100"/>
            <a:ext cx="695170" cy="76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7" name="Google Shape;1487;p6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303575" y="3475887"/>
            <a:ext cx="645625" cy="655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8" name="Google Shape;1488;p6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259788" y="4318500"/>
            <a:ext cx="733200" cy="717775"/>
          </a:xfrm>
          <a:prstGeom prst="rect">
            <a:avLst/>
          </a:prstGeom>
          <a:noFill/>
          <a:ln>
            <a:noFill/>
          </a:ln>
        </p:spPr>
      </p:pic>
      <p:sp>
        <p:nvSpPr>
          <p:cNvPr id="1489" name="Google Shape;1489;p66"/>
          <p:cNvSpPr txBox="1"/>
          <p:nvPr/>
        </p:nvSpPr>
        <p:spPr>
          <a:xfrm>
            <a:off x="8079350" y="1173582"/>
            <a:ext cx="768600" cy="1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8"/>
              <a:buFont typeface="Arial"/>
              <a:buNone/>
            </a:pPr>
            <a:r>
              <a:rPr lang="en" sz="858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Gametocytes</a:t>
            </a:r>
            <a:endParaRPr sz="858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grpSp>
        <p:nvGrpSpPr>
          <p:cNvPr id="1490" name="Google Shape;1490;p66"/>
          <p:cNvGrpSpPr/>
          <p:nvPr/>
        </p:nvGrpSpPr>
        <p:grpSpPr>
          <a:xfrm>
            <a:off x="7951872" y="1473018"/>
            <a:ext cx="1055604" cy="945644"/>
            <a:chOff x="2742121" y="3523080"/>
            <a:chExt cx="1649639" cy="1477800"/>
          </a:xfrm>
        </p:grpSpPr>
        <p:grpSp>
          <p:nvGrpSpPr>
            <p:cNvPr id="1491" name="Google Shape;1491;p66"/>
            <p:cNvGrpSpPr/>
            <p:nvPr/>
          </p:nvGrpSpPr>
          <p:grpSpPr>
            <a:xfrm>
              <a:off x="2742121" y="3653959"/>
              <a:ext cx="1065772" cy="1090541"/>
              <a:chOff x="2742121" y="3653959"/>
              <a:chExt cx="1065772" cy="1090541"/>
            </a:xfrm>
          </p:grpSpPr>
          <p:pic>
            <p:nvPicPr>
              <p:cNvPr id="1492" name="Google Shape;1492;p66"/>
              <p:cNvPicPr preferRelativeResize="0"/>
              <p:nvPr/>
            </p:nvPicPr>
            <p:blipFill rotWithShape="1">
              <a:blip r:embed="rId9">
                <a:alphaModFix/>
              </a:blip>
              <a:srcRect l="5254" r="55511" b="48262"/>
              <a:stretch/>
            </p:blipFill>
            <p:spPr>
              <a:xfrm>
                <a:off x="3011875" y="3653959"/>
                <a:ext cx="796018" cy="85238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93" name="Google Shape;1493;p66"/>
              <p:cNvPicPr preferRelativeResize="0"/>
              <p:nvPr/>
            </p:nvPicPr>
            <p:blipFill rotWithShape="1">
              <a:blip r:embed="rId10">
                <a:alphaModFix/>
              </a:blip>
              <a:srcRect/>
              <a:stretch/>
            </p:blipFill>
            <p:spPr>
              <a:xfrm>
                <a:off x="2742121" y="4325893"/>
                <a:ext cx="297215" cy="41860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494" name="Google Shape;1494;p66"/>
            <p:cNvGrpSpPr/>
            <p:nvPr/>
          </p:nvGrpSpPr>
          <p:grpSpPr>
            <a:xfrm>
              <a:off x="3261207" y="3925893"/>
              <a:ext cx="1130553" cy="852388"/>
              <a:chOff x="3261207" y="3925893"/>
              <a:chExt cx="1130553" cy="852388"/>
            </a:xfrm>
          </p:grpSpPr>
          <p:pic>
            <p:nvPicPr>
              <p:cNvPr id="1495" name="Google Shape;1495;p66"/>
              <p:cNvPicPr preferRelativeResize="0"/>
              <p:nvPr/>
            </p:nvPicPr>
            <p:blipFill rotWithShape="1">
              <a:blip r:embed="rId11">
                <a:alphaModFix/>
              </a:blip>
              <a:srcRect/>
              <a:stretch/>
            </p:blipFill>
            <p:spPr>
              <a:xfrm>
                <a:off x="3261207" y="3925893"/>
                <a:ext cx="836804" cy="85238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96" name="Google Shape;1496;p66"/>
              <p:cNvPicPr preferRelativeResize="0"/>
              <p:nvPr/>
            </p:nvPicPr>
            <p:blipFill rotWithShape="1">
              <a:blip r:embed="rId12">
                <a:alphaModFix/>
              </a:blip>
              <a:srcRect l="11480" t="24506" r="10686"/>
              <a:stretch/>
            </p:blipFill>
            <p:spPr>
              <a:xfrm>
                <a:off x="4056196" y="4071437"/>
                <a:ext cx="335564" cy="30105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497" name="Google Shape;1497;p66"/>
            <p:cNvSpPr/>
            <p:nvPr/>
          </p:nvSpPr>
          <p:spPr>
            <a:xfrm rot="645705">
              <a:off x="2937125" y="3628477"/>
              <a:ext cx="1248356" cy="1267006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58500" tIns="58500" rIns="58500" bIns="585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96"/>
                <a:buFont typeface="Arial"/>
                <a:buNone/>
              </a:pPr>
              <a:endParaRPr sz="89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498" name="Google Shape;1498;p66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 rot="5400000">
            <a:off x="8250400" y="2421610"/>
            <a:ext cx="645625" cy="969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9" name="Google Shape;1499;p66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 rot="5400000">
            <a:off x="8141499" y="3397250"/>
            <a:ext cx="706525" cy="81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0" name="Google Shape;1500;p66"/>
          <p:cNvPicPr preferRelativeResize="0"/>
          <p:nvPr/>
        </p:nvPicPr>
        <p:blipFill rotWithShape="1">
          <a:blip r:embed="rId15">
            <a:alphaModFix/>
          </a:blip>
          <a:srcRect l="6033"/>
          <a:stretch/>
        </p:blipFill>
        <p:spPr>
          <a:xfrm rot="5400000">
            <a:off x="8181800" y="4269824"/>
            <a:ext cx="669475" cy="774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1" name="Google Shape;1511;p67"/>
          <p:cNvSpPr txBox="1">
            <a:spLocks noGrp="1"/>
          </p:cNvSpPr>
          <p:nvPr>
            <p:ph type="title"/>
          </p:nvPr>
        </p:nvSpPr>
        <p:spPr>
          <a:xfrm>
            <a:off x="729450" y="6328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do I need to know about each species?</a:t>
            </a:r>
            <a:endParaRPr/>
          </a:p>
        </p:txBody>
      </p:sp>
      <p:graphicFrame>
        <p:nvGraphicFramePr>
          <p:cNvPr id="1512" name="Google Shape;1512;p67"/>
          <p:cNvGraphicFramePr/>
          <p:nvPr/>
        </p:nvGraphicFramePr>
        <p:xfrm>
          <a:off x="729450" y="1106200"/>
          <a:ext cx="7878200" cy="3941299"/>
        </p:xfrm>
        <a:graphic>
          <a:graphicData uri="http://schemas.openxmlformats.org/drawingml/2006/table">
            <a:tbl>
              <a:tblPr>
                <a:noFill/>
                <a:tableStyleId>{1F2A1DB5-752E-4D0B-B9CD-C9D913D8824E}</a:tableStyleId>
              </a:tblPr>
              <a:tblGrid>
                <a:gridCol w="1621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4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44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 b="1" i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 </a:t>
                      </a:r>
                      <a:r>
                        <a:rPr lang="en" sz="1300" b="1" i="1">
                          <a:solidFill>
                            <a:srgbClr val="DF382C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</a:t>
                      </a:r>
                      <a:r>
                        <a:rPr lang="en" sz="1300" b="1" i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alciparum</a:t>
                      </a:r>
                      <a:endParaRPr b="1" i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 b="1" i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 vivax &amp; ovale</a:t>
                      </a:r>
                      <a:endParaRPr b="1" i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 b="1" i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 </a:t>
                      </a:r>
                      <a:r>
                        <a:rPr lang="en" sz="1300" b="1" i="1">
                          <a:solidFill>
                            <a:srgbClr val="3B71CA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</a:t>
                      </a:r>
                      <a:r>
                        <a:rPr lang="en" sz="1300" b="1" i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alariae</a:t>
                      </a:r>
                      <a:endParaRPr b="1" i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Which RBCs?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Infect RBC’s of all ages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Only young RBC’s </a:t>
                      </a:r>
                      <a:r>
                        <a:rPr lang="en" sz="900">
                          <a:solidFill>
                            <a:srgbClr val="85858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(reticulocytes)</a:t>
                      </a:r>
                      <a:endParaRPr sz="1000">
                        <a:solidFill>
                          <a:srgbClr val="858585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Only </a:t>
                      </a:r>
                      <a:r>
                        <a:rPr lang="en" sz="1300" b="1">
                          <a:solidFill>
                            <a:srgbClr val="3B71CA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</a:t>
                      </a: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ature RBC’s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Severity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endParaRPr sz="130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Peripheral sequestration?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Yes (part of why is </a:t>
                      </a:r>
                      <a:r>
                        <a:rPr lang="en" sz="1300" b="1">
                          <a:solidFill>
                            <a:srgbClr val="DF382C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</a:t>
                      </a: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atal in up to 30% of cases)</a:t>
                      </a:r>
                      <a:endParaRPr sz="1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No </a:t>
                      </a:r>
                      <a:r>
                        <a:rPr lang="en">
                          <a:solidFill>
                            <a:srgbClr val="85858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(less deadly)</a:t>
                      </a:r>
                      <a:endParaRPr>
                        <a:solidFill>
                          <a:srgbClr val="858585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Immune factors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Severe disease</a:t>
                      </a:r>
                      <a:r>
                        <a:rPr lang="en" sz="1300" b="1">
                          <a:solidFill>
                            <a:srgbClr val="DF382C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if no immunity</a:t>
                      </a: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en" sz="1300">
                          <a:solidFill>
                            <a:srgbClr val="85858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(children, pregnancy, travel)</a:t>
                      </a:r>
                      <a:endParaRPr sz="1300">
                        <a:solidFill>
                          <a:srgbClr val="858585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rgbClr val="89611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Hypnozoites </a:t>
                      </a: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→ Late relapses 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Low grade</a:t>
                      </a: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infection</a:t>
                      </a:r>
                      <a:r>
                        <a:rPr lang="en" sz="13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(can </a:t>
                      </a:r>
                      <a:r>
                        <a:rPr lang="en" sz="1300" b="1">
                          <a:solidFill>
                            <a:srgbClr val="3B71CA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persist &gt;40 years</a:t>
                      </a:r>
                      <a:r>
                        <a:rPr lang="en" sz="13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) </a:t>
                      </a:r>
                      <a:r>
                        <a:rPr lang="en" sz="1200">
                          <a:solidFill>
                            <a:srgbClr val="85858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→</a:t>
                      </a:r>
                      <a:endParaRPr sz="1200">
                        <a:solidFill>
                          <a:srgbClr val="858585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85858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immune complex → </a:t>
                      </a:r>
                      <a:r>
                        <a:rPr lang="en" sz="12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glomerulonephritis</a:t>
                      </a:r>
                      <a:endParaRPr sz="12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Geography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All of them </a:t>
                      </a:r>
                      <a:r>
                        <a:rPr lang="en" sz="1300" b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are in the tropics</a:t>
                      </a: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(with great overlap) so </a:t>
                      </a:r>
                      <a:r>
                        <a:rPr lang="en" sz="1300" u="sng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do not rule out</a:t>
                      </a: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based on geography alone</a:t>
                      </a:r>
                      <a:endParaRPr sz="130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85858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Slight preferences</a:t>
                      </a:r>
                      <a:endParaRPr sz="1200">
                        <a:solidFill>
                          <a:srgbClr val="858585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rgbClr val="85858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Sub-Saharan </a:t>
                      </a:r>
                      <a:r>
                        <a:rPr lang="en" sz="1300">
                          <a:solidFill>
                            <a:srgbClr val="B03D5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Africa</a:t>
                      </a:r>
                      <a:endParaRPr sz="1300">
                        <a:solidFill>
                          <a:srgbClr val="B03D5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85858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Everywhere else</a:t>
                      </a:r>
                      <a:endParaRPr>
                        <a:solidFill>
                          <a:srgbClr val="858585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513" name="Google Shape;1513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15900" y="3411903"/>
            <a:ext cx="486426" cy="486426"/>
          </a:xfrm>
          <a:prstGeom prst="rect">
            <a:avLst/>
          </a:prstGeom>
          <a:noFill/>
          <a:ln>
            <a:noFill/>
          </a:ln>
        </p:spPr>
      </p:pic>
      <p:sp>
        <p:nvSpPr>
          <p:cNvPr id="1514" name="Google Shape;1514;p67"/>
          <p:cNvSpPr/>
          <p:nvPr/>
        </p:nvSpPr>
        <p:spPr>
          <a:xfrm>
            <a:off x="2421087" y="2107338"/>
            <a:ext cx="6112275" cy="289635"/>
          </a:xfrm>
          <a:custGeom>
            <a:avLst/>
            <a:gdLst/>
            <a:ahLst/>
            <a:cxnLst/>
            <a:rect l="l" t="t" r="r" b="b"/>
            <a:pathLst>
              <a:path w="244491" h="18777" extrusionOk="0">
                <a:moveTo>
                  <a:pt x="0" y="0"/>
                </a:moveTo>
                <a:lnTo>
                  <a:pt x="0" y="18777"/>
                </a:lnTo>
                <a:lnTo>
                  <a:pt x="244491" y="18777"/>
                </a:lnTo>
                <a:lnTo>
                  <a:pt x="244491" y="14382"/>
                </a:lnTo>
                <a:close/>
              </a:path>
            </a:pathLst>
          </a:custGeom>
          <a:gradFill>
            <a:gsLst>
              <a:gs pos="0">
                <a:srgbClr val="DF382C"/>
              </a:gs>
              <a:gs pos="50000">
                <a:srgbClr val="E4A11B"/>
              </a:gs>
              <a:gs pos="100000">
                <a:srgbClr val="3B71CA"/>
              </a:gs>
            </a:gsLst>
            <a:lin ang="0" scaled="0"/>
          </a:gra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1518" name="Google Shape;1518;p6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93675" y="59850"/>
            <a:ext cx="892150" cy="89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3" name="Google Shape;1523;p68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040"/>
              <a:t>What if he didn’t travel anywhere internationally?</a:t>
            </a:r>
            <a:endParaRPr sz="2040"/>
          </a:p>
        </p:txBody>
      </p:sp>
      <p:sp>
        <p:nvSpPr>
          <p:cNvPr id="1524" name="Google Shape;1524;p68"/>
          <p:cNvSpPr txBox="1">
            <a:spLocks noGrp="1"/>
          </p:cNvSpPr>
          <p:nvPr>
            <p:ph type="body" idx="1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Bite from Anopheles mosquito in Florida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Ixodes tick bite 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Drinking unpurified water from a river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Blood transfusion with infected RBCs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Sexual exposure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Domestic air travel </a:t>
            </a:r>
            <a:endParaRPr/>
          </a:p>
        </p:txBody>
      </p:sp>
      <p:sp>
        <p:nvSpPr>
          <p:cNvPr id="1525" name="Google Shape;1525;p68"/>
          <p:cNvSpPr txBox="1">
            <a:spLocks noGrp="1"/>
          </p:cNvSpPr>
          <p:nvPr>
            <p:ph type="subTitle" idx="2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other ways can malaria (and its domestic mimics) be transmitted?</a:t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" name="Google Shape;1536;p70"/>
          <p:cNvSpPr txBox="1">
            <a:spLocks noGrp="1"/>
          </p:cNvSpPr>
          <p:nvPr>
            <p:ph type="title"/>
          </p:nvPr>
        </p:nvSpPr>
        <p:spPr>
          <a:xfrm>
            <a:off x="729450" y="6328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Aside: Malaria &amp; Babesia are very similar</a:t>
            </a:r>
            <a:endParaRPr/>
          </a:p>
        </p:txBody>
      </p:sp>
      <p:graphicFrame>
        <p:nvGraphicFramePr>
          <p:cNvPr id="1537" name="Google Shape;1537;p70"/>
          <p:cNvGraphicFramePr/>
          <p:nvPr/>
        </p:nvGraphicFramePr>
        <p:xfrm>
          <a:off x="729450" y="1154673"/>
          <a:ext cx="7688400" cy="3840270"/>
        </p:xfrm>
        <a:graphic>
          <a:graphicData uri="http://schemas.openxmlformats.org/drawingml/2006/table">
            <a:tbl>
              <a:tblPr>
                <a:noFill/>
                <a:tableStyleId>{1F2A1DB5-752E-4D0B-B9CD-C9D913D8824E}</a:tableStyleId>
              </a:tblPr>
              <a:tblGrid>
                <a:gridCol w="1877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47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2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Malaria </a:t>
                      </a:r>
                      <a:r>
                        <a:rPr lang="en">
                          <a:solidFill>
                            <a:srgbClr val="9E9E9E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</a:t>
                      </a:r>
                      <a:r>
                        <a:rPr lang="en" i="1">
                          <a:solidFill>
                            <a:srgbClr val="9E9E9E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Plasmodium</a:t>
                      </a:r>
                      <a:r>
                        <a:rPr lang="en">
                          <a:solidFill>
                            <a:srgbClr val="9E9E9E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spp)</a:t>
                      </a:r>
                      <a:endParaRPr>
                        <a:solidFill>
                          <a:srgbClr val="9E9E9E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Babesiosis </a:t>
                      </a:r>
                      <a:r>
                        <a:rPr lang="en">
                          <a:solidFill>
                            <a:srgbClr val="9E9E9E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</a:t>
                      </a:r>
                      <a:r>
                        <a:rPr lang="en" i="1">
                          <a:solidFill>
                            <a:srgbClr val="9E9E9E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Babesia microti</a:t>
                      </a:r>
                      <a:r>
                        <a:rPr lang="en">
                          <a:solidFill>
                            <a:srgbClr val="9E9E9E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)</a:t>
                      </a:r>
                      <a:endParaRPr>
                        <a:solidFill>
                          <a:srgbClr val="9E9E9E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Pathophys</a:t>
                      </a:r>
                      <a:endParaRPr b="1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C622E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Infected RBC → hemolysis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CF1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Transmitted by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rgbClr val="DF382C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Anopheles mosquito</a:t>
                      </a: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en">
                          <a:solidFill>
                            <a:srgbClr val="9E9E9E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spp</a:t>
                      </a:r>
                      <a:endParaRPr>
                        <a:solidFill>
                          <a:srgbClr val="9E9E9E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rgbClr val="DF382C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Ixodes tick</a:t>
                      </a: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en">
                          <a:solidFill>
                            <a:srgbClr val="9E9E9E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(just like Lyme)</a:t>
                      </a:r>
                      <a:endParaRPr>
                        <a:solidFill>
                          <a:srgbClr val="9E9E9E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1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Geography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rgbClr val="DF382C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Tropics</a:t>
                      </a: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: Sub-Saharan Africa, Oceana, Central America, S/SE Asia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1D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rgbClr val="DF382C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USA</a:t>
                      </a:r>
                      <a:r>
                        <a:rPr lang="en" b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: </a:t>
                      </a:r>
                      <a:r>
                        <a:rPr lang="en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Northeast (inc </a:t>
                      </a:r>
                      <a:r>
                        <a:rPr lang="en" b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WV</a:t>
                      </a:r>
                      <a:r>
                        <a:rPr lang="en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),</a:t>
                      </a:r>
                      <a:r>
                        <a:rPr lang="en" b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en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west coast, great lakes</a:t>
                      </a:r>
                      <a:endParaRPr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Diagnosis</a:t>
                      </a:r>
                      <a:endParaRPr b="1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C622E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Blood smear </a:t>
                      </a:r>
                      <a:r>
                        <a:rPr lang="en">
                          <a:solidFill>
                            <a:srgbClr val="9E9E9E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(thick &amp; thin)</a:t>
                      </a: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showing pathogens in RBCs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CF1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Clinical presentation</a:t>
                      </a:r>
                      <a:endParaRPr b="1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C622E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u="sng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Mild</a:t>
                      </a: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: flu-like illness </a:t>
                      </a:r>
                      <a:r>
                        <a:rPr lang="en">
                          <a:solidFill>
                            <a:srgbClr val="9E9E9E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(fevers/chills/myalgia), </a:t>
                      </a:r>
                      <a:r>
                        <a:rPr lang="en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can be asymptomatic</a:t>
                      </a:r>
                      <a:endParaRPr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u="sng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Moderate</a:t>
                      </a: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: Hemolytic anemia </a:t>
                      </a:r>
                      <a:r>
                        <a:rPr lang="en">
                          <a:solidFill>
                            <a:srgbClr val="9E9E9E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(↓ Hgb, ↑ bili)</a:t>
                      </a: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, ↓ Plts, splenomegaly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u="sng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Severe</a:t>
                      </a: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: end organ damage </a:t>
                      </a:r>
                      <a:r>
                        <a:rPr lang="en">
                          <a:solidFill>
                            <a:srgbClr val="9E9E9E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(kidney, lungs, brain)</a:t>
                      </a:r>
                      <a:endParaRPr>
                        <a:solidFill>
                          <a:srgbClr val="9E9E9E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CF1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Who is at greatest risk?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Font typeface="Open Sans"/>
                        <a:buAutoNum type="arabicPeriod"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Children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Font typeface="Open Sans"/>
                        <a:buAutoNum type="arabicPeriod"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Pregnancy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Font typeface="Open Sans"/>
                        <a:buAutoNum type="arabicPeriod"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Travelers 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Font typeface="Open Sans"/>
                        <a:buAutoNum type="arabicPeriod"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Asplenia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Font typeface="Open Sans"/>
                        <a:buAutoNum type="arabicPeriod"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Immunocompromise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2" name="Google Shape;1542;p71"/>
          <p:cNvSpPr txBox="1">
            <a:spLocks noGrp="1"/>
          </p:cNvSpPr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life cycle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informs treatment</a:t>
            </a:r>
            <a:endParaRPr/>
          </a:p>
        </p:txBody>
      </p:sp>
      <p:pic>
        <p:nvPicPr>
          <p:cNvPr id="1543" name="Google Shape;1543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93400" y="2521613"/>
            <a:ext cx="1404925" cy="1404925"/>
          </a:xfrm>
          <a:prstGeom prst="rect">
            <a:avLst/>
          </a:prstGeom>
          <a:noFill/>
          <a:ln>
            <a:noFill/>
          </a:ln>
        </p:spPr>
      </p:pic>
      <p:sp>
        <p:nvSpPr>
          <p:cNvPr id="1544" name="Google Shape;1544;p71"/>
          <p:cNvSpPr txBox="1"/>
          <p:nvPr/>
        </p:nvSpPr>
        <p:spPr>
          <a:xfrm>
            <a:off x="4011100" y="3589025"/>
            <a:ext cx="14817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Not a joke about pharmacology</a:t>
            </a:r>
            <a:endParaRPr sz="13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545" name="Google Shape;1545;p71"/>
          <p:cNvCxnSpPr>
            <a:stCxn id="1544" idx="3"/>
          </p:cNvCxnSpPr>
          <p:nvPr/>
        </p:nvCxnSpPr>
        <p:spPr>
          <a:xfrm rot="10800000" flipH="1">
            <a:off x="5492800" y="3530225"/>
            <a:ext cx="917100" cy="3513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0" name="Google Shape;1550;p72"/>
          <p:cNvSpPr/>
          <p:nvPr/>
        </p:nvSpPr>
        <p:spPr>
          <a:xfrm>
            <a:off x="27475" y="45800"/>
            <a:ext cx="8590825" cy="5083050"/>
          </a:xfrm>
          <a:custGeom>
            <a:avLst/>
            <a:gdLst/>
            <a:ahLst/>
            <a:cxnLst/>
            <a:rect l="l" t="t" r="r" b="b"/>
            <a:pathLst>
              <a:path w="343633" h="203322" extrusionOk="0">
                <a:moveTo>
                  <a:pt x="329856" y="155099"/>
                </a:moveTo>
                <a:lnTo>
                  <a:pt x="305166" y="169984"/>
                </a:lnTo>
                <a:lnTo>
                  <a:pt x="233729" y="185005"/>
                </a:lnTo>
                <a:lnTo>
                  <a:pt x="145073" y="154598"/>
                </a:lnTo>
                <a:lnTo>
                  <a:pt x="39199" y="138112"/>
                </a:lnTo>
                <a:lnTo>
                  <a:pt x="39199" y="75101"/>
                </a:lnTo>
                <a:lnTo>
                  <a:pt x="69358" y="67020"/>
                </a:lnTo>
                <a:lnTo>
                  <a:pt x="69358" y="0"/>
                </a:lnTo>
                <a:lnTo>
                  <a:pt x="0" y="0"/>
                </a:lnTo>
                <a:lnTo>
                  <a:pt x="0" y="203322"/>
                </a:lnTo>
                <a:lnTo>
                  <a:pt x="270364" y="203322"/>
                </a:lnTo>
                <a:lnTo>
                  <a:pt x="343633" y="158628"/>
                </a:lnTo>
                <a:close/>
              </a:path>
            </a:pathLst>
          </a:custGeom>
          <a:solidFill>
            <a:srgbClr val="FBF1DD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551" name="Google Shape;1551;p72"/>
          <p:cNvSpPr txBox="1"/>
          <p:nvPr/>
        </p:nvSpPr>
        <p:spPr>
          <a:xfrm>
            <a:off x="1111913" y="2095125"/>
            <a:ext cx="28086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How I conceptualize the life cycle</a:t>
            </a:r>
            <a:endParaRPr sz="2100" b="1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52" name="Google Shape;1552;p72"/>
          <p:cNvSpPr/>
          <p:nvPr/>
        </p:nvSpPr>
        <p:spPr>
          <a:xfrm>
            <a:off x="4274050" y="2198075"/>
            <a:ext cx="4677000" cy="2491150"/>
          </a:xfrm>
          <a:custGeom>
            <a:avLst/>
            <a:gdLst/>
            <a:ahLst/>
            <a:cxnLst/>
            <a:rect l="l" t="t" r="r" b="b"/>
            <a:pathLst>
              <a:path w="187080" h="99646" extrusionOk="0">
                <a:moveTo>
                  <a:pt x="187080" y="80596"/>
                </a:moveTo>
                <a:lnTo>
                  <a:pt x="187080" y="20027"/>
                </a:lnTo>
                <a:lnTo>
                  <a:pt x="76688" y="0"/>
                </a:lnTo>
                <a:lnTo>
                  <a:pt x="0" y="0"/>
                </a:lnTo>
                <a:lnTo>
                  <a:pt x="0" y="86946"/>
                </a:lnTo>
                <a:lnTo>
                  <a:pt x="63500" y="99646"/>
                </a:lnTo>
                <a:close/>
              </a:path>
            </a:pathLst>
          </a:custGeom>
          <a:solidFill>
            <a:srgbClr val="FAE4E8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553" name="Google Shape;1553;p72"/>
          <p:cNvSpPr/>
          <p:nvPr/>
        </p:nvSpPr>
        <p:spPr>
          <a:xfrm rot="742682">
            <a:off x="6674522" y="2747820"/>
            <a:ext cx="1657018" cy="886739"/>
          </a:xfrm>
          <a:prstGeom prst="arc">
            <a:avLst>
              <a:gd name="adj1" fmla="val 14319416"/>
              <a:gd name="adj2" fmla="val 21030559"/>
            </a:avLst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4" name="Google Shape;1554;p72"/>
          <p:cNvSpPr/>
          <p:nvPr/>
        </p:nvSpPr>
        <p:spPr>
          <a:xfrm rot="10240743">
            <a:off x="3437572" y="3709395"/>
            <a:ext cx="4876993" cy="1250455"/>
          </a:xfrm>
          <a:prstGeom prst="arc">
            <a:avLst>
              <a:gd name="adj1" fmla="val 11052747"/>
              <a:gd name="adj2" fmla="val 21373051"/>
            </a:avLst>
          </a:prstGeom>
          <a:noFill/>
          <a:ln w="28575" cap="flat" cmpd="sng">
            <a:solidFill>
              <a:srgbClr val="896110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55" name="Google Shape;1555;p72"/>
          <p:cNvGrpSpPr/>
          <p:nvPr/>
        </p:nvGrpSpPr>
        <p:grpSpPr>
          <a:xfrm>
            <a:off x="6360688" y="3648348"/>
            <a:ext cx="355500" cy="355500"/>
            <a:chOff x="1121563" y="2981535"/>
            <a:chExt cx="355500" cy="355500"/>
          </a:xfrm>
        </p:grpSpPr>
        <p:sp>
          <p:nvSpPr>
            <p:cNvPr id="1556" name="Google Shape;1556;p72"/>
            <p:cNvSpPr/>
            <p:nvPr/>
          </p:nvSpPr>
          <p:spPr>
            <a:xfrm>
              <a:off x="1121563" y="2981535"/>
              <a:ext cx="355500" cy="355500"/>
            </a:xfrm>
            <a:prstGeom prst="ellipse">
              <a:avLst/>
            </a:prstGeom>
            <a:solidFill>
              <a:srgbClr val="B03D50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557" name="Google Shape;1557;p72"/>
            <p:cNvSpPr/>
            <p:nvPr/>
          </p:nvSpPr>
          <p:spPr>
            <a:xfrm>
              <a:off x="1205669" y="3018999"/>
              <a:ext cx="187306" cy="280551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5</a:t>
              </a:r>
            </a:p>
          </p:txBody>
        </p:sp>
      </p:grpSp>
      <p:sp>
        <p:nvSpPr>
          <p:cNvPr id="1558" name="Google Shape;1558;p72"/>
          <p:cNvSpPr txBox="1"/>
          <p:nvPr/>
        </p:nvSpPr>
        <p:spPr>
          <a:xfrm>
            <a:off x="4355956" y="3798375"/>
            <a:ext cx="1055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i="0" u="none" strike="noStrike" cap="none">
                <a:solidFill>
                  <a:srgbClr val="B03D50"/>
                </a:solidFill>
                <a:latin typeface="Raleway Light"/>
                <a:ea typeface="Raleway Light"/>
                <a:cs typeface="Raleway Light"/>
                <a:sym typeface="Raleway Light"/>
              </a:rPr>
              <a:t>Trophozoite</a:t>
            </a:r>
            <a:endParaRPr sz="1300" i="0" u="none" strike="noStrike" cap="none">
              <a:solidFill>
                <a:srgbClr val="B03D50"/>
              </a:solidFill>
              <a:latin typeface="Raleway Light"/>
              <a:ea typeface="Raleway Light"/>
              <a:cs typeface="Raleway Light"/>
              <a:sym typeface="Raleway Light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>
                <a:solidFill>
                  <a:srgbClr val="B03D50"/>
                </a:solidFill>
                <a:latin typeface="Raleway Light"/>
                <a:ea typeface="Raleway Light"/>
                <a:cs typeface="Raleway Light"/>
                <a:sym typeface="Raleway Light"/>
              </a:rPr>
              <a:t>&amp; schizont</a:t>
            </a:r>
            <a:endParaRPr sz="1300">
              <a:solidFill>
                <a:srgbClr val="B03D50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pic>
        <p:nvPicPr>
          <p:cNvPr id="1559" name="Google Shape;1559;p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85489" y="4840853"/>
            <a:ext cx="2279735" cy="3010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60" name="Google Shape;1560;p72"/>
          <p:cNvGrpSpPr/>
          <p:nvPr/>
        </p:nvGrpSpPr>
        <p:grpSpPr>
          <a:xfrm>
            <a:off x="5388436" y="3540274"/>
            <a:ext cx="892150" cy="881400"/>
            <a:chOff x="6424700" y="3998550"/>
            <a:chExt cx="892150" cy="881400"/>
          </a:xfrm>
        </p:grpSpPr>
        <p:pic>
          <p:nvPicPr>
            <p:cNvPr id="1561" name="Google Shape;1561;p7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424700" y="4033354"/>
              <a:ext cx="836801" cy="8156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62" name="Google Shape;1562;p72"/>
            <p:cNvSpPr/>
            <p:nvPr/>
          </p:nvSpPr>
          <p:spPr>
            <a:xfrm>
              <a:off x="6425550" y="3998550"/>
              <a:ext cx="891300" cy="8814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1563" name="Google Shape;1563;p72"/>
          <p:cNvSpPr/>
          <p:nvPr/>
        </p:nvSpPr>
        <p:spPr>
          <a:xfrm rot="-1295284">
            <a:off x="4652078" y="2191052"/>
            <a:ext cx="1241809" cy="94566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564" name="Google Shape;1564;p72"/>
          <p:cNvGrpSpPr/>
          <p:nvPr/>
        </p:nvGrpSpPr>
        <p:grpSpPr>
          <a:xfrm>
            <a:off x="4644277" y="1955214"/>
            <a:ext cx="1404928" cy="1398820"/>
            <a:chOff x="4593877" y="1955214"/>
            <a:chExt cx="1404928" cy="1398820"/>
          </a:xfrm>
        </p:grpSpPr>
        <p:pic>
          <p:nvPicPr>
            <p:cNvPr id="1565" name="Google Shape;1565;p7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1800001">
              <a:off x="4779048" y="2145674"/>
              <a:ext cx="1034586" cy="10178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66" name="Google Shape;1566;p72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-5399433">
              <a:off x="5139346" y="2791657"/>
              <a:ext cx="119535" cy="1083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67" name="Google Shape;1567;p72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1024798">
              <a:off x="5018771" y="2609682"/>
              <a:ext cx="119534" cy="1083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68" name="Google Shape;1568;p72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4500577">
              <a:off x="4974771" y="2772582"/>
              <a:ext cx="119535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69" name="Google Shape;1569;p72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8865607">
              <a:off x="4904796" y="2654182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70" name="Google Shape;1570;p72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-3599452">
              <a:off x="5139346" y="2672106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71" name="Google Shape;1571;p72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-6724096">
              <a:off x="5036446" y="2880554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72" name="Google Shape;1572;p72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-4156140">
              <a:off x="5157821" y="2545044"/>
              <a:ext cx="119535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73" name="Google Shape;1573;p72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-340035">
              <a:off x="4871446" y="2517581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74" name="Google Shape;1574;p72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-4499439">
              <a:off x="5433846" y="2654183"/>
              <a:ext cx="119535" cy="1083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75" name="Google Shape;1575;p72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1206652">
              <a:off x="5447146" y="2476383"/>
              <a:ext cx="119536" cy="10833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76" name="Google Shape;1576;p7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1942164">
            <a:off x="5716358" y="2515657"/>
            <a:ext cx="199285" cy="18063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77" name="Google Shape;1577;p72"/>
          <p:cNvCxnSpPr>
            <a:endCxn id="1578" idx="1"/>
          </p:cNvCxnSpPr>
          <p:nvPr/>
        </p:nvCxnSpPr>
        <p:spPr>
          <a:xfrm>
            <a:off x="5835799" y="2722692"/>
            <a:ext cx="557100" cy="6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rgbClr val="B03D50"/>
            </a:solidFill>
            <a:prstDash val="solid"/>
            <a:round/>
            <a:headEnd type="none" w="sm" len="sm"/>
            <a:tailEnd type="triangle" w="med" len="med"/>
          </a:ln>
        </p:spPr>
      </p:cxnSp>
      <p:grpSp>
        <p:nvGrpSpPr>
          <p:cNvPr id="1579" name="Google Shape;1579;p72"/>
          <p:cNvGrpSpPr/>
          <p:nvPr/>
        </p:nvGrpSpPr>
        <p:grpSpPr>
          <a:xfrm>
            <a:off x="5299188" y="2981535"/>
            <a:ext cx="355500" cy="355500"/>
            <a:chOff x="1550488" y="2981535"/>
            <a:chExt cx="355500" cy="355500"/>
          </a:xfrm>
        </p:grpSpPr>
        <p:sp>
          <p:nvSpPr>
            <p:cNvPr id="1580" name="Google Shape;1580;p72"/>
            <p:cNvSpPr/>
            <p:nvPr/>
          </p:nvSpPr>
          <p:spPr>
            <a:xfrm>
              <a:off x="1550488" y="2981535"/>
              <a:ext cx="355500" cy="355500"/>
            </a:xfrm>
            <a:prstGeom prst="ellipse">
              <a:avLst/>
            </a:prstGeom>
            <a:solidFill>
              <a:srgbClr val="B03D50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581" name="Google Shape;1581;p72"/>
            <p:cNvSpPr/>
            <p:nvPr/>
          </p:nvSpPr>
          <p:spPr>
            <a:xfrm>
              <a:off x="1636603" y="3018938"/>
              <a:ext cx="183278" cy="280669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6</a:t>
              </a:r>
            </a:p>
          </p:txBody>
        </p:sp>
      </p:grpSp>
      <p:sp>
        <p:nvSpPr>
          <p:cNvPr id="1582" name="Google Shape;1582;p72"/>
          <p:cNvSpPr/>
          <p:nvPr/>
        </p:nvSpPr>
        <p:spPr>
          <a:xfrm rot="-6772468">
            <a:off x="4853451" y="3141528"/>
            <a:ext cx="919186" cy="340826"/>
          </a:xfrm>
          <a:prstGeom prst="arc">
            <a:avLst>
              <a:gd name="adj1" fmla="val 11162053"/>
              <a:gd name="adj2" fmla="val 20254362"/>
            </a:avLst>
          </a:prstGeom>
          <a:noFill/>
          <a:ln w="28575" cap="flat" cmpd="sng">
            <a:solidFill>
              <a:srgbClr val="B03D50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3" name="Google Shape;1583;p72"/>
          <p:cNvSpPr/>
          <p:nvPr/>
        </p:nvSpPr>
        <p:spPr>
          <a:xfrm rot="10465752">
            <a:off x="6210538" y="3668386"/>
            <a:ext cx="2079823" cy="433440"/>
          </a:xfrm>
          <a:prstGeom prst="arc">
            <a:avLst>
              <a:gd name="adj1" fmla="val 11215361"/>
              <a:gd name="adj2" fmla="val 21376356"/>
            </a:avLst>
          </a:prstGeom>
          <a:noFill/>
          <a:ln w="28575" cap="flat" cmpd="sng">
            <a:solidFill>
              <a:srgbClr val="B03D50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4" name="Google Shape;1584;p72"/>
          <p:cNvSpPr txBox="1"/>
          <p:nvPr/>
        </p:nvSpPr>
        <p:spPr>
          <a:xfrm>
            <a:off x="107900" y="8625"/>
            <a:ext cx="16875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i="0" u="none" strike="noStrike" cap="none">
                <a:solidFill>
                  <a:srgbClr val="858585"/>
                </a:solidFill>
                <a:latin typeface="Raleway Light"/>
                <a:ea typeface="Raleway Light"/>
                <a:cs typeface="Raleway Light"/>
                <a:sym typeface="Raleway Light"/>
              </a:rPr>
              <a:t>Infected mosquito bite</a:t>
            </a:r>
            <a:endParaRPr sz="1300" i="0" u="none" strike="noStrike" cap="none">
              <a:solidFill>
                <a:srgbClr val="858585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1585" name="Google Shape;1585;p72"/>
          <p:cNvSpPr txBox="1"/>
          <p:nvPr/>
        </p:nvSpPr>
        <p:spPr>
          <a:xfrm>
            <a:off x="497850" y="3782175"/>
            <a:ext cx="12975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i="0" u="none" strike="noStrike" cap="none">
                <a:solidFill>
                  <a:srgbClr val="858585"/>
                </a:solidFill>
                <a:latin typeface="Raleway Light"/>
                <a:ea typeface="Raleway Light"/>
                <a:cs typeface="Raleway Light"/>
                <a:sym typeface="Raleway Light"/>
              </a:rPr>
              <a:t>Transmission</a:t>
            </a:r>
            <a:endParaRPr sz="1300" i="0" u="none" strike="noStrike" cap="none">
              <a:solidFill>
                <a:srgbClr val="858585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1586" name="Google Shape;1586;p72"/>
          <p:cNvSpPr txBox="1"/>
          <p:nvPr/>
        </p:nvSpPr>
        <p:spPr>
          <a:xfrm>
            <a:off x="2623525" y="3871500"/>
            <a:ext cx="12975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i="0" u="none" strike="noStrike" cap="none">
                <a:solidFill>
                  <a:srgbClr val="896110"/>
                </a:solidFill>
                <a:latin typeface="Raleway Light"/>
                <a:ea typeface="Raleway Light"/>
                <a:cs typeface="Raleway Light"/>
                <a:sym typeface="Raleway Light"/>
              </a:rPr>
              <a:t>Gametocytes</a:t>
            </a:r>
            <a:endParaRPr sz="1300" i="0" u="none" strike="noStrike" cap="none">
              <a:solidFill>
                <a:srgbClr val="896110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pic>
        <p:nvPicPr>
          <p:cNvPr id="1587" name="Google Shape;1587;p7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7851" y="4241726"/>
            <a:ext cx="1143000" cy="568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8" name="Google Shape;1588;p7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flipH="1">
            <a:off x="262411" y="539651"/>
            <a:ext cx="1143000" cy="571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89" name="Google Shape;1589;p72"/>
          <p:cNvGrpSpPr/>
          <p:nvPr/>
        </p:nvGrpSpPr>
        <p:grpSpPr>
          <a:xfrm>
            <a:off x="2742247" y="4131656"/>
            <a:ext cx="1055604" cy="945644"/>
            <a:chOff x="2742121" y="3523080"/>
            <a:chExt cx="1649639" cy="1477800"/>
          </a:xfrm>
        </p:grpSpPr>
        <p:grpSp>
          <p:nvGrpSpPr>
            <p:cNvPr id="1590" name="Google Shape;1590;p72"/>
            <p:cNvGrpSpPr/>
            <p:nvPr/>
          </p:nvGrpSpPr>
          <p:grpSpPr>
            <a:xfrm>
              <a:off x="2742121" y="3653959"/>
              <a:ext cx="1065772" cy="1090541"/>
              <a:chOff x="2742121" y="3653959"/>
              <a:chExt cx="1065772" cy="1090541"/>
            </a:xfrm>
          </p:grpSpPr>
          <p:pic>
            <p:nvPicPr>
              <p:cNvPr id="1591" name="Google Shape;1591;p72"/>
              <p:cNvPicPr preferRelativeResize="0"/>
              <p:nvPr/>
            </p:nvPicPr>
            <p:blipFill rotWithShape="1">
              <a:blip r:embed="rId9">
                <a:alphaModFix/>
              </a:blip>
              <a:srcRect l="5254" r="55511" b="48262"/>
              <a:stretch/>
            </p:blipFill>
            <p:spPr>
              <a:xfrm>
                <a:off x="3011875" y="3653959"/>
                <a:ext cx="796018" cy="85238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92" name="Google Shape;1592;p72"/>
              <p:cNvPicPr preferRelativeResize="0"/>
              <p:nvPr/>
            </p:nvPicPr>
            <p:blipFill rotWithShape="1">
              <a:blip r:embed="rId10">
                <a:alphaModFix/>
              </a:blip>
              <a:srcRect/>
              <a:stretch/>
            </p:blipFill>
            <p:spPr>
              <a:xfrm>
                <a:off x="2742121" y="4325893"/>
                <a:ext cx="297215" cy="41860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593" name="Google Shape;1593;p72"/>
            <p:cNvGrpSpPr/>
            <p:nvPr/>
          </p:nvGrpSpPr>
          <p:grpSpPr>
            <a:xfrm>
              <a:off x="3261207" y="3925893"/>
              <a:ext cx="1130553" cy="852388"/>
              <a:chOff x="3261207" y="3925893"/>
              <a:chExt cx="1130553" cy="852388"/>
            </a:xfrm>
          </p:grpSpPr>
          <p:pic>
            <p:nvPicPr>
              <p:cNvPr id="1594" name="Google Shape;1594;p72"/>
              <p:cNvPicPr preferRelativeResize="0"/>
              <p:nvPr/>
            </p:nvPicPr>
            <p:blipFill rotWithShape="1">
              <a:blip r:embed="rId11">
                <a:alphaModFix/>
              </a:blip>
              <a:srcRect/>
              <a:stretch/>
            </p:blipFill>
            <p:spPr>
              <a:xfrm>
                <a:off x="3261207" y="3925893"/>
                <a:ext cx="836804" cy="85238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95" name="Google Shape;1595;p72"/>
              <p:cNvPicPr preferRelativeResize="0"/>
              <p:nvPr/>
            </p:nvPicPr>
            <p:blipFill rotWithShape="1">
              <a:blip r:embed="rId12">
                <a:alphaModFix/>
              </a:blip>
              <a:srcRect l="11480" t="24506" r="10686"/>
              <a:stretch/>
            </p:blipFill>
            <p:spPr>
              <a:xfrm>
                <a:off x="4056196" y="4071437"/>
                <a:ext cx="335564" cy="30105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596" name="Google Shape;1596;p72"/>
            <p:cNvSpPr/>
            <p:nvPr/>
          </p:nvSpPr>
          <p:spPr>
            <a:xfrm rot="645705">
              <a:off x="2937125" y="3628477"/>
              <a:ext cx="1248356" cy="1267006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58500" tIns="58500" rIns="58500" bIns="585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96"/>
                <a:buFont typeface="Arial"/>
                <a:buNone/>
              </a:pPr>
              <a:endParaRPr sz="89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97" name="Google Shape;1597;p72"/>
          <p:cNvGrpSpPr/>
          <p:nvPr/>
        </p:nvGrpSpPr>
        <p:grpSpPr>
          <a:xfrm>
            <a:off x="2302238" y="4721810"/>
            <a:ext cx="355500" cy="355500"/>
            <a:chOff x="2024038" y="3622285"/>
            <a:chExt cx="355500" cy="355500"/>
          </a:xfrm>
        </p:grpSpPr>
        <p:sp>
          <p:nvSpPr>
            <p:cNvPr id="1598" name="Google Shape;1598;p72"/>
            <p:cNvSpPr/>
            <p:nvPr/>
          </p:nvSpPr>
          <p:spPr>
            <a:xfrm>
              <a:off x="2024038" y="3622285"/>
              <a:ext cx="355500" cy="355500"/>
            </a:xfrm>
            <a:prstGeom prst="ellipse">
              <a:avLst/>
            </a:prstGeom>
            <a:solidFill>
              <a:srgbClr val="896110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599" name="Google Shape;1599;p72"/>
            <p:cNvSpPr/>
            <p:nvPr/>
          </p:nvSpPr>
          <p:spPr>
            <a:xfrm>
              <a:off x="2109010" y="3659600"/>
              <a:ext cx="185602" cy="280834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7</a:t>
              </a:r>
            </a:p>
          </p:txBody>
        </p:sp>
      </p:grpSp>
      <p:cxnSp>
        <p:nvCxnSpPr>
          <p:cNvPr id="1600" name="Google Shape;1600;p72"/>
          <p:cNvCxnSpPr>
            <a:stCxn id="1596" idx="2"/>
            <a:endCxn id="1587" idx="3"/>
          </p:cNvCxnSpPr>
          <p:nvPr/>
        </p:nvCxnSpPr>
        <p:spPr>
          <a:xfrm rot="10800000">
            <a:off x="1640755" y="4525697"/>
            <a:ext cx="1233300" cy="4200"/>
          </a:xfrm>
          <a:prstGeom prst="straightConnector1">
            <a:avLst/>
          </a:prstGeom>
          <a:noFill/>
          <a:ln w="28575" cap="flat" cmpd="sng">
            <a:solidFill>
              <a:srgbClr val="896110"/>
            </a:solidFill>
            <a:prstDash val="solid"/>
            <a:round/>
            <a:headEnd type="none" w="sm" len="sm"/>
            <a:tailEnd type="triangle" w="med" len="med"/>
          </a:ln>
        </p:spPr>
      </p:cxnSp>
      <p:grpSp>
        <p:nvGrpSpPr>
          <p:cNvPr id="1601" name="Google Shape;1601;p72"/>
          <p:cNvGrpSpPr/>
          <p:nvPr/>
        </p:nvGrpSpPr>
        <p:grpSpPr>
          <a:xfrm>
            <a:off x="63138" y="4572660"/>
            <a:ext cx="355500" cy="355500"/>
            <a:chOff x="3823113" y="3422935"/>
            <a:chExt cx="355500" cy="355500"/>
          </a:xfrm>
        </p:grpSpPr>
        <p:sp>
          <p:nvSpPr>
            <p:cNvPr id="1602" name="Google Shape;1602;p72"/>
            <p:cNvSpPr/>
            <p:nvPr/>
          </p:nvSpPr>
          <p:spPr>
            <a:xfrm>
              <a:off x="3823113" y="3422935"/>
              <a:ext cx="355500" cy="355500"/>
            </a:xfrm>
            <a:prstGeom prst="ellipse">
              <a:avLst/>
            </a:prstGeom>
            <a:solidFill>
              <a:srgbClr val="896110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03" name="Google Shape;1603;p72"/>
            <p:cNvSpPr/>
            <p:nvPr/>
          </p:nvSpPr>
          <p:spPr>
            <a:xfrm>
              <a:off x="3900362" y="3445012"/>
              <a:ext cx="201025" cy="311326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8</a:t>
              </a:r>
            </a:p>
          </p:txBody>
        </p:sp>
      </p:grpSp>
      <p:cxnSp>
        <p:nvCxnSpPr>
          <p:cNvPr id="1604" name="Google Shape;1604;p72"/>
          <p:cNvCxnSpPr/>
          <p:nvPr/>
        </p:nvCxnSpPr>
        <p:spPr>
          <a:xfrm rot="10800000">
            <a:off x="240900" y="1874900"/>
            <a:ext cx="0" cy="1589700"/>
          </a:xfrm>
          <a:prstGeom prst="straightConnector1">
            <a:avLst/>
          </a:prstGeom>
          <a:noFill/>
          <a:ln w="28575" cap="flat" cmpd="sng">
            <a:solidFill>
              <a:srgbClr val="896110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1605" name="Google Shape;1605;p72"/>
          <p:cNvGrpSpPr/>
          <p:nvPr/>
        </p:nvGrpSpPr>
        <p:grpSpPr>
          <a:xfrm>
            <a:off x="63138" y="2405398"/>
            <a:ext cx="355500" cy="355500"/>
            <a:chOff x="4216488" y="3422935"/>
            <a:chExt cx="355500" cy="355500"/>
          </a:xfrm>
        </p:grpSpPr>
        <p:sp>
          <p:nvSpPr>
            <p:cNvPr id="1606" name="Google Shape;1606;p72"/>
            <p:cNvSpPr/>
            <p:nvPr/>
          </p:nvSpPr>
          <p:spPr>
            <a:xfrm>
              <a:off x="4216488" y="3422935"/>
              <a:ext cx="355500" cy="355500"/>
            </a:xfrm>
            <a:prstGeom prst="ellipse">
              <a:avLst/>
            </a:prstGeom>
            <a:solidFill>
              <a:srgbClr val="896110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07" name="Google Shape;1607;p72"/>
            <p:cNvSpPr/>
            <p:nvPr/>
          </p:nvSpPr>
          <p:spPr>
            <a:xfrm>
              <a:off x="4293736" y="3444682"/>
              <a:ext cx="201025" cy="31198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9</a:t>
              </a:r>
            </a:p>
          </p:txBody>
        </p:sp>
      </p:grpSp>
      <p:sp>
        <p:nvSpPr>
          <p:cNvPr id="1608" name="Google Shape;1608;p72"/>
          <p:cNvSpPr/>
          <p:nvPr/>
        </p:nvSpPr>
        <p:spPr>
          <a:xfrm rot="-7580529">
            <a:off x="11663" y="3817811"/>
            <a:ext cx="1328876" cy="433040"/>
          </a:xfrm>
          <a:prstGeom prst="arc">
            <a:avLst>
              <a:gd name="adj1" fmla="val 14319416"/>
              <a:gd name="adj2" fmla="val 21030559"/>
            </a:avLst>
          </a:prstGeom>
          <a:noFill/>
          <a:ln w="28575" cap="flat" cmpd="sng">
            <a:solidFill>
              <a:srgbClr val="896110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9" name="Google Shape;1609;p72"/>
          <p:cNvSpPr/>
          <p:nvPr/>
        </p:nvSpPr>
        <p:spPr>
          <a:xfrm rot="-5077443">
            <a:off x="-183993" y="1422634"/>
            <a:ext cx="1328845" cy="433325"/>
          </a:xfrm>
          <a:prstGeom prst="arc">
            <a:avLst>
              <a:gd name="adj1" fmla="val 14319416"/>
              <a:gd name="adj2" fmla="val 21030559"/>
            </a:avLst>
          </a:prstGeom>
          <a:noFill/>
          <a:ln w="28575" cap="flat" cmpd="sng">
            <a:solidFill>
              <a:srgbClr val="896110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10" name="Google Shape;1610;p72"/>
          <p:cNvGrpSpPr/>
          <p:nvPr/>
        </p:nvGrpSpPr>
        <p:grpSpPr>
          <a:xfrm>
            <a:off x="7322088" y="2822360"/>
            <a:ext cx="355500" cy="355500"/>
            <a:chOff x="2204963" y="2874823"/>
            <a:chExt cx="355500" cy="355500"/>
          </a:xfrm>
        </p:grpSpPr>
        <p:sp>
          <p:nvSpPr>
            <p:cNvPr id="1611" name="Google Shape;1611;p72"/>
            <p:cNvSpPr/>
            <p:nvPr/>
          </p:nvSpPr>
          <p:spPr>
            <a:xfrm>
              <a:off x="2204963" y="2874823"/>
              <a:ext cx="355500" cy="355500"/>
            </a:xfrm>
            <a:prstGeom prst="ellipse">
              <a:avLst/>
            </a:prstGeom>
            <a:solidFill>
              <a:srgbClr val="B03D50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12" name="Google Shape;1612;p72"/>
            <p:cNvSpPr/>
            <p:nvPr/>
          </p:nvSpPr>
          <p:spPr>
            <a:xfrm>
              <a:off x="2275272" y="2908400"/>
              <a:ext cx="199343" cy="288340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4</a:t>
              </a:r>
            </a:p>
          </p:txBody>
        </p:sp>
      </p:grpSp>
      <p:sp>
        <p:nvSpPr>
          <p:cNvPr id="1613" name="Google Shape;1613;p72"/>
          <p:cNvSpPr txBox="1"/>
          <p:nvPr/>
        </p:nvSpPr>
        <p:spPr>
          <a:xfrm>
            <a:off x="8180474" y="2852475"/>
            <a:ext cx="772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i="0" u="none" strike="noStrike" cap="none">
                <a:solidFill>
                  <a:srgbClr val="858585"/>
                </a:solidFill>
                <a:latin typeface="Raleway Light"/>
                <a:ea typeface="Raleway Light"/>
                <a:cs typeface="Raleway Light"/>
                <a:sym typeface="Raleway Light"/>
              </a:rPr>
              <a:t>Ring </a:t>
            </a:r>
            <a:endParaRPr sz="1300" i="0" u="none" strike="noStrike" cap="none">
              <a:solidFill>
                <a:srgbClr val="858585"/>
              </a:solidFill>
              <a:latin typeface="Raleway Light"/>
              <a:ea typeface="Raleway Light"/>
              <a:cs typeface="Raleway Light"/>
              <a:sym typeface="Raleway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i="0" u="none" strike="noStrike" cap="none">
                <a:solidFill>
                  <a:srgbClr val="858585"/>
                </a:solidFill>
                <a:latin typeface="Raleway Light"/>
                <a:ea typeface="Raleway Light"/>
                <a:cs typeface="Raleway Light"/>
                <a:sym typeface="Raleway Light"/>
              </a:rPr>
              <a:t>form</a:t>
            </a:r>
            <a:endParaRPr sz="1300" i="0" u="none" strike="noStrike" cap="none">
              <a:solidFill>
                <a:srgbClr val="858585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grpSp>
        <p:nvGrpSpPr>
          <p:cNvPr id="1614" name="Google Shape;1614;p72"/>
          <p:cNvGrpSpPr/>
          <p:nvPr/>
        </p:nvGrpSpPr>
        <p:grpSpPr>
          <a:xfrm>
            <a:off x="7871170" y="3082826"/>
            <a:ext cx="1168500" cy="1158900"/>
            <a:chOff x="7871170" y="3082826"/>
            <a:chExt cx="1168500" cy="1158900"/>
          </a:xfrm>
        </p:grpSpPr>
        <p:pic>
          <p:nvPicPr>
            <p:cNvPr id="1615" name="Google Shape;1615;p72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7948542" y="3222000"/>
              <a:ext cx="953870" cy="852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16" name="Google Shape;1616;p72"/>
            <p:cNvSpPr/>
            <p:nvPr/>
          </p:nvSpPr>
          <p:spPr>
            <a:xfrm rot="1212767">
              <a:off x="7998267" y="3213094"/>
              <a:ext cx="914307" cy="898365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1617" name="Google Shape;1617;p72"/>
          <p:cNvSpPr txBox="1"/>
          <p:nvPr/>
        </p:nvSpPr>
        <p:spPr>
          <a:xfrm>
            <a:off x="6066426" y="3088473"/>
            <a:ext cx="16002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i="0" u="none" strike="noStrike" cap="none">
                <a:solidFill>
                  <a:srgbClr val="858585"/>
                </a:solidFill>
                <a:latin typeface="Raleway Light"/>
                <a:ea typeface="Raleway Light"/>
                <a:cs typeface="Raleway Light"/>
                <a:sym typeface="Raleway Light"/>
              </a:rPr>
              <a:t>Infected RBC</a:t>
            </a:r>
            <a:endParaRPr sz="1300" i="0" u="none" strike="noStrike" cap="none">
              <a:solidFill>
                <a:srgbClr val="858585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1618" name="Google Shape;1618;p72"/>
          <p:cNvSpPr/>
          <p:nvPr/>
        </p:nvSpPr>
        <p:spPr>
          <a:xfrm>
            <a:off x="6428500" y="2339325"/>
            <a:ext cx="873300" cy="8277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19" name="Google Shape;1619;p72"/>
          <p:cNvSpPr/>
          <p:nvPr/>
        </p:nvSpPr>
        <p:spPr>
          <a:xfrm>
            <a:off x="619838" y="1735735"/>
            <a:ext cx="3721800" cy="2131800"/>
          </a:xfrm>
          <a:prstGeom prst="rect">
            <a:avLst/>
          </a:prstGeom>
          <a:solidFill>
            <a:srgbClr val="F1F2F3"/>
          </a:solidFill>
          <a:ln w="19050" cap="flat" cmpd="sng">
            <a:solidFill>
              <a:srgbClr val="40424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8200" tIns="128200" rIns="128200" bIns="128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82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620" name="Google Shape;1620;p72"/>
          <p:cNvGrpSpPr/>
          <p:nvPr/>
        </p:nvGrpSpPr>
        <p:grpSpPr>
          <a:xfrm>
            <a:off x="731155" y="2351125"/>
            <a:ext cx="3610420" cy="706608"/>
            <a:chOff x="1795350" y="2254792"/>
            <a:chExt cx="2575193" cy="504000"/>
          </a:xfrm>
        </p:grpSpPr>
        <p:sp>
          <p:nvSpPr>
            <p:cNvPr id="1621" name="Google Shape;1621;p72"/>
            <p:cNvSpPr/>
            <p:nvPr/>
          </p:nvSpPr>
          <p:spPr>
            <a:xfrm>
              <a:off x="1795350" y="2369686"/>
              <a:ext cx="422400" cy="274200"/>
            </a:xfrm>
            <a:prstGeom prst="roundRect">
              <a:avLst>
                <a:gd name="adj" fmla="val 41009"/>
              </a:avLst>
            </a:prstGeom>
            <a:solidFill>
              <a:srgbClr val="B03D5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963" b="1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4-6</a:t>
              </a:r>
              <a:endParaRPr sz="1963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22" name="Google Shape;1622;p72"/>
            <p:cNvSpPr txBox="1"/>
            <p:nvPr/>
          </p:nvSpPr>
          <p:spPr>
            <a:xfrm>
              <a:off x="2217743" y="2254792"/>
              <a:ext cx="2152800" cy="50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820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82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When the illness occurs</a:t>
              </a:r>
              <a:endParaRPr sz="1682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457200" lvl="0" indent="-304800" algn="l" rtl="0"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200"/>
                <a:buFont typeface="Open Sans"/>
                <a:buChar char="●"/>
              </a:pPr>
              <a:r>
                <a:rPr lang="en" sz="1200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Blood / “erythrocytic” cycle</a:t>
              </a:r>
              <a:endParaRPr sz="12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457200" lvl="0" indent="-304800" algn="l" rtl="0"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200"/>
                <a:buFont typeface="Open Sans"/>
                <a:buChar char="●"/>
              </a:pPr>
              <a:r>
                <a:rPr lang="en" sz="1200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Asexual reproduction</a:t>
              </a:r>
              <a:endParaRPr sz="12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623" name="Google Shape;1623;p72"/>
          <p:cNvGrpSpPr/>
          <p:nvPr/>
        </p:nvGrpSpPr>
        <p:grpSpPr>
          <a:xfrm>
            <a:off x="731155" y="3158063"/>
            <a:ext cx="3319796" cy="496308"/>
            <a:chOff x="1795350" y="2558600"/>
            <a:chExt cx="2367900" cy="354000"/>
          </a:xfrm>
        </p:grpSpPr>
        <p:sp>
          <p:nvSpPr>
            <p:cNvPr id="1624" name="Google Shape;1624;p72"/>
            <p:cNvSpPr/>
            <p:nvPr/>
          </p:nvSpPr>
          <p:spPr>
            <a:xfrm>
              <a:off x="1795350" y="2593322"/>
              <a:ext cx="422400" cy="274200"/>
            </a:xfrm>
            <a:prstGeom prst="roundRect">
              <a:avLst>
                <a:gd name="adj" fmla="val 41009"/>
              </a:avLst>
            </a:prstGeom>
            <a:solidFill>
              <a:srgbClr val="89611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963" b="1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7-9</a:t>
              </a:r>
              <a:endParaRPr sz="1963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25" name="Google Shape;1625;p72"/>
            <p:cNvSpPr txBox="1"/>
            <p:nvPr/>
          </p:nvSpPr>
          <p:spPr>
            <a:xfrm>
              <a:off x="2217750" y="2558600"/>
              <a:ext cx="1945500" cy="35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820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82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Sexual reproduction</a:t>
              </a:r>
              <a:endParaRPr sz="1682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457200" lvl="0" indent="-304800" algn="l" rtl="0"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200"/>
                <a:buFont typeface="Open Sans"/>
                <a:buChar char="●"/>
              </a:pPr>
              <a:r>
                <a:rPr lang="en" sz="1200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“Sporogonic” cycle</a:t>
              </a:r>
              <a:endParaRPr sz="12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1626" name="Google Shape;1626;p72"/>
          <p:cNvSpPr txBox="1"/>
          <p:nvPr/>
        </p:nvSpPr>
        <p:spPr>
          <a:xfrm>
            <a:off x="4432937" y="2266389"/>
            <a:ext cx="772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>
                <a:solidFill>
                  <a:srgbClr val="B03D50"/>
                </a:solidFill>
                <a:latin typeface="Raleway Light"/>
                <a:ea typeface="Raleway Light"/>
                <a:cs typeface="Raleway Light"/>
                <a:sym typeface="Raleway Light"/>
              </a:rPr>
              <a:t>Ruptured</a:t>
            </a:r>
            <a:endParaRPr sz="1300">
              <a:solidFill>
                <a:srgbClr val="B03D50"/>
              </a:solidFill>
              <a:latin typeface="Raleway Light"/>
              <a:ea typeface="Raleway Light"/>
              <a:cs typeface="Raleway Light"/>
              <a:sym typeface="Raleway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>
                <a:solidFill>
                  <a:srgbClr val="B03D50"/>
                </a:solidFill>
                <a:latin typeface="Raleway Light"/>
                <a:ea typeface="Raleway Light"/>
                <a:cs typeface="Raleway Light"/>
                <a:sym typeface="Raleway Light"/>
              </a:rPr>
              <a:t>RBC</a:t>
            </a:r>
            <a:endParaRPr sz="1300">
              <a:solidFill>
                <a:srgbClr val="B03D50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1627" name="Google Shape;1627;p72"/>
          <p:cNvSpPr/>
          <p:nvPr/>
        </p:nvSpPr>
        <p:spPr>
          <a:xfrm>
            <a:off x="0" y="-1825"/>
            <a:ext cx="9165300" cy="5143500"/>
          </a:xfrm>
          <a:prstGeom prst="rect">
            <a:avLst/>
          </a:prstGeom>
          <a:solidFill>
            <a:srgbClr val="FFFFFF">
              <a:alpha val="75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628" name="Google Shape;1628;p72"/>
          <p:cNvGrpSpPr/>
          <p:nvPr/>
        </p:nvGrpSpPr>
        <p:grpSpPr>
          <a:xfrm>
            <a:off x="731155" y="1831816"/>
            <a:ext cx="3319796" cy="384463"/>
            <a:chOff x="1795350" y="1938738"/>
            <a:chExt cx="2367900" cy="274225"/>
          </a:xfrm>
        </p:grpSpPr>
        <p:sp>
          <p:nvSpPr>
            <p:cNvPr id="1629" name="Google Shape;1629;p72"/>
            <p:cNvSpPr/>
            <p:nvPr/>
          </p:nvSpPr>
          <p:spPr>
            <a:xfrm>
              <a:off x="1795350" y="1938762"/>
              <a:ext cx="422400" cy="274200"/>
            </a:xfrm>
            <a:prstGeom prst="roundRect">
              <a:avLst>
                <a:gd name="adj" fmla="val 41009"/>
              </a:avLst>
            </a:prstGeom>
            <a:solidFill>
              <a:srgbClr val="2F5AA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963" b="1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1-3</a:t>
              </a:r>
              <a:endParaRPr sz="1963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30" name="Google Shape;1630;p72"/>
            <p:cNvSpPr txBox="1"/>
            <p:nvPr/>
          </p:nvSpPr>
          <p:spPr>
            <a:xfrm>
              <a:off x="2217750" y="1938738"/>
              <a:ext cx="1945500" cy="27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820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82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Liver / incubation period</a:t>
              </a:r>
              <a:endParaRPr sz="1682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457200" lvl="0" indent="-304800" algn="l" rtl="0"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200"/>
                <a:buFont typeface="Open Sans"/>
                <a:buChar char="●"/>
              </a:pPr>
              <a:r>
                <a:rPr lang="en" sz="1200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Exo-erythrocytic cycle</a:t>
              </a:r>
              <a:endParaRPr sz="12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1631" name="Google Shape;1631;p72"/>
          <p:cNvSpPr/>
          <p:nvPr/>
        </p:nvSpPr>
        <p:spPr>
          <a:xfrm>
            <a:off x="1709625" y="48850"/>
            <a:ext cx="5922575" cy="2637700"/>
          </a:xfrm>
          <a:custGeom>
            <a:avLst/>
            <a:gdLst/>
            <a:ahLst/>
            <a:cxnLst/>
            <a:rect l="l" t="t" r="r" b="b"/>
            <a:pathLst>
              <a:path w="236903" h="105508" extrusionOk="0">
                <a:moveTo>
                  <a:pt x="164123" y="66431"/>
                </a:moveTo>
                <a:lnTo>
                  <a:pt x="0" y="66431"/>
                </a:lnTo>
                <a:lnTo>
                  <a:pt x="0" y="0"/>
                </a:lnTo>
                <a:lnTo>
                  <a:pt x="186592" y="0"/>
                </a:lnTo>
                <a:lnTo>
                  <a:pt x="236903" y="58615"/>
                </a:lnTo>
                <a:lnTo>
                  <a:pt x="211992" y="105508"/>
                </a:lnTo>
                <a:close/>
              </a:path>
            </a:pathLst>
          </a:custGeom>
          <a:solidFill>
            <a:srgbClr val="E2EAF7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1632" name="Google Shape;1632;p72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3161965" y="32025"/>
            <a:ext cx="2419711" cy="16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3" name="Google Shape;1633;p72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6172288" y="1139400"/>
            <a:ext cx="1168400" cy="1017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4" name="Google Shape;1634;p72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4106113" y="362806"/>
            <a:ext cx="953875" cy="743306"/>
          </a:xfrm>
          <a:prstGeom prst="rect">
            <a:avLst/>
          </a:prstGeom>
          <a:noFill/>
          <a:ln>
            <a:noFill/>
          </a:ln>
        </p:spPr>
      </p:pic>
      <p:sp>
        <p:nvSpPr>
          <p:cNvPr id="1635" name="Google Shape;1635;p72"/>
          <p:cNvSpPr txBox="1"/>
          <p:nvPr/>
        </p:nvSpPr>
        <p:spPr>
          <a:xfrm>
            <a:off x="4085951" y="1025275"/>
            <a:ext cx="13626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i="0" u="none" strike="noStrike" cap="none">
                <a:solidFill>
                  <a:srgbClr val="2F5AA2"/>
                </a:solidFill>
                <a:latin typeface="Raleway Light"/>
                <a:ea typeface="Raleway Light"/>
                <a:cs typeface="Raleway Light"/>
                <a:sym typeface="Raleway Light"/>
              </a:rPr>
              <a:t>Merozoites (</a:t>
            </a:r>
            <a:r>
              <a:rPr lang="en" sz="1300">
                <a:solidFill>
                  <a:srgbClr val="2F5AA2"/>
                </a:solidFill>
                <a:latin typeface="Raleway Light"/>
                <a:ea typeface="Raleway Light"/>
                <a:cs typeface="Raleway Light"/>
                <a:sym typeface="Raleway Light"/>
              </a:rPr>
              <a:t>+/- hypnozoites</a:t>
            </a:r>
            <a:r>
              <a:rPr lang="en" sz="1300" i="0" u="none" strike="noStrike" cap="none">
                <a:solidFill>
                  <a:srgbClr val="2F5AA2"/>
                </a:solidFill>
                <a:latin typeface="Raleway Light"/>
                <a:ea typeface="Raleway Light"/>
                <a:cs typeface="Raleway Light"/>
                <a:sym typeface="Raleway Light"/>
              </a:rPr>
              <a:t>)</a:t>
            </a:r>
            <a:endParaRPr sz="1300" i="0" u="none" strike="noStrike" cap="none">
              <a:solidFill>
                <a:srgbClr val="2F5AA2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pic>
        <p:nvPicPr>
          <p:cNvPr id="1636" name="Google Shape;1636;p72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 rot="-937230">
            <a:off x="2164314" y="319672"/>
            <a:ext cx="1731867" cy="497642"/>
          </a:xfrm>
          <a:prstGeom prst="rect">
            <a:avLst/>
          </a:prstGeom>
          <a:noFill/>
          <a:ln>
            <a:noFill/>
          </a:ln>
        </p:spPr>
      </p:pic>
      <p:sp>
        <p:nvSpPr>
          <p:cNvPr id="1637" name="Google Shape;1637;p72"/>
          <p:cNvSpPr txBox="1"/>
          <p:nvPr/>
        </p:nvSpPr>
        <p:spPr>
          <a:xfrm>
            <a:off x="1999613" y="849175"/>
            <a:ext cx="13626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i="0" u="none" strike="noStrike" cap="none">
                <a:solidFill>
                  <a:srgbClr val="2F5AA2"/>
                </a:solidFill>
                <a:latin typeface="Raleway Light"/>
                <a:ea typeface="Raleway Light"/>
                <a:cs typeface="Raleway Light"/>
                <a:sym typeface="Raleway Light"/>
              </a:rPr>
              <a:t>Sporozoites</a:t>
            </a:r>
            <a:endParaRPr sz="1300" i="0" u="none" strike="noStrike" cap="none">
              <a:solidFill>
                <a:srgbClr val="2F5AA2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cxnSp>
        <p:nvCxnSpPr>
          <p:cNvPr id="1638" name="Google Shape;1638;p72"/>
          <p:cNvCxnSpPr>
            <a:stCxn id="1634" idx="3"/>
            <a:endCxn id="1618" idx="0"/>
          </p:cNvCxnSpPr>
          <p:nvPr/>
        </p:nvCxnSpPr>
        <p:spPr>
          <a:xfrm>
            <a:off x="5059988" y="734459"/>
            <a:ext cx="1805100" cy="1605000"/>
          </a:xfrm>
          <a:prstGeom prst="curvedConnector2">
            <a:avLst/>
          </a:prstGeom>
          <a:noFill/>
          <a:ln w="28575" cap="flat" cmpd="sng">
            <a:solidFill>
              <a:srgbClr val="3B71CA"/>
            </a:solidFill>
            <a:prstDash val="solid"/>
            <a:round/>
            <a:headEnd type="none" w="sm" len="sm"/>
            <a:tailEnd type="triangle" w="med" len="med"/>
          </a:ln>
        </p:spPr>
      </p:cxnSp>
      <p:grpSp>
        <p:nvGrpSpPr>
          <p:cNvPr id="1639" name="Google Shape;1639;p72"/>
          <p:cNvGrpSpPr/>
          <p:nvPr/>
        </p:nvGrpSpPr>
        <p:grpSpPr>
          <a:xfrm>
            <a:off x="1815534" y="390724"/>
            <a:ext cx="355564" cy="355564"/>
            <a:chOff x="943475" y="2414500"/>
            <a:chExt cx="1600200" cy="1600200"/>
          </a:xfrm>
        </p:grpSpPr>
        <p:sp>
          <p:nvSpPr>
            <p:cNvPr id="1640" name="Google Shape;1640;p72"/>
            <p:cNvSpPr/>
            <p:nvPr/>
          </p:nvSpPr>
          <p:spPr>
            <a:xfrm>
              <a:off x="943475" y="2414500"/>
              <a:ext cx="1600200" cy="1600200"/>
            </a:xfrm>
            <a:prstGeom prst="ellipse">
              <a:avLst/>
            </a:prstGeom>
            <a:solidFill>
              <a:srgbClr val="3B71CA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41" name="Google Shape;1641;p72"/>
            <p:cNvSpPr/>
            <p:nvPr/>
          </p:nvSpPr>
          <p:spPr>
            <a:xfrm>
              <a:off x="1458800" y="2604788"/>
              <a:ext cx="447817" cy="1219624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1</a:t>
              </a:r>
            </a:p>
          </p:txBody>
        </p:sp>
      </p:grpSp>
      <p:grpSp>
        <p:nvGrpSpPr>
          <p:cNvPr id="1642" name="Google Shape;1642;p72"/>
          <p:cNvGrpSpPr/>
          <p:nvPr/>
        </p:nvGrpSpPr>
        <p:grpSpPr>
          <a:xfrm>
            <a:off x="4966738" y="194248"/>
            <a:ext cx="355500" cy="355500"/>
            <a:chOff x="1275613" y="3331923"/>
            <a:chExt cx="355500" cy="355500"/>
          </a:xfrm>
        </p:grpSpPr>
        <p:sp>
          <p:nvSpPr>
            <p:cNvPr id="1643" name="Google Shape;1643;p72"/>
            <p:cNvSpPr/>
            <p:nvPr/>
          </p:nvSpPr>
          <p:spPr>
            <a:xfrm>
              <a:off x="1275613" y="3331923"/>
              <a:ext cx="355500" cy="355500"/>
            </a:xfrm>
            <a:prstGeom prst="ellipse">
              <a:avLst/>
            </a:prstGeom>
            <a:solidFill>
              <a:srgbClr val="3B71CA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44" name="Google Shape;1644;p72"/>
            <p:cNvSpPr/>
            <p:nvPr/>
          </p:nvSpPr>
          <p:spPr>
            <a:xfrm>
              <a:off x="1358525" y="3365493"/>
              <a:ext cx="189705" cy="288369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2</a:t>
              </a:r>
            </a:p>
          </p:txBody>
        </p:sp>
      </p:grpSp>
      <p:grpSp>
        <p:nvGrpSpPr>
          <p:cNvPr id="1645" name="Google Shape;1645;p72"/>
          <p:cNvGrpSpPr/>
          <p:nvPr/>
        </p:nvGrpSpPr>
        <p:grpSpPr>
          <a:xfrm>
            <a:off x="6280563" y="734248"/>
            <a:ext cx="355500" cy="355500"/>
            <a:chOff x="1804763" y="2874823"/>
            <a:chExt cx="355500" cy="355500"/>
          </a:xfrm>
        </p:grpSpPr>
        <p:sp>
          <p:nvSpPr>
            <p:cNvPr id="1646" name="Google Shape;1646;p72"/>
            <p:cNvSpPr/>
            <p:nvPr/>
          </p:nvSpPr>
          <p:spPr>
            <a:xfrm>
              <a:off x="1804763" y="2874823"/>
              <a:ext cx="355500" cy="355500"/>
            </a:xfrm>
            <a:prstGeom prst="ellipse">
              <a:avLst/>
            </a:prstGeom>
            <a:solidFill>
              <a:srgbClr val="3B71CA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47" name="Google Shape;1647;p72"/>
            <p:cNvSpPr/>
            <p:nvPr/>
          </p:nvSpPr>
          <p:spPr>
            <a:xfrm>
              <a:off x="1890109" y="2908524"/>
              <a:ext cx="184838" cy="288091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3</a:t>
              </a:r>
            </a:p>
          </p:txBody>
        </p:sp>
      </p:grpSp>
      <p:cxnSp>
        <p:nvCxnSpPr>
          <p:cNvPr id="1648" name="Google Shape;1648;p72"/>
          <p:cNvCxnSpPr>
            <a:stCxn id="1588" idx="1"/>
          </p:cNvCxnSpPr>
          <p:nvPr/>
        </p:nvCxnSpPr>
        <p:spPr>
          <a:xfrm rot="10800000" flipH="1">
            <a:off x="1405411" y="734501"/>
            <a:ext cx="2700600" cy="90900"/>
          </a:xfrm>
          <a:prstGeom prst="straightConnector1">
            <a:avLst/>
          </a:prstGeom>
          <a:noFill/>
          <a:ln w="28575" cap="flat" cmpd="sng">
            <a:solidFill>
              <a:srgbClr val="3B71CA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1578" name="Google Shape;1578;p72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6392899" y="2320882"/>
            <a:ext cx="891255" cy="81561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49" name="Google Shape;1649;p72"/>
          <p:cNvGrpSpPr/>
          <p:nvPr/>
        </p:nvGrpSpPr>
        <p:grpSpPr>
          <a:xfrm>
            <a:off x="6620242" y="2541821"/>
            <a:ext cx="508263" cy="372579"/>
            <a:chOff x="6620242" y="2541821"/>
            <a:chExt cx="508263" cy="372579"/>
          </a:xfrm>
        </p:grpSpPr>
        <p:pic>
          <p:nvPicPr>
            <p:cNvPr id="1650" name="Google Shape;1650;p72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972499" y="2633402"/>
              <a:ext cx="156006" cy="1414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51" name="Google Shape;1651;p72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-6299998">
              <a:off x="6630720" y="2750056"/>
              <a:ext cx="156005" cy="1414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52" name="Google Shape;1652;p72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9000004">
              <a:off x="6760531" y="2571350"/>
              <a:ext cx="156005" cy="14140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5"/>
          <p:cNvSpPr txBox="1">
            <a:spLocks noGrp="1"/>
          </p:cNvSpPr>
          <p:nvPr>
            <p:ph type="title"/>
          </p:nvPr>
        </p:nvSpPr>
        <p:spPr>
          <a:xfrm>
            <a:off x="729450" y="6328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B3FA0"/>
                </a:solidFill>
              </a:rPr>
              <a:t>Case 1:</a:t>
            </a:r>
            <a:r>
              <a:rPr lang="en"/>
              <a:t> HPI</a:t>
            </a:r>
            <a:endParaRPr/>
          </a:p>
        </p:txBody>
      </p:sp>
      <p:sp>
        <p:nvSpPr>
          <p:cNvPr id="165" name="Google Shape;165;p25"/>
          <p:cNvSpPr txBox="1">
            <a:spLocks noGrp="1"/>
          </p:cNvSpPr>
          <p:nvPr>
            <p:ph type="body" idx="1"/>
          </p:nvPr>
        </p:nvSpPr>
        <p:spPr>
          <a:xfrm>
            <a:off x="729450" y="1393075"/>
            <a:ext cx="7688700" cy="44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9E9E9E"/>
                </a:solidFill>
              </a:rPr>
              <a:t>A previously </a:t>
            </a:r>
            <a:r>
              <a:rPr lang="en"/>
              <a:t>healthy 22 year old male</a:t>
            </a:r>
            <a:r>
              <a:rPr lang="en">
                <a:solidFill>
                  <a:srgbClr val="9E9E9E"/>
                </a:solidFill>
              </a:rPr>
              <a:t> presents with </a:t>
            </a:r>
            <a:r>
              <a:rPr lang="en" b="1">
                <a:solidFill>
                  <a:srgbClr val="DF382C"/>
                </a:solidFill>
              </a:rPr>
              <a:t>high fevers</a:t>
            </a:r>
            <a:r>
              <a:rPr lang="en">
                <a:solidFill>
                  <a:srgbClr val="9E9E9E"/>
                </a:solidFill>
              </a:rPr>
              <a:t>, </a:t>
            </a:r>
            <a:r>
              <a:rPr lang="en" b="1">
                <a:solidFill>
                  <a:srgbClr val="3B71CA"/>
                </a:solidFill>
              </a:rPr>
              <a:t>chills</a:t>
            </a:r>
            <a:r>
              <a:rPr lang="en">
                <a:solidFill>
                  <a:srgbClr val="9E9E9E"/>
                </a:solidFill>
              </a:rPr>
              <a:t>, and </a:t>
            </a:r>
            <a:r>
              <a:rPr lang="en" b="1">
                <a:solidFill>
                  <a:srgbClr val="3B71CA"/>
                </a:solidFill>
              </a:rPr>
              <a:t>shortness of breath</a:t>
            </a:r>
            <a:endParaRPr/>
          </a:p>
        </p:txBody>
      </p:sp>
      <p:sp>
        <p:nvSpPr>
          <p:cNvPr id="166" name="Google Shape;166;p25"/>
          <p:cNvSpPr txBox="1">
            <a:spLocks noGrp="1"/>
          </p:cNvSpPr>
          <p:nvPr>
            <p:ph type="body" idx="1"/>
          </p:nvPr>
        </p:nvSpPr>
        <p:spPr>
          <a:xfrm>
            <a:off x="727450" y="1768445"/>
            <a:ext cx="7688700" cy="112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9E9E9E"/>
              </a:buClr>
              <a:buSzPts val="1300"/>
              <a:buChar char="●"/>
            </a:pPr>
            <a:r>
              <a:rPr lang="en">
                <a:solidFill>
                  <a:srgbClr val="9E9E9E"/>
                </a:solidFill>
              </a:rPr>
              <a:t>Was feeling normal when he returned from </a:t>
            </a:r>
            <a:r>
              <a:rPr lang="en">
                <a:solidFill>
                  <a:srgbClr val="DF382C"/>
                </a:solidFill>
              </a:rPr>
              <a:t>study abroad</a:t>
            </a:r>
            <a:r>
              <a:rPr lang="en">
                <a:solidFill>
                  <a:srgbClr val="9E9E9E"/>
                </a:solidFill>
              </a:rPr>
              <a:t> around a week ago</a:t>
            </a:r>
            <a:endParaRPr>
              <a:solidFill>
                <a:srgbClr val="9E9E9E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9E9E9E"/>
              </a:buClr>
              <a:buSzPts val="1300"/>
              <a:buChar char="●"/>
            </a:pPr>
            <a:r>
              <a:rPr lang="en"/>
              <a:t>3 days after returning</a:t>
            </a:r>
            <a:r>
              <a:rPr lang="en">
                <a:solidFill>
                  <a:srgbClr val="9E9E9E"/>
                </a:solidFill>
              </a:rPr>
              <a:t>, he developed high </a:t>
            </a:r>
            <a:r>
              <a:rPr lang="en"/>
              <a:t>fever, chills, </a:t>
            </a:r>
            <a:r>
              <a:rPr lang="en" b="1"/>
              <a:t>confusion</a:t>
            </a:r>
            <a:endParaRPr b="1"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Clr>
                <a:srgbClr val="9E9E9E"/>
              </a:buClr>
              <a:buSzPts val="1100"/>
              <a:buChar char="○"/>
            </a:pPr>
            <a:r>
              <a:rPr lang="en">
                <a:solidFill>
                  <a:srgbClr val="9E9E9E"/>
                </a:solidFill>
              </a:rPr>
              <a:t>Went to urgent care → diagnosed as having a </a:t>
            </a:r>
            <a:r>
              <a:rPr lang="en">
                <a:solidFill>
                  <a:srgbClr val="14A44D"/>
                </a:solidFill>
              </a:rPr>
              <a:t>viral upper respiratory infection</a:t>
            </a:r>
            <a:endParaRPr>
              <a:solidFill>
                <a:srgbClr val="14A44D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9E9E9E"/>
              </a:buClr>
              <a:buSzPts val="1300"/>
              <a:buChar char="●"/>
            </a:pPr>
            <a:r>
              <a:rPr lang="en">
                <a:solidFill>
                  <a:srgbClr val="9E9E9E"/>
                </a:solidFill>
              </a:rPr>
              <a:t>Went to ED because feeling much worse</a:t>
            </a:r>
            <a:endParaRPr/>
          </a:p>
        </p:txBody>
      </p:sp>
      <p:sp>
        <p:nvSpPr>
          <p:cNvPr id="167" name="Google Shape;167;p25"/>
          <p:cNvSpPr txBox="1">
            <a:spLocks noGrp="1"/>
          </p:cNvSpPr>
          <p:nvPr>
            <p:ph type="body" idx="1"/>
          </p:nvPr>
        </p:nvSpPr>
        <p:spPr>
          <a:xfrm>
            <a:off x="727450" y="2797622"/>
            <a:ext cx="7688700" cy="15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Social &amp; exposure history</a:t>
            </a:r>
            <a:endParaRPr/>
          </a:p>
          <a:p>
            <a:pPr marL="457200" lvl="0" indent="-311150" algn="l" rtl="0">
              <a:spcBef>
                <a:spcPts val="1200"/>
              </a:spcBef>
              <a:spcAft>
                <a:spcPts val="0"/>
              </a:spcAft>
              <a:buSzPts val="1300"/>
              <a:buChar char="●"/>
            </a:pPr>
            <a:r>
              <a:rPr lang="en" u="sng"/>
              <a:t>Housing/Occupation</a:t>
            </a:r>
            <a:r>
              <a:rPr lang="en"/>
              <a:t>: Engineering student, about to graduate. Lives with his family near Washington, PA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u="sng"/>
              <a:t>Hobbies</a:t>
            </a:r>
            <a:r>
              <a:rPr lang="en"/>
              <a:t>: Hiking &amp; spending time outdoors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u="sng"/>
              <a:t>Sex, drugs</a:t>
            </a:r>
            <a:r>
              <a:rPr lang="en"/>
              <a:t>: One female partner, no condoms; occasional alcohol &amp; THC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7" name="Google Shape;1657;p73"/>
          <p:cNvSpPr txBox="1"/>
          <p:nvPr/>
        </p:nvSpPr>
        <p:spPr>
          <a:xfrm>
            <a:off x="107900" y="8625"/>
            <a:ext cx="16875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i="0" u="none" strike="noStrike" cap="none">
                <a:solidFill>
                  <a:srgbClr val="858585"/>
                </a:solidFill>
                <a:latin typeface="Raleway Light"/>
                <a:ea typeface="Raleway Light"/>
                <a:cs typeface="Raleway Light"/>
                <a:sym typeface="Raleway Light"/>
              </a:rPr>
              <a:t>Infected mosquito bite</a:t>
            </a:r>
            <a:endParaRPr sz="1300" i="0" u="none" strike="noStrike" cap="none">
              <a:solidFill>
                <a:srgbClr val="858585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pic>
        <p:nvPicPr>
          <p:cNvPr id="1658" name="Google Shape;1658;p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262411" y="539651"/>
            <a:ext cx="11430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9" name="Google Shape;1659;p73"/>
          <p:cNvSpPr/>
          <p:nvPr/>
        </p:nvSpPr>
        <p:spPr>
          <a:xfrm>
            <a:off x="0" y="-1825"/>
            <a:ext cx="9165300" cy="4752600"/>
          </a:xfrm>
          <a:prstGeom prst="rect">
            <a:avLst/>
          </a:prstGeom>
          <a:solidFill>
            <a:srgbClr val="FFFFFF">
              <a:alpha val="75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60" name="Google Shape;1660;p73"/>
          <p:cNvSpPr/>
          <p:nvPr/>
        </p:nvSpPr>
        <p:spPr>
          <a:xfrm>
            <a:off x="1709625" y="48850"/>
            <a:ext cx="5922575" cy="2637700"/>
          </a:xfrm>
          <a:custGeom>
            <a:avLst/>
            <a:gdLst/>
            <a:ahLst/>
            <a:cxnLst/>
            <a:rect l="l" t="t" r="r" b="b"/>
            <a:pathLst>
              <a:path w="236903" h="105508" extrusionOk="0">
                <a:moveTo>
                  <a:pt x="164123" y="66431"/>
                </a:moveTo>
                <a:lnTo>
                  <a:pt x="0" y="66431"/>
                </a:lnTo>
                <a:lnTo>
                  <a:pt x="0" y="0"/>
                </a:lnTo>
                <a:lnTo>
                  <a:pt x="186592" y="0"/>
                </a:lnTo>
                <a:lnTo>
                  <a:pt x="236903" y="58615"/>
                </a:lnTo>
                <a:lnTo>
                  <a:pt x="211992" y="105508"/>
                </a:lnTo>
                <a:close/>
              </a:path>
            </a:pathLst>
          </a:custGeom>
          <a:solidFill>
            <a:srgbClr val="E2EAF7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1661" name="Google Shape;1661;p7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61965" y="32025"/>
            <a:ext cx="2419711" cy="16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2" name="Google Shape;1662;p7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72288" y="1139400"/>
            <a:ext cx="1168400" cy="1017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3" name="Google Shape;1663;p7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106113" y="362806"/>
            <a:ext cx="953875" cy="743306"/>
          </a:xfrm>
          <a:prstGeom prst="rect">
            <a:avLst/>
          </a:prstGeom>
          <a:noFill/>
          <a:ln>
            <a:noFill/>
          </a:ln>
        </p:spPr>
      </p:pic>
      <p:sp>
        <p:nvSpPr>
          <p:cNvPr id="1664" name="Google Shape;1664;p73"/>
          <p:cNvSpPr txBox="1"/>
          <p:nvPr/>
        </p:nvSpPr>
        <p:spPr>
          <a:xfrm>
            <a:off x="4085951" y="1025275"/>
            <a:ext cx="13626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i="0" u="none" strike="noStrike" cap="none">
                <a:solidFill>
                  <a:srgbClr val="2F5AA2"/>
                </a:solidFill>
                <a:latin typeface="Raleway Light"/>
                <a:ea typeface="Raleway Light"/>
                <a:cs typeface="Raleway Light"/>
                <a:sym typeface="Raleway Light"/>
              </a:rPr>
              <a:t>Merozoites (</a:t>
            </a:r>
            <a:r>
              <a:rPr lang="en" sz="1300">
                <a:solidFill>
                  <a:srgbClr val="2F5AA2"/>
                </a:solidFill>
                <a:latin typeface="Raleway Light"/>
                <a:ea typeface="Raleway Light"/>
                <a:cs typeface="Raleway Light"/>
                <a:sym typeface="Raleway Light"/>
              </a:rPr>
              <a:t>+/- hypnozoites</a:t>
            </a:r>
            <a:r>
              <a:rPr lang="en" sz="1300" i="0" u="none" strike="noStrike" cap="none">
                <a:solidFill>
                  <a:srgbClr val="2F5AA2"/>
                </a:solidFill>
                <a:latin typeface="Raleway Light"/>
                <a:ea typeface="Raleway Light"/>
                <a:cs typeface="Raleway Light"/>
                <a:sym typeface="Raleway Light"/>
              </a:rPr>
              <a:t>)</a:t>
            </a:r>
            <a:endParaRPr sz="1300" i="0" u="none" strike="noStrike" cap="none">
              <a:solidFill>
                <a:srgbClr val="2F5AA2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pic>
        <p:nvPicPr>
          <p:cNvPr id="1665" name="Google Shape;1665;p7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937230">
            <a:off x="2164314" y="319672"/>
            <a:ext cx="1731867" cy="497642"/>
          </a:xfrm>
          <a:prstGeom prst="rect">
            <a:avLst/>
          </a:prstGeom>
          <a:noFill/>
          <a:ln>
            <a:noFill/>
          </a:ln>
        </p:spPr>
      </p:pic>
      <p:sp>
        <p:nvSpPr>
          <p:cNvPr id="1666" name="Google Shape;1666;p73"/>
          <p:cNvSpPr txBox="1"/>
          <p:nvPr/>
        </p:nvSpPr>
        <p:spPr>
          <a:xfrm>
            <a:off x="1999613" y="849175"/>
            <a:ext cx="13626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i="0" u="none" strike="noStrike" cap="none">
                <a:solidFill>
                  <a:srgbClr val="2F5AA2"/>
                </a:solidFill>
                <a:latin typeface="Raleway Light"/>
                <a:ea typeface="Raleway Light"/>
                <a:cs typeface="Raleway Light"/>
                <a:sym typeface="Raleway Light"/>
              </a:rPr>
              <a:t>Sporozoites</a:t>
            </a:r>
            <a:endParaRPr sz="1300" i="0" u="none" strike="noStrike" cap="none">
              <a:solidFill>
                <a:srgbClr val="2F5AA2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grpSp>
        <p:nvGrpSpPr>
          <p:cNvPr id="1667" name="Google Shape;1667;p73"/>
          <p:cNvGrpSpPr/>
          <p:nvPr/>
        </p:nvGrpSpPr>
        <p:grpSpPr>
          <a:xfrm>
            <a:off x="1815534" y="390724"/>
            <a:ext cx="355564" cy="355564"/>
            <a:chOff x="943475" y="2414500"/>
            <a:chExt cx="1600200" cy="1600200"/>
          </a:xfrm>
        </p:grpSpPr>
        <p:sp>
          <p:nvSpPr>
            <p:cNvPr id="1668" name="Google Shape;1668;p73"/>
            <p:cNvSpPr/>
            <p:nvPr/>
          </p:nvSpPr>
          <p:spPr>
            <a:xfrm>
              <a:off x="943475" y="2414500"/>
              <a:ext cx="1600200" cy="1600200"/>
            </a:xfrm>
            <a:prstGeom prst="ellipse">
              <a:avLst/>
            </a:prstGeom>
            <a:solidFill>
              <a:srgbClr val="3B71CA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69" name="Google Shape;1669;p73"/>
            <p:cNvSpPr/>
            <p:nvPr/>
          </p:nvSpPr>
          <p:spPr>
            <a:xfrm>
              <a:off x="1458800" y="2604788"/>
              <a:ext cx="447817" cy="1219624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1</a:t>
              </a:r>
            </a:p>
          </p:txBody>
        </p:sp>
      </p:grpSp>
      <p:grpSp>
        <p:nvGrpSpPr>
          <p:cNvPr id="1670" name="Google Shape;1670;p73"/>
          <p:cNvGrpSpPr/>
          <p:nvPr/>
        </p:nvGrpSpPr>
        <p:grpSpPr>
          <a:xfrm>
            <a:off x="4966738" y="194248"/>
            <a:ext cx="355500" cy="355500"/>
            <a:chOff x="1275613" y="3331923"/>
            <a:chExt cx="355500" cy="355500"/>
          </a:xfrm>
        </p:grpSpPr>
        <p:sp>
          <p:nvSpPr>
            <p:cNvPr id="1671" name="Google Shape;1671;p73"/>
            <p:cNvSpPr/>
            <p:nvPr/>
          </p:nvSpPr>
          <p:spPr>
            <a:xfrm>
              <a:off x="1275613" y="3331923"/>
              <a:ext cx="355500" cy="355500"/>
            </a:xfrm>
            <a:prstGeom prst="ellipse">
              <a:avLst/>
            </a:prstGeom>
            <a:solidFill>
              <a:srgbClr val="3B71CA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72" name="Google Shape;1672;p73"/>
            <p:cNvSpPr/>
            <p:nvPr/>
          </p:nvSpPr>
          <p:spPr>
            <a:xfrm>
              <a:off x="1358525" y="3365493"/>
              <a:ext cx="189705" cy="288369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2</a:t>
              </a:r>
            </a:p>
          </p:txBody>
        </p:sp>
      </p:grpSp>
      <p:grpSp>
        <p:nvGrpSpPr>
          <p:cNvPr id="1673" name="Google Shape;1673;p73"/>
          <p:cNvGrpSpPr/>
          <p:nvPr/>
        </p:nvGrpSpPr>
        <p:grpSpPr>
          <a:xfrm>
            <a:off x="6280563" y="734248"/>
            <a:ext cx="355500" cy="355500"/>
            <a:chOff x="1804763" y="2874823"/>
            <a:chExt cx="355500" cy="355500"/>
          </a:xfrm>
        </p:grpSpPr>
        <p:sp>
          <p:nvSpPr>
            <p:cNvPr id="1674" name="Google Shape;1674;p73"/>
            <p:cNvSpPr/>
            <p:nvPr/>
          </p:nvSpPr>
          <p:spPr>
            <a:xfrm>
              <a:off x="1804763" y="2874823"/>
              <a:ext cx="355500" cy="355500"/>
            </a:xfrm>
            <a:prstGeom prst="ellipse">
              <a:avLst/>
            </a:prstGeom>
            <a:solidFill>
              <a:srgbClr val="3B71CA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75" name="Google Shape;1675;p73"/>
            <p:cNvSpPr/>
            <p:nvPr/>
          </p:nvSpPr>
          <p:spPr>
            <a:xfrm>
              <a:off x="1890109" y="2908524"/>
              <a:ext cx="184838" cy="288091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3</a:t>
              </a:r>
            </a:p>
          </p:txBody>
        </p:sp>
      </p:grpSp>
      <p:cxnSp>
        <p:nvCxnSpPr>
          <p:cNvPr id="1676" name="Google Shape;1676;p73"/>
          <p:cNvCxnSpPr/>
          <p:nvPr/>
        </p:nvCxnSpPr>
        <p:spPr>
          <a:xfrm rot="10800000" flipH="1">
            <a:off x="1405411" y="734501"/>
            <a:ext cx="2700600" cy="90900"/>
          </a:xfrm>
          <a:prstGeom prst="straightConnector1">
            <a:avLst/>
          </a:prstGeom>
          <a:noFill/>
          <a:ln w="28575" cap="flat" cmpd="sng">
            <a:solidFill>
              <a:srgbClr val="3B71CA"/>
            </a:solidFill>
            <a:prstDash val="solid"/>
            <a:round/>
            <a:headEnd type="none" w="sm" len="sm"/>
            <a:tailEnd type="triangle" w="med" len="med"/>
          </a:ln>
        </p:spPr>
      </p:cxnSp>
      <p:grpSp>
        <p:nvGrpSpPr>
          <p:cNvPr id="1677" name="Google Shape;1677;p73"/>
          <p:cNvGrpSpPr/>
          <p:nvPr/>
        </p:nvGrpSpPr>
        <p:grpSpPr>
          <a:xfrm>
            <a:off x="321952" y="4418291"/>
            <a:ext cx="228586" cy="228586"/>
            <a:chOff x="1804763" y="2874823"/>
            <a:chExt cx="355500" cy="355500"/>
          </a:xfrm>
        </p:grpSpPr>
        <p:sp>
          <p:nvSpPr>
            <p:cNvPr id="1678" name="Google Shape;1678;p73"/>
            <p:cNvSpPr/>
            <p:nvPr/>
          </p:nvSpPr>
          <p:spPr>
            <a:xfrm>
              <a:off x="1804763" y="2874823"/>
              <a:ext cx="355500" cy="355500"/>
            </a:xfrm>
            <a:prstGeom prst="ellipse">
              <a:avLst/>
            </a:prstGeom>
            <a:solidFill>
              <a:srgbClr val="3B71CA"/>
            </a:solidFill>
            <a:ln>
              <a:noFill/>
            </a:ln>
          </p:spPr>
          <p:txBody>
            <a:bodyPr spcFirstLastPara="1" wrap="square" lIns="13500" tIns="13500" rIns="13500" bIns="135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7"/>
                <a:buFont typeface="Arial"/>
                <a:buNone/>
              </a:pPr>
              <a:endParaRPr sz="207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79" name="Google Shape;1679;p73"/>
            <p:cNvSpPr/>
            <p:nvPr/>
          </p:nvSpPr>
          <p:spPr>
            <a:xfrm>
              <a:off x="1890109" y="2908524"/>
              <a:ext cx="184838" cy="288091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3</a:t>
              </a:r>
            </a:p>
          </p:txBody>
        </p:sp>
      </p:grpSp>
      <p:sp>
        <p:nvSpPr>
          <p:cNvPr id="1680" name="Google Shape;1680;p73"/>
          <p:cNvSpPr txBox="1"/>
          <p:nvPr/>
        </p:nvSpPr>
        <p:spPr>
          <a:xfrm>
            <a:off x="550600" y="4418250"/>
            <a:ext cx="3971100" cy="6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Merozoites are </a:t>
            </a: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released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into the blood</a:t>
            </a:r>
            <a:endParaRPr sz="1300" b="1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It is only at this point that symptoms develop (</a:t>
            </a:r>
            <a:r>
              <a:rPr lang="en" sz="1300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8" action="ppaction://hlinksldjump"/>
              </a:rPr>
              <a:t>incubation period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: 1-4 wk)</a:t>
            </a:r>
            <a:endParaRPr sz="1300" b="1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81" name="Google Shape;1681;p73"/>
          <p:cNvSpPr txBox="1"/>
          <p:nvPr/>
        </p:nvSpPr>
        <p:spPr>
          <a:xfrm>
            <a:off x="316775" y="2071700"/>
            <a:ext cx="4363800" cy="6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     Infected </a:t>
            </a: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mosquito bites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→ sporozoites go to liver where they (2) mature into </a:t>
            </a: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merozoites</a:t>
            </a:r>
            <a:r>
              <a:rPr lang="en" sz="1300" b="1">
                <a:solidFill>
                  <a:srgbClr val="896110"/>
                </a:solidFill>
                <a:latin typeface="Open Sans"/>
                <a:ea typeface="Open Sans"/>
                <a:cs typeface="Open Sans"/>
                <a:sym typeface="Open Sans"/>
              </a:rPr>
              <a:t>*</a:t>
            </a: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within hepatocytes</a:t>
            </a:r>
            <a:endParaRPr sz="1300" b="1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682" name="Google Shape;1682;p73"/>
          <p:cNvGrpSpPr/>
          <p:nvPr/>
        </p:nvGrpSpPr>
        <p:grpSpPr>
          <a:xfrm>
            <a:off x="1291107" y="2252943"/>
            <a:ext cx="228600" cy="228600"/>
            <a:chOff x="321957" y="2942132"/>
            <a:chExt cx="228600" cy="228600"/>
          </a:xfrm>
        </p:grpSpPr>
        <p:sp>
          <p:nvSpPr>
            <p:cNvPr id="1683" name="Google Shape;1683;p73"/>
            <p:cNvSpPr/>
            <p:nvPr/>
          </p:nvSpPr>
          <p:spPr>
            <a:xfrm>
              <a:off x="321957" y="2942132"/>
              <a:ext cx="228600" cy="228600"/>
            </a:xfrm>
            <a:prstGeom prst="ellipse">
              <a:avLst/>
            </a:prstGeom>
            <a:solidFill>
              <a:srgbClr val="3B71CA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84" name="Google Shape;1684;p73"/>
            <p:cNvSpPr/>
            <p:nvPr/>
          </p:nvSpPr>
          <p:spPr>
            <a:xfrm>
              <a:off x="375269" y="2963718"/>
              <a:ext cx="121981" cy="18542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2</a:t>
              </a:r>
            </a:p>
          </p:txBody>
        </p:sp>
      </p:grpSp>
      <p:grpSp>
        <p:nvGrpSpPr>
          <p:cNvPr id="1685" name="Google Shape;1685;p73"/>
          <p:cNvGrpSpPr/>
          <p:nvPr/>
        </p:nvGrpSpPr>
        <p:grpSpPr>
          <a:xfrm>
            <a:off x="4966738" y="194248"/>
            <a:ext cx="355500" cy="355500"/>
            <a:chOff x="1275613" y="3331923"/>
            <a:chExt cx="355500" cy="355500"/>
          </a:xfrm>
        </p:grpSpPr>
        <p:sp>
          <p:nvSpPr>
            <p:cNvPr id="1686" name="Google Shape;1686;p73"/>
            <p:cNvSpPr/>
            <p:nvPr/>
          </p:nvSpPr>
          <p:spPr>
            <a:xfrm>
              <a:off x="1275613" y="3331923"/>
              <a:ext cx="355500" cy="355500"/>
            </a:xfrm>
            <a:prstGeom prst="ellipse">
              <a:avLst/>
            </a:prstGeom>
            <a:solidFill>
              <a:srgbClr val="3B71CA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87" name="Google Shape;1687;p73"/>
            <p:cNvSpPr/>
            <p:nvPr/>
          </p:nvSpPr>
          <p:spPr>
            <a:xfrm>
              <a:off x="1358525" y="3365493"/>
              <a:ext cx="189705" cy="288369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2</a:t>
              </a:r>
            </a:p>
          </p:txBody>
        </p:sp>
      </p:grpSp>
      <p:sp>
        <p:nvSpPr>
          <p:cNvPr id="1688" name="Google Shape;1688;p73"/>
          <p:cNvSpPr txBox="1"/>
          <p:nvPr/>
        </p:nvSpPr>
        <p:spPr>
          <a:xfrm>
            <a:off x="321950" y="1635925"/>
            <a:ext cx="46611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3B71CA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The liver cycle</a:t>
            </a:r>
            <a:r>
              <a:rPr lang="en" sz="1900">
                <a:solidFill>
                  <a:schemeClr val="dk2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 </a:t>
            </a:r>
            <a:r>
              <a:rPr lang="en" sz="1500">
                <a:solidFill>
                  <a:schemeClr val="dk2"/>
                </a:solidFill>
                <a:latin typeface="Raleway ExtraLight"/>
                <a:ea typeface="Raleway ExtraLight"/>
                <a:cs typeface="Raleway ExtraLight"/>
                <a:sym typeface="Raleway ExtraLight"/>
              </a:rPr>
              <a:t>(“exo-erythrocytic” cycle)</a:t>
            </a:r>
            <a:endParaRPr sz="1500">
              <a:solidFill>
                <a:schemeClr val="dk2"/>
              </a:solidFill>
              <a:latin typeface="Raleway ExtraLight"/>
              <a:ea typeface="Raleway ExtraLight"/>
              <a:cs typeface="Raleway ExtraLight"/>
              <a:sym typeface="Raleway ExtraLight"/>
            </a:endParaRPr>
          </a:p>
        </p:txBody>
      </p:sp>
      <p:grpSp>
        <p:nvGrpSpPr>
          <p:cNvPr id="1689" name="Google Shape;1689;p73"/>
          <p:cNvGrpSpPr/>
          <p:nvPr/>
        </p:nvGrpSpPr>
        <p:grpSpPr>
          <a:xfrm>
            <a:off x="417760" y="2047073"/>
            <a:ext cx="228669" cy="228669"/>
            <a:chOff x="3533223" y="2240688"/>
            <a:chExt cx="1600200" cy="1600200"/>
          </a:xfrm>
        </p:grpSpPr>
        <p:sp>
          <p:nvSpPr>
            <p:cNvPr id="1690" name="Google Shape;1690;p73"/>
            <p:cNvSpPr/>
            <p:nvPr/>
          </p:nvSpPr>
          <p:spPr>
            <a:xfrm>
              <a:off x="3533223" y="2240688"/>
              <a:ext cx="1600200" cy="1600200"/>
            </a:xfrm>
            <a:prstGeom prst="ellipse">
              <a:avLst/>
            </a:prstGeom>
            <a:solidFill>
              <a:srgbClr val="3B71CA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91" name="Google Shape;1691;p73"/>
            <p:cNvSpPr/>
            <p:nvPr/>
          </p:nvSpPr>
          <p:spPr>
            <a:xfrm>
              <a:off x="4048548" y="2430976"/>
              <a:ext cx="447817" cy="1219624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1</a:t>
              </a:r>
            </a:p>
          </p:txBody>
        </p:sp>
      </p:grpSp>
      <p:sp>
        <p:nvSpPr>
          <p:cNvPr id="1692" name="Google Shape;1692;p73"/>
          <p:cNvSpPr txBox="1"/>
          <p:nvPr/>
        </p:nvSpPr>
        <p:spPr>
          <a:xfrm>
            <a:off x="6421125" y="13700"/>
            <a:ext cx="2742600" cy="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P. </a:t>
            </a:r>
            <a:r>
              <a:rPr lang="en" sz="1300" b="1">
                <a:solidFill>
                  <a:srgbClr val="896110"/>
                </a:solidFill>
                <a:latin typeface="Open Sans"/>
                <a:ea typeface="Open Sans"/>
                <a:cs typeface="Open Sans"/>
                <a:sym typeface="Open Sans"/>
              </a:rPr>
              <a:t>vivax 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&amp; </a:t>
            </a: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P. </a:t>
            </a:r>
            <a:r>
              <a:rPr lang="en" sz="1300" b="1">
                <a:solidFill>
                  <a:srgbClr val="896110"/>
                </a:solidFill>
                <a:latin typeface="Open Sans"/>
                <a:ea typeface="Open Sans"/>
                <a:cs typeface="Open Sans"/>
                <a:sym typeface="Open Sans"/>
              </a:rPr>
              <a:t>ovale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can go dormant (called </a:t>
            </a:r>
            <a:r>
              <a:rPr lang="en" sz="1300" b="1">
                <a:solidFill>
                  <a:srgbClr val="DF382C"/>
                </a:solidFill>
                <a:latin typeface="Open Sans"/>
                <a:ea typeface="Open Sans"/>
                <a:cs typeface="Open Sans"/>
                <a:sym typeface="Open Sans"/>
              </a:rPr>
              <a:t>hypnozoites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), allowing for </a:t>
            </a: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relapses</a:t>
            </a:r>
            <a:endParaRPr sz="1300" b="1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93" name="Google Shape;1693;p73"/>
          <p:cNvSpPr txBox="1"/>
          <p:nvPr/>
        </p:nvSpPr>
        <p:spPr>
          <a:xfrm>
            <a:off x="417750" y="3191425"/>
            <a:ext cx="3525900" cy="12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i="1">
                <a:solidFill>
                  <a:srgbClr val="896110"/>
                </a:solidFill>
                <a:latin typeface="Open Sans"/>
                <a:ea typeface="Open Sans"/>
                <a:cs typeface="Open Sans"/>
                <a:sym typeface="Open Sans"/>
              </a:rPr>
              <a:t>* P vivax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&amp; </a:t>
            </a:r>
            <a:r>
              <a:rPr lang="en" sz="1300" i="1">
                <a:solidFill>
                  <a:srgbClr val="896110"/>
                </a:solidFill>
                <a:latin typeface="Open Sans"/>
                <a:ea typeface="Open Sans"/>
                <a:cs typeface="Open Sans"/>
                <a:sym typeface="Open Sans"/>
              </a:rPr>
              <a:t>P ovale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can </a:t>
            </a:r>
            <a:r>
              <a:rPr lang="en" sz="1300" b="1">
                <a:solidFill>
                  <a:srgbClr val="896110"/>
                </a:solidFill>
                <a:latin typeface="Open Sans"/>
                <a:ea typeface="Open Sans"/>
                <a:cs typeface="Open Sans"/>
                <a:sym typeface="Open Sans"/>
              </a:rPr>
              <a:t>hibernate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in hepatocytes (</a:t>
            </a:r>
            <a:r>
              <a:rPr lang="en" sz="1300" b="1">
                <a:solidFill>
                  <a:srgbClr val="DF382C"/>
                </a:solidFill>
                <a:latin typeface="Open Sans"/>
                <a:ea typeface="Open Sans"/>
                <a:cs typeface="Open Sans"/>
                <a:sym typeface="Open Sans"/>
              </a:rPr>
              <a:t>hypnozoites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= “sleeper cell”)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Can cause </a:t>
            </a:r>
            <a:r>
              <a:rPr lang="en" sz="1300" b="1">
                <a:solidFill>
                  <a:srgbClr val="DF382C"/>
                </a:solidFill>
                <a:latin typeface="Open Sans"/>
                <a:ea typeface="Open Sans"/>
                <a:cs typeface="Open Sans"/>
                <a:sym typeface="Open Sans"/>
              </a:rPr>
              <a:t>relapse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weeks (sometimes years) later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Must use specific drugs to kill hypnozoites (primaquine) 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94" name="Google Shape;1694;p73"/>
          <p:cNvSpPr txBox="1"/>
          <p:nvPr/>
        </p:nvSpPr>
        <p:spPr>
          <a:xfrm>
            <a:off x="316775" y="2736075"/>
            <a:ext cx="4392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Only some drugs work hepatocytes</a:t>
            </a:r>
            <a:r>
              <a:rPr lang="en" sz="1300">
                <a:solidFill>
                  <a:srgbClr val="9E9E9E"/>
                </a:solidFill>
                <a:latin typeface="Open Sans"/>
                <a:ea typeface="Open Sans"/>
                <a:cs typeface="Open Sans"/>
                <a:sym typeface="Open Sans"/>
              </a:rPr>
              <a:t>, others only work on the blood</a:t>
            </a:r>
            <a:endParaRPr sz="1300">
              <a:solidFill>
                <a:srgbClr val="9E9E9E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95" name="Google Shape;1695;p73"/>
          <p:cNvSpPr/>
          <p:nvPr/>
        </p:nvSpPr>
        <p:spPr>
          <a:xfrm>
            <a:off x="366475" y="2679025"/>
            <a:ext cx="4363800" cy="505200"/>
          </a:xfrm>
          <a:prstGeom prst="rect">
            <a:avLst/>
          </a:prstGeom>
          <a:solidFill>
            <a:srgbClr val="FFFFFF">
              <a:alpha val="196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96" name="Google Shape;1696;p73"/>
          <p:cNvSpPr/>
          <p:nvPr/>
        </p:nvSpPr>
        <p:spPr>
          <a:xfrm>
            <a:off x="345100" y="2697738"/>
            <a:ext cx="4363800" cy="505200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97" name="Google Shape;1697;p73"/>
          <p:cNvSpPr/>
          <p:nvPr/>
        </p:nvSpPr>
        <p:spPr>
          <a:xfrm>
            <a:off x="405325" y="3591975"/>
            <a:ext cx="2956800" cy="815700"/>
          </a:xfrm>
          <a:prstGeom prst="rect">
            <a:avLst/>
          </a:prstGeom>
          <a:solidFill>
            <a:srgbClr val="FFFFFF">
              <a:alpha val="75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698" name="Google Shape;1698;p7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691646" y="16621"/>
            <a:ext cx="785100" cy="78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9" name="Google Shape;1699;p7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043456" y="3556471"/>
            <a:ext cx="508250" cy="508250"/>
          </a:xfrm>
          <a:prstGeom prst="rect">
            <a:avLst/>
          </a:prstGeom>
          <a:noFill/>
          <a:ln>
            <a:noFill/>
          </a:ln>
        </p:spPr>
      </p:pic>
      <p:sp>
        <p:nvSpPr>
          <p:cNvPr id="1700" name="Google Shape;1700;p73"/>
          <p:cNvSpPr/>
          <p:nvPr/>
        </p:nvSpPr>
        <p:spPr>
          <a:xfrm>
            <a:off x="3624420" y="3261000"/>
            <a:ext cx="355500" cy="1099200"/>
          </a:xfrm>
          <a:prstGeom prst="rightBrace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01" name="Google Shape;1701;p73"/>
          <p:cNvSpPr/>
          <p:nvPr/>
        </p:nvSpPr>
        <p:spPr>
          <a:xfrm>
            <a:off x="6428500" y="2339325"/>
            <a:ext cx="873300" cy="8277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702" name="Google Shape;1702;p73"/>
          <p:cNvCxnSpPr>
            <a:endCxn id="1701" idx="0"/>
          </p:cNvCxnSpPr>
          <p:nvPr/>
        </p:nvCxnSpPr>
        <p:spPr>
          <a:xfrm>
            <a:off x="5060050" y="734325"/>
            <a:ext cx="1805100" cy="1605000"/>
          </a:xfrm>
          <a:prstGeom prst="curvedConnector2">
            <a:avLst/>
          </a:prstGeom>
          <a:noFill/>
          <a:ln w="28575" cap="flat" cmpd="sng">
            <a:solidFill>
              <a:srgbClr val="3B71CA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1703" name="Google Shape;1703;p7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392899" y="2320882"/>
            <a:ext cx="891255" cy="81561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04" name="Google Shape;1704;p73"/>
          <p:cNvGrpSpPr/>
          <p:nvPr/>
        </p:nvGrpSpPr>
        <p:grpSpPr>
          <a:xfrm>
            <a:off x="6620242" y="2541821"/>
            <a:ext cx="508263" cy="372579"/>
            <a:chOff x="6620242" y="2541821"/>
            <a:chExt cx="508263" cy="372579"/>
          </a:xfrm>
        </p:grpSpPr>
        <p:pic>
          <p:nvPicPr>
            <p:cNvPr id="1705" name="Google Shape;1705;p73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6972499" y="2633402"/>
              <a:ext cx="156006" cy="1414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06" name="Google Shape;1706;p73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 rot="-6299998">
              <a:off x="6630720" y="2750056"/>
              <a:ext cx="156005" cy="1414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07" name="Google Shape;1707;p73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 rot="9000004">
              <a:off x="6760531" y="2571350"/>
              <a:ext cx="156005" cy="141402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708" name="Google Shape;1708;p73"/>
          <p:cNvCxnSpPr>
            <a:stCxn id="1663" idx="3"/>
            <a:endCxn id="1686" idx="6"/>
          </p:cNvCxnSpPr>
          <p:nvPr/>
        </p:nvCxnSpPr>
        <p:spPr>
          <a:xfrm rot="10800000" flipH="1">
            <a:off x="5059988" y="372059"/>
            <a:ext cx="262200" cy="362400"/>
          </a:xfrm>
          <a:prstGeom prst="curvedConnector3">
            <a:avLst>
              <a:gd name="adj1" fmla="val 332022"/>
            </a:avLst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13" name="Google Shape;1713;p74"/>
          <p:cNvCxnSpPr>
            <a:stCxn id="1714" idx="2"/>
            <a:endCxn id="1715" idx="0"/>
          </p:cNvCxnSpPr>
          <p:nvPr/>
        </p:nvCxnSpPr>
        <p:spPr>
          <a:xfrm flipH="1">
            <a:off x="1240500" y="1847118"/>
            <a:ext cx="2240100" cy="669000"/>
          </a:xfrm>
          <a:prstGeom prst="straightConnector1">
            <a:avLst/>
          </a:prstGeom>
          <a:noFill/>
          <a:ln w="19050" cap="flat" cmpd="sng">
            <a:solidFill>
              <a:srgbClr val="B7B7B7"/>
            </a:solidFill>
            <a:prstDash val="dash"/>
            <a:round/>
            <a:headEnd type="none" w="med" len="med"/>
            <a:tailEnd type="triangle" w="med" len="med"/>
          </a:ln>
        </p:spPr>
      </p:cxnSp>
      <p:sp>
        <p:nvSpPr>
          <p:cNvPr id="1716" name="Google Shape;1716;p74"/>
          <p:cNvSpPr txBox="1">
            <a:spLocks noGrp="1"/>
          </p:cNvSpPr>
          <p:nvPr>
            <p:ph type="title"/>
          </p:nvPr>
        </p:nvSpPr>
        <p:spPr>
          <a:xfrm>
            <a:off x="729450" y="632850"/>
            <a:ext cx="45723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Treatment algorithm</a:t>
            </a:r>
            <a:endParaRPr/>
          </a:p>
        </p:txBody>
      </p:sp>
      <p:sp>
        <p:nvSpPr>
          <p:cNvPr id="1717" name="Google Shape;1717;p74"/>
          <p:cNvSpPr/>
          <p:nvPr/>
        </p:nvSpPr>
        <p:spPr>
          <a:xfrm>
            <a:off x="5783850" y="606225"/>
            <a:ext cx="3180600" cy="1684800"/>
          </a:xfrm>
          <a:prstGeom prst="rect">
            <a:avLst/>
          </a:prstGeom>
          <a:noFill/>
          <a:ln w="9525" cap="flat" cmpd="sng">
            <a:solidFill>
              <a:srgbClr val="B03D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B03D50"/>
                </a:solidFill>
                <a:latin typeface="Open Sans"/>
                <a:ea typeface="Open Sans"/>
                <a:cs typeface="Open Sans"/>
                <a:sym typeface="Open Sans"/>
              </a:rPr>
              <a:t>Severe malaria</a:t>
            </a:r>
            <a:r>
              <a:rPr lang="en" sz="1200" b="1">
                <a:solidFill>
                  <a:srgbClr val="B03D5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12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(any species)</a:t>
            </a:r>
            <a:endParaRPr sz="12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AMS, seizures, or CNS disease</a:t>
            </a:r>
            <a:endParaRPr sz="13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Acute kidney injury</a:t>
            </a:r>
            <a:endParaRPr sz="13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Pulmonary edema / ARDS</a:t>
            </a:r>
            <a:endParaRPr sz="13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Severe anemia, jaundice</a:t>
            </a:r>
            <a:endParaRPr sz="13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Shock / DIC</a:t>
            </a:r>
            <a:endParaRPr sz="13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Parasitemia &gt;5% on blood smear</a:t>
            </a:r>
            <a:endParaRPr sz="13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18" name="Google Shape;1718;p74"/>
          <p:cNvSpPr/>
          <p:nvPr/>
        </p:nvSpPr>
        <p:spPr>
          <a:xfrm>
            <a:off x="560700" y="1301268"/>
            <a:ext cx="1359300" cy="691500"/>
          </a:xfrm>
          <a:prstGeom prst="rect">
            <a:avLst/>
          </a:prstGeom>
          <a:solidFill>
            <a:srgbClr val="FAE4E8"/>
          </a:solidFill>
          <a:ln w="9525" cap="flat" cmpd="sng">
            <a:solidFill>
              <a:srgbClr val="B03D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B03D50"/>
                </a:solidFill>
                <a:latin typeface="Open Sans"/>
                <a:ea typeface="Open Sans"/>
                <a:cs typeface="Open Sans"/>
                <a:sym typeface="Open Sans"/>
              </a:rPr>
              <a:t>Severe disease?</a:t>
            </a:r>
            <a:endParaRPr sz="1800" b="1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14" name="Google Shape;1714;p74"/>
          <p:cNvSpPr/>
          <p:nvPr/>
        </p:nvSpPr>
        <p:spPr>
          <a:xfrm>
            <a:off x="2564400" y="1446918"/>
            <a:ext cx="1832400" cy="400200"/>
          </a:xfrm>
          <a:prstGeom prst="rect">
            <a:avLst/>
          </a:prstGeom>
          <a:solidFill>
            <a:srgbClr val="DCF1E4"/>
          </a:solidFill>
          <a:ln w="9525" cap="flat" cmpd="sng">
            <a:solidFill>
              <a:srgbClr val="0C62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DF382C"/>
                </a:solidFill>
                <a:latin typeface="Open Sans"/>
                <a:ea typeface="Open Sans"/>
                <a:cs typeface="Open Sans"/>
                <a:sym typeface="Open Sans"/>
              </a:rPr>
              <a:t>IV</a:t>
            </a:r>
            <a:r>
              <a:rPr lang="en" sz="1600" b="1">
                <a:solidFill>
                  <a:srgbClr val="0C622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1600">
                <a:solidFill>
                  <a:schemeClr val="dk2"/>
                </a:solidFill>
                <a:latin typeface="Alegreya SC Black"/>
                <a:ea typeface="Alegreya SC Black"/>
                <a:cs typeface="Alegreya SC Black"/>
                <a:sym typeface="Alegreya SC Black"/>
              </a:rPr>
              <a:t>art</a:t>
            </a:r>
            <a:r>
              <a:rPr lang="en" sz="1600" b="1">
                <a:solidFill>
                  <a:srgbClr val="0C622E"/>
                </a:solidFill>
                <a:latin typeface="Open Sans"/>
                <a:ea typeface="Open Sans"/>
                <a:cs typeface="Open Sans"/>
                <a:sym typeface="Open Sans"/>
              </a:rPr>
              <a:t>esunate </a:t>
            </a:r>
            <a:endParaRPr sz="16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719" name="Google Shape;1719;p74"/>
          <p:cNvCxnSpPr>
            <a:stCxn id="1718" idx="3"/>
            <a:endCxn id="1714" idx="1"/>
          </p:cNvCxnSpPr>
          <p:nvPr/>
        </p:nvCxnSpPr>
        <p:spPr>
          <a:xfrm>
            <a:off x="1920000" y="1647018"/>
            <a:ext cx="6444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720" name="Google Shape;1720;p74"/>
          <p:cNvSpPr txBox="1"/>
          <p:nvPr/>
        </p:nvSpPr>
        <p:spPr>
          <a:xfrm>
            <a:off x="1783950" y="1301268"/>
            <a:ext cx="8568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Yes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15" name="Google Shape;1715;p74"/>
          <p:cNvSpPr/>
          <p:nvPr/>
        </p:nvSpPr>
        <p:spPr>
          <a:xfrm>
            <a:off x="348450" y="2516168"/>
            <a:ext cx="1783800" cy="1006800"/>
          </a:xfrm>
          <a:prstGeom prst="rect">
            <a:avLst/>
          </a:prstGeom>
          <a:solidFill>
            <a:srgbClr val="F1F2F3"/>
          </a:solidFill>
          <a:ln w="9525" cap="flat" cmpd="sng">
            <a:solidFill>
              <a:srgbClr val="40424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404247"/>
                </a:solidFill>
                <a:latin typeface="Open Sans"/>
                <a:ea typeface="Open Sans"/>
                <a:cs typeface="Open Sans"/>
                <a:sym typeface="Open Sans"/>
              </a:rPr>
              <a:t>Uncomplicated malaria</a:t>
            </a:r>
            <a:r>
              <a:rPr lang="en" sz="1600">
                <a:solidFill>
                  <a:srgbClr val="9FA6B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600">
              <a:solidFill>
                <a:srgbClr val="9FA6B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generally use </a:t>
            </a:r>
            <a:r>
              <a:rPr lang="en" sz="1200" u="sng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combination</a:t>
            </a:r>
            <a:r>
              <a:rPr lang="en" sz="12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 therapy</a:t>
            </a:r>
            <a:endParaRPr sz="12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21" name="Google Shape;1721;p74"/>
          <p:cNvSpPr/>
          <p:nvPr/>
        </p:nvSpPr>
        <p:spPr>
          <a:xfrm>
            <a:off x="2588700" y="2424368"/>
            <a:ext cx="3066600" cy="1190400"/>
          </a:xfrm>
          <a:prstGeom prst="rect">
            <a:avLst/>
          </a:prstGeom>
          <a:noFill/>
          <a:ln w="9525" cap="flat" cmpd="sng">
            <a:solidFill>
              <a:srgbClr val="0C62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u="sng">
                <a:solidFill>
                  <a:srgbClr val="404247"/>
                </a:solidFill>
                <a:latin typeface="Open Sans"/>
                <a:ea typeface="Open Sans"/>
                <a:cs typeface="Open Sans"/>
                <a:sym typeface="Open Sans"/>
              </a:rPr>
              <a:t>Treat the blood first</a:t>
            </a:r>
            <a:endParaRPr sz="1600" u="sng">
              <a:solidFill>
                <a:srgbClr val="9FA6B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Alegreya SC Black"/>
                <a:ea typeface="Alegreya SC Black"/>
                <a:cs typeface="Alegreya SC Black"/>
                <a:sym typeface="Alegreya SC Black"/>
              </a:rPr>
              <a:t>Art</a:t>
            </a:r>
            <a:r>
              <a:rPr lang="en" sz="1300" b="1">
                <a:solidFill>
                  <a:srgbClr val="0C622E"/>
                </a:solidFill>
                <a:latin typeface="Open Sans"/>
                <a:ea typeface="Open Sans"/>
                <a:cs typeface="Open Sans"/>
                <a:sym typeface="Open Sans"/>
              </a:rPr>
              <a:t>emether–lumefantrine</a:t>
            </a:r>
            <a:endParaRPr sz="1300" b="1">
              <a:solidFill>
                <a:srgbClr val="0C622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Prefered due to ↓ resistance</a:t>
            </a:r>
            <a:endParaRPr sz="13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“Broad spectrum” including for </a:t>
            </a:r>
            <a:r>
              <a:rPr lang="en" sz="1300" i="1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P. </a:t>
            </a:r>
            <a:r>
              <a:rPr lang="en" sz="1300" b="1" i="1">
                <a:solidFill>
                  <a:srgbClr val="DF382C"/>
                </a:solidFill>
                <a:latin typeface="Open Sans"/>
                <a:ea typeface="Open Sans"/>
                <a:cs typeface="Open Sans"/>
                <a:sym typeface="Open Sans"/>
              </a:rPr>
              <a:t>F</a:t>
            </a:r>
            <a:r>
              <a:rPr lang="en" sz="1300" i="1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alciparum</a:t>
            </a:r>
            <a:endParaRPr sz="1300" i="1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722" name="Google Shape;1722;p74"/>
          <p:cNvCxnSpPr>
            <a:stCxn id="1718" idx="2"/>
            <a:endCxn id="1715" idx="0"/>
          </p:cNvCxnSpPr>
          <p:nvPr/>
        </p:nvCxnSpPr>
        <p:spPr>
          <a:xfrm>
            <a:off x="1240350" y="1992768"/>
            <a:ext cx="0" cy="5235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723" name="Google Shape;1723;p74"/>
          <p:cNvSpPr txBox="1"/>
          <p:nvPr/>
        </p:nvSpPr>
        <p:spPr>
          <a:xfrm>
            <a:off x="1240350" y="2016118"/>
            <a:ext cx="5820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No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724" name="Google Shape;1724;p74"/>
          <p:cNvCxnSpPr>
            <a:stCxn id="1715" idx="3"/>
            <a:endCxn id="1721" idx="1"/>
          </p:cNvCxnSpPr>
          <p:nvPr/>
        </p:nvCxnSpPr>
        <p:spPr>
          <a:xfrm>
            <a:off x="2132250" y="3019568"/>
            <a:ext cx="4566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725" name="Google Shape;1725;p74"/>
          <p:cNvSpPr/>
          <p:nvPr/>
        </p:nvSpPr>
        <p:spPr>
          <a:xfrm>
            <a:off x="2588700" y="3614775"/>
            <a:ext cx="3363900" cy="5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rgbClr val="0C622E"/>
                </a:solidFill>
                <a:latin typeface="Open Sans"/>
                <a:ea typeface="Open Sans"/>
                <a:cs typeface="Open Sans"/>
                <a:sym typeface="Open Sans"/>
              </a:rPr>
              <a:t>Alternate agents</a:t>
            </a:r>
            <a:endParaRPr sz="1300" b="1">
              <a:solidFill>
                <a:srgbClr val="0C622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Other </a:t>
            </a:r>
            <a:r>
              <a:rPr lang="en" sz="1300" b="1" u="sng">
                <a:solidFill>
                  <a:schemeClr val="dk2"/>
                </a:solidFill>
                <a:latin typeface="Alegreya SC"/>
                <a:ea typeface="Alegreya SC"/>
                <a:cs typeface="Alegreya SC"/>
                <a:sym typeface="Alegreya SC"/>
              </a:rPr>
              <a:t>ATC</a:t>
            </a: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s</a:t>
            </a:r>
            <a:endParaRPr sz="1300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26" name="Google Shape;1726;p74"/>
          <p:cNvSpPr txBox="1"/>
          <p:nvPr/>
        </p:nvSpPr>
        <p:spPr>
          <a:xfrm rot="-1024639">
            <a:off x="1888062" y="1889209"/>
            <a:ext cx="944964" cy="384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Improves</a:t>
            </a:r>
            <a:endParaRPr sz="1300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27" name="Google Shape;1727;p74"/>
          <p:cNvSpPr/>
          <p:nvPr/>
        </p:nvSpPr>
        <p:spPr>
          <a:xfrm>
            <a:off x="5696250" y="580300"/>
            <a:ext cx="3447900" cy="1753200"/>
          </a:xfrm>
          <a:prstGeom prst="rect">
            <a:avLst/>
          </a:prstGeom>
          <a:solidFill>
            <a:srgbClr val="FFFFFF">
              <a:alpha val="75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728" name="Google Shape;1728;p74"/>
          <p:cNvGrpSpPr/>
          <p:nvPr/>
        </p:nvGrpSpPr>
        <p:grpSpPr>
          <a:xfrm>
            <a:off x="6111750" y="2516174"/>
            <a:ext cx="2465700" cy="1006801"/>
            <a:chOff x="5952450" y="2516174"/>
            <a:chExt cx="2465700" cy="1006801"/>
          </a:xfrm>
        </p:grpSpPr>
        <p:sp>
          <p:nvSpPr>
            <p:cNvPr id="1729" name="Google Shape;1729;p74"/>
            <p:cNvSpPr/>
            <p:nvPr/>
          </p:nvSpPr>
          <p:spPr>
            <a:xfrm>
              <a:off x="5952450" y="2516175"/>
              <a:ext cx="2465700" cy="1006800"/>
            </a:xfrm>
            <a:prstGeom prst="rect">
              <a:avLst/>
            </a:prstGeom>
            <a:solidFill>
              <a:srgbClr val="F1F2F3"/>
            </a:solidFill>
            <a:ln w="9525" cap="flat" cmpd="sng">
              <a:solidFill>
                <a:srgbClr val="40424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730" name="Google Shape;1730;p74"/>
            <p:cNvSpPr/>
            <p:nvPr/>
          </p:nvSpPr>
          <p:spPr>
            <a:xfrm>
              <a:off x="5952450" y="2516174"/>
              <a:ext cx="1783800" cy="89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rgbClr val="404247"/>
                  </a:solidFill>
                  <a:latin typeface="Open Sans"/>
                  <a:ea typeface="Open Sans"/>
                  <a:cs typeface="Open Sans"/>
                  <a:sym typeface="Open Sans"/>
                </a:rPr>
                <a:t>Dormant liver hypnozoites?</a:t>
              </a:r>
              <a:r>
                <a:rPr lang="en" sz="1600">
                  <a:solidFill>
                    <a:srgbClr val="9FA6B2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endParaRPr sz="1600">
                <a:solidFill>
                  <a:srgbClr val="9FA6B2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A1A1A"/>
                  </a:solidFill>
                  <a:latin typeface="Open Sans"/>
                  <a:ea typeface="Open Sans"/>
                  <a:cs typeface="Open Sans"/>
                  <a:sym typeface="Open Sans"/>
                </a:rPr>
                <a:t>Only Vivax/Ovale?</a:t>
              </a:r>
              <a:endParaRPr sz="12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1731" name="Google Shape;1731;p7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501996" y="2627021"/>
              <a:ext cx="785100" cy="7851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32" name="Google Shape;1732;p74"/>
          <p:cNvSpPr/>
          <p:nvPr/>
        </p:nvSpPr>
        <p:spPr>
          <a:xfrm>
            <a:off x="123000" y="3811575"/>
            <a:ext cx="2465700" cy="1135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 u="sng">
                <a:solidFill>
                  <a:schemeClr val="dk2"/>
                </a:solidFill>
                <a:latin typeface="Alegreya SC"/>
                <a:ea typeface="Alegreya SC"/>
                <a:cs typeface="Alegreya SC"/>
                <a:sym typeface="Alegreya SC"/>
              </a:rPr>
              <a:t>ATC</a:t>
            </a:r>
            <a:r>
              <a:rPr lang="en" sz="1300" b="1">
                <a:solidFill>
                  <a:srgbClr val="0C622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11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(artemisinin combo therapy) </a:t>
            </a:r>
            <a:endParaRPr sz="11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lvl="0" indent="-1968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❖"/>
            </a:pPr>
            <a:r>
              <a:rPr lang="en" sz="13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Combination meds that start with “</a:t>
            </a:r>
            <a:r>
              <a:rPr lang="en" sz="1300" b="1">
                <a:solidFill>
                  <a:schemeClr val="dk2"/>
                </a:solidFill>
                <a:latin typeface="Alegreya SC"/>
                <a:ea typeface="Alegreya SC"/>
                <a:cs typeface="Alegreya SC"/>
                <a:sym typeface="Alegreya SC"/>
              </a:rPr>
              <a:t>Art</a:t>
            </a:r>
            <a:r>
              <a:rPr lang="en" sz="13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”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lvl="0" indent="-1968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❖"/>
            </a:pPr>
            <a:r>
              <a:rPr lang="en" sz="1100" b="1">
                <a:solidFill>
                  <a:schemeClr val="dk2"/>
                </a:solidFill>
                <a:latin typeface="Alegreya SC"/>
                <a:ea typeface="Alegreya SC"/>
                <a:cs typeface="Alegreya SC"/>
                <a:sym typeface="Alegreya SC"/>
              </a:rPr>
              <a:t>art</a:t>
            </a:r>
            <a:r>
              <a:rPr lang="en" sz="11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emether + lumefantrine</a:t>
            </a:r>
            <a:endParaRPr sz="11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lvl="0" indent="-1968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❖"/>
            </a:pPr>
            <a:r>
              <a:rPr lang="en" sz="1100" b="1">
                <a:solidFill>
                  <a:schemeClr val="dk2"/>
                </a:solidFill>
                <a:latin typeface="Alegreya SC"/>
                <a:ea typeface="Alegreya SC"/>
                <a:cs typeface="Alegreya SC"/>
                <a:sym typeface="Alegreya SC"/>
              </a:rPr>
              <a:t>art</a:t>
            </a:r>
            <a:r>
              <a:rPr lang="en" sz="11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esunate + mefloquine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33" name="Google Shape;1733;p74"/>
          <p:cNvSpPr/>
          <p:nvPr/>
        </p:nvSpPr>
        <p:spPr>
          <a:xfrm>
            <a:off x="2588700" y="4021466"/>
            <a:ext cx="3363900" cy="10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300"/>
              <a:buFont typeface="Open Sans"/>
              <a:buChar char="●"/>
            </a:pPr>
            <a:r>
              <a:rPr lang="en" sz="1300" b="1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Atovaquone-Proguanil</a:t>
            </a:r>
            <a:endParaRPr sz="13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Chloroquine</a:t>
            </a:r>
            <a:r>
              <a:rPr lang="en" sz="1300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 only if from a </a:t>
            </a:r>
            <a:r>
              <a:rPr lang="en" sz="1300">
                <a:solidFill>
                  <a:srgbClr val="896110"/>
                </a:solidFill>
                <a:latin typeface="Open Sans"/>
                <a:ea typeface="Open Sans"/>
                <a:cs typeface="Open Sans"/>
                <a:sym typeface="Open Sans"/>
              </a:rPr>
              <a:t>chloroquine sensitive area</a:t>
            </a:r>
            <a:r>
              <a:rPr lang="en" sz="1300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 (or </a:t>
            </a:r>
            <a:r>
              <a:rPr lang="en" sz="1300" i="1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P vivax</a:t>
            </a:r>
            <a:r>
              <a:rPr lang="en" sz="1300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)</a:t>
            </a:r>
            <a:endParaRPr sz="1300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34" name="Google Shape;1734;p74"/>
          <p:cNvSpPr/>
          <p:nvPr/>
        </p:nvSpPr>
        <p:spPr>
          <a:xfrm>
            <a:off x="0" y="3724476"/>
            <a:ext cx="2640900" cy="1369800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735" name="Google Shape;1735;p74"/>
          <p:cNvCxnSpPr>
            <a:stCxn id="1721" idx="3"/>
          </p:cNvCxnSpPr>
          <p:nvPr/>
        </p:nvCxnSpPr>
        <p:spPr>
          <a:xfrm>
            <a:off x="5655300" y="3019568"/>
            <a:ext cx="452400" cy="48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736" name="Google Shape;1736;p74"/>
          <p:cNvSpPr/>
          <p:nvPr/>
        </p:nvSpPr>
        <p:spPr>
          <a:xfrm>
            <a:off x="5696250" y="580300"/>
            <a:ext cx="3447900" cy="1753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37" name="Google Shape;1737;p74"/>
          <p:cNvSpPr/>
          <p:nvPr/>
        </p:nvSpPr>
        <p:spPr>
          <a:xfrm>
            <a:off x="6169350" y="4066575"/>
            <a:ext cx="2350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Nothing else is needed!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i="1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738" name="Google Shape;1738;p74"/>
          <p:cNvCxnSpPr>
            <a:stCxn id="1729" idx="2"/>
            <a:endCxn id="1737" idx="0"/>
          </p:cNvCxnSpPr>
          <p:nvPr/>
        </p:nvCxnSpPr>
        <p:spPr>
          <a:xfrm>
            <a:off x="7344600" y="3522975"/>
            <a:ext cx="0" cy="5436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739" name="Google Shape;1739;p74"/>
          <p:cNvSpPr txBox="1"/>
          <p:nvPr/>
        </p:nvSpPr>
        <p:spPr>
          <a:xfrm>
            <a:off x="7344600" y="3516514"/>
            <a:ext cx="16197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Nope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(e.g. </a:t>
            </a:r>
            <a:r>
              <a:rPr lang="en" sz="1300" i="1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P. falciparum</a:t>
            </a:r>
            <a:r>
              <a:rPr lang="en" sz="1300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)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40" name="Google Shape;1740;p74"/>
          <p:cNvSpPr/>
          <p:nvPr/>
        </p:nvSpPr>
        <p:spPr>
          <a:xfrm>
            <a:off x="6096300" y="1512189"/>
            <a:ext cx="2465700" cy="400200"/>
          </a:xfrm>
          <a:prstGeom prst="rect">
            <a:avLst/>
          </a:prstGeom>
          <a:solidFill>
            <a:srgbClr val="FBF1DD"/>
          </a:solidFill>
          <a:ln w="9525" cap="flat" cmpd="sng">
            <a:solidFill>
              <a:srgbClr val="89611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rgbClr val="896110"/>
                </a:solidFill>
                <a:latin typeface="Open Sans"/>
                <a:ea typeface="Open Sans"/>
                <a:cs typeface="Open Sans"/>
                <a:sym typeface="Open Sans"/>
              </a:rPr>
              <a:t>G6PD testing first!!</a:t>
            </a:r>
            <a:endParaRPr sz="15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741" name="Google Shape;1741;p74"/>
          <p:cNvCxnSpPr>
            <a:endCxn id="1740" idx="2"/>
          </p:cNvCxnSpPr>
          <p:nvPr/>
        </p:nvCxnSpPr>
        <p:spPr>
          <a:xfrm rot="10800000">
            <a:off x="7329150" y="1912389"/>
            <a:ext cx="0" cy="6000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742" name="Google Shape;1742;p74"/>
          <p:cNvSpPr txBox="1"/>
          <p:nvPr/>
        </p:nvSpPr>
        <p:spPr>
          <a:xfrm>
            <a:off x="7329150" y="1989175"/>
            <a:ext cx="16197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Yes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43" name="Google Shape;1743;p74"/>
          <p:cNvSpPr/>
          <p:nvPr/>
        </p:nvSpPr>
        <p:spPr>
          <a:xfrm>
            <a:off x="6235650" y="632850"/>
            <a:ext cx="2187000" cy="543600"/>
          </a:xfrm>
          <a:prstGeom prst="rect">
            <a:avLst/>
          </a:prstGeom>
          <a:solidFill>
            <a:srgbClr val="DCF1E4"/>
          </a:solidFill>
          <a:ln w="9525" cap="flat" cmpd="sng">
            <a:solidFill>
              <a:srgbClr val="0C62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Finish with </a:t>
            </a:r>
            <a:r>
              <a:rPr lang="en" sz="1300" b="1">
                <a:solidFill>
                  <a:srgbClr val="0C622E"/>
                </a:solidFill>
                <a:latin typeface="Open Sans"/>
                <a:ea typeface="Open Sans"/>
                <a:cs typeface="Open Sans"/>
                <a:sym typeface="Open Sans"/>
              </a:rPr>
              <a:t>primaquine</a:t>
            </a:r>
            <a:r>
              <a:rPr lang="en" sz="13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 to kill hypnozoites</a:t>
            </a:r>
            <a:endParaRPr sz="13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744" name="Google Shape;1744;p74"/>
          <p:cNvCxnSpPr>
            <a:stCxn id="1740" idx="0"/>
            <a:endCxn id="1743" idx="2"/>
          </p:cNvCxnSpPr>
          <p:nvPr/>
        </p:nvCxnSpPr>
        <p:spPr>
          <a:xfrm rot="10800000">
            <a:off x="7329150" y="1176489"/>
            <a:ext cx="0" cy="3357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9" name="Google Shape;1749;p75"/>
          <p:cNvSpPr txBox="1">
            <a:spLocks noGrp="1"/>
          </p:cNvSpPr>
          <p:nvPr>
            <p:ph type="title"/>
          </p:nvPr>
        </p:nvSpPr>
        <p:spPr>
          <a:xfrm>
            <a:off x="729450" y="6328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Prophylaxis choices</a:t>
            </a:r>
            <a:endParaRPr/>
          </a:p>
        </p:txBody>
      </p:sp>
      <p:pic>
        <p:nvPicPr>
          <p:cNvPr id="1750" name="Google Shape;1750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39625" y="108325"/>
            <a:ext cx="1381125" cy="13811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751" name="Google Shape;1751;p75"/>
          <p:cNvGraphicFramePr/>
          <p:nvPr/>
        </p:nvGraphicFramePr>
        <p:xfrm>
          <a:off x="769500" y="1671350"/>
          <a:ext cx="7688700" cy="2621130"/>
        </p:xfrm>
        <a:graphic>
          <a:graphicData uri="http://schemas.openxmlformats.org/drawingml/2006/table">
            <a:tbl>
              <a:tblPr>
                <a:noFill/>
                <a:tableStyleId>{1F2A1DB5-752E-4D0B-B9CD-C9D913D8824E}</a:tableStyleId>
              </a:tblPr>
              <a:tblGrid>
                <a:gridCol w="2275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1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55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5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Medication</a:t>
                      </a:r>
                      <a:endParaRPr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Pro</a:t>
                      </a:r>
                      <a:endParaRPr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Con</a:t>
                      </a:r>
                      <a:endParaRPr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Pregnancy?</a:t>
                      </a:r>
                      <a:endParaRPr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Atovaquone-Proguanil (Malarone)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Tolerated well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More expensive </a:t>
                      </a:r>
                      <a:r>
                        <a:rPr lang="en">
                          <a:solidFill>
                            <a:srgbClr val="B7B7B7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(for long trips)</a:t>
                      </a:r>
                      <a:endParaRPr>
                        <a:solidFill>
                          <a:srgbClr val="B7B7B7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✔</a:t>
                      </a:r>
                      <a:endParaRPr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Doxycycline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Cheap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Photosensitivity (sunscreen)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X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Mefloquine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Weekly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Neuropsychiatric issues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Need to start </a:t>
                      </a:r>
                      <a:r>
                        <a:rPr lang="en" u="sng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&gt;</a:t>
                      </a: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 weeks before 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✔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Chloroquine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Weekly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Only useful in chloroquine-sensitive areas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✔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752" name="Google Shape;1752;p7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39613" y="2702175"/>
            <a:ext cx="345925" cy="3459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53" name="Google Shape;1753;p75"/>
          <p:cNvGrpSpPr/>
          <p:nvPr/>
        </p:nvGrpSpPr>
        <p:grpSpPr>
          <a:xfrm>
            <a:off x="7639613" y="2203853"/>
            <a:ext cx="345925" cy="345925"/>
            <a:chOff x="8229088" y="2527578"/>
            <a:chExt cx="345925" cy="345925"/>
          </a:xfrm>
        </p:grpSpPr>
        <p:sp>
          <p:nvSpPr>
            <p:cNvPr id="1754" name="Google Shape;1754;p75"/>
            <p:cNvSpPr/>
            <p:nvPr/>
          </p:nvSpPr>
          <p:spPr>
            <a:xfrm>
              <a:off x="8251600" y="2550100"/>
              <a:ext cx="300900" cy="300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1755" name="Google Shape;1755;p7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229088" y="2527578"/>
              <a:ext cx="345925" cy="3459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756" name="Google Shape;1756;p75"/>
          <p:cNvGrpSpPr/>
          <p:nvPr/>
        </p:nvGrpSpPr>
        <p:grpSpPr>
          <a:xfrm>
            <a:off x="7639613" y="3193912"/>
            <a:ext cx="345925" cy="345925"/>
            <a:chOff x="8229088" y="2527578"/>
            <a:chExt cx="345925" cy="345925"/>
          </a:xfrm>
        </p:grpSpPr>
        <p:sp>
          <p:nvSpPr>
            <p:cNvPr id="1757" name="Google Shape;1757;p75"/>
            <p:cNvSpPr/>
            <p:nvPr/>
          </p:nvSpPr>
          <p:spPr>
            <a:xfrm>
              <a:off x="8251600" y="2550100"/>
              <a:ext cx="300900" cy="300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1758" name="Google Shape;1758;p7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229088" y="2527578"/>
              <a:ext cx="345925" cy="3459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759" name="Google Shape;1759;p75"/>
          <p:cNvGrpSpPr/>
          <p:nvPr/>
        </p:nvGrpSpPr>
        <p:grpSpPr>
          <a:xfrm>
            <a:off x="7639613" y="3818553"/>
            <a:ext cx="345925" cy="345925"/>
            <a:chOff x="8229088" y="2527578"/>
            <a:chExt cx="345925" cy="345925"/>
          </a:xfrm>
        </p:grpSpPr>
        <p:sp>
          <p:nvSpPr>
            <p:cNvPr id="1760" name="Google Shape;1760;p75"/>
            <p:cNvSpPr/>
            <p:nvPr/>
          </p:nvSpPr>
          <p:spPr>
            <a:xfrm>
              <a:off x="8251600" y="2550100"/>
              <a:ext cx="300900" cy="300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1761" name="Google Shape;1761;p7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229088" y="2527578"/>
              <a:ext cx="345925" cy="3459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6" name="Google Shape;1766;p76"/>
          <p:cNvSpPr txBox="1">
            <a:spLocks noGrp="1"/>
          </p:cNvSpPr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Recap</a:t>
            </a:r>
            <a:endParaRPr/>
          </a:p>
        </p:txBody>
      </p:sp>
      <p:pic>
        <p:nvPicPr>
          <p:cNvPr id="1767" name="Google Shape;1767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97974" y="1923002"/>
            <a:ext cx="1606075" cy="1606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2" name="Google Shape;1772;p77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Learning Objectives</a:t>
            </a:r>
            <a:endParaRPr/>
          </a:p>
        </p:txBody>
      </p:sp>
      <p:sp>
        <p:nvSpPr>
          <p:cNvPr id="1773" name="Google Shape;1773;p77"/>
          <p:cNvSpPr txBox="1">
            <a:spLocks noGrp="1"/>
          </p:cNvSpPr>
          <p:nvPr>
            <p:ph type="body" idx="2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spcBef>
                <a:spcPts val="100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Recognize the importance of considering </a:t>
            </a:r>
            <a:r>
              <a:rPr lang="en" b="1"/>
              <a:t>Malaria</a:t>
            </a:r>
            <a:r>
              <a:rPr lang="en"/>
              <a:t> in any </a:t>
            </a:r>
            <a:r>
              <a:rPr lang="en" b="1"/>
              <a:t>febrile illness</a:t>
            </a:r>
            <a:r>
              <a:rPr lang="en"/>
              <a:t> in a </a:t>
            </a:r>
            <a:r>
              <a:rPr lang="en" b="1"/>
              <a:t>returning traveler</a:t>
            </a:r>
            <a:endParaRPr b="1"/>
          </a:p>
          <a:p>
            <a:pPr marL="457200" lvl="0" indent="-311150" algn="l" rtl="0">
              <a:spcBef>
                <a:spcPts val="120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Understand </a:t>
            </a:r>
            <a:r>
              <a:rPr lang="en" b="1"/>
              <a:t>life cycle</a:t>
            </a:r>
            <a:r>
              <a:rPr lang="en"/>
              <a:t> and </a:t>
            </a:r>
            <a:r>
              <a:rPr lang="en" b="1"/>
              <a:t>pathogenesis</a:t>
            </a:r>
            <a:endParaRPr b="1"/>
          </a:p>
          <a:p>
            <a:pPr marL="457200" lvl="0" indent="-311150" algn="l" rtl="0">
              <a:spcBef>
                <a:spcPts val="1000"/>
              </a:spcBef>
              <a:spcAft>
                <a:spcPts val="1200"/>
              </a:spcAft>
              <a:buSzPts val="1300"/>
              <a:buAutoNum type="arabicPeriod"/>
            </a:pPr>
            <a:r>
              <a:rPr lang="en"/>
              <a:t>Identify drugs used for </a:t>
            </a:r>
            <a:r>
              <a:rPr lang="en" b="1"/>
              <a:t>prevention and treatment</a:t>
            </a:r>
            <a:endParaRPr b="1"/>
          </a:p>
        </p:txBody>
      </p:sp>
      <p:sp>
        <p:nvSpPr>
          <p:cNvPr id="1774" name="Google Shape;1774;p77"/>
          <p:cNvSpPr txBox="1">
            <a:spLocks noGrp="1"/>
          </p:cNvSpPr>
          <p:nvPr>
            <p:ph type="subTitle" idx="1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9" name="Google Shape;1779;p78"/>
          <p:cNvSpPr txBox="1">
            <a:spLocks noGrp="1"/>
          </p:cNvSpPr>
          <p:nvPr>
            <p:ph type="title"/>
          </p:nvPr>
        </p:nvSpPr>
        <p:spPr>
          <a:xfrm>
            <a:off x="729450" y="6328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Clinical &amp; laboratory manifestations</a:t>
            </a:r>
            <a:endParaRPr>
              <a:solidFill>
                <a:srgbClr val="858585"/>
              </a:solidFill>
            </a:endParaRPr>
          </a:p>
        </p:txBody>
      </p:sp>
      <p:sp>
        <p:nvSpPr>
          <p:cNvPr id="1780" name="Google Shape;1780;p78"/>
          <p:cNvSpPr/>
          <p:nvPr/>
        </p:nvSpPr>
        <p:spPr>
          <a:xfrm>
            <a:off x="729450" y="1448100"/>
            <a:ext cx="3774300" cy="1437300"/>
          </a:xfrm>
          <a:prstGeom prst="rect">
            <a:avLst/>
          </a:prstGeom>
          <a:solidFill>
            <a:srgbClr val="F1F2F3"/>
          </a:solidFill>
          <a:ln w="9525" cap="flat" cmpd="sng">
            <a:solidFill>
              <a:srgbClr val="40424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404247"/>
                </a:solidFill>
                <a:latin typeface="Open Sans"/>
                <a:ea typeface="Open Sans"/>
                <a:cs typeface="Open Sans"/>
                <a:sym typeface="Open Sans"/>
              </a:rPr>
              <a:t>Typical presentation</a:t>
            </a:r>
            <a:endParaRPr sz="1600">
              <a:solidFill>
                <a:srgbClr val="404247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2F3"/>
              </a:buClr>
              <a:buSzPts val="1300"/>
              <a:buFont typeface="Open Sans"/>
              <a:buChar char="●"/>
            </a:pPr>
            <a:r>
              <a:rPr lang="en" sz="1300" b="1">
                <a:solidFill>
                  <a:srgbClr val="F1F2F3"/>
                </a:solidFill>
                <a:latin typeface="Open Sans"/>
                <a:ea typeface="Open Sans"/>
                <a:cs typeface="Open Sans"/>
                <a:sym typeface="Open Sans"/>
              </a:rPr>
              <a:t>Fever and chills</a:t>
            </a:r>
            <a:endParaRPr sz="1300" b="1">
              <a:solidFill>
                <a:srgbClr val="F1F2F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Open Sans"/>
              <a:buChar char="○"/>
            </a:pPr>
            <a:r>
              <a:rPr lang="en" sz="110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Often accompanied by headache, myalgias, arthralgias, fatigue/weakness</a:t>
            </a:r>
            <a:endParaRPr sz="1100">
              <a:solidFill>
                <a:schemeClr val="accen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Open Sans"/>
              <a:buChar char="○"/>
            </a:pPr>
            <a:r>
              <a:rPr lang="en" sz="110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“</a:t>
            </a:r>
            <a:r>
              <a:rPr lang="en" sz="1100">
                <a:solidFill>
                  <a:srgbClr val="DF382C"/>
                </a:solidFill>
                <a:latin typeface="Open Sans"/>
                <a:ea typeface="Open Sans"/>
                <a:cs typeface="Open Sans"/>
                <a:sym typeface="Open Sans"/>
              </a:rPr>
              <a:t>Flu like illness</a:t>
            </a:r>
            <a:r>
              <a:rPr lang="en" sz="110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”</a:t>
            </a:r>
            <a:endParaRPr sz="1100">
              <a:solidFill>
                <a:schemeClr val="accen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 u="sng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Variable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: nausea, vomiting, and diarrhea</a:t>
            </a:r>
            <a:endParaRPr sz="12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81" name="Google Shape;1781;p78"/>
          <p:cNvSpPr txBox="1"/>
          <p:nvPr/>
        </p:nvSpPr>
        <p:spPr>
          <a:xfrm>
            <a:off x="727897" y="1696300"/>
            <a:ext cx="20457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Fever and chills</a:t>
            </a:r>
            <a:endParaRPr/>
          </a:p>
        </p:txBody>
      </p:sp>
      <p:sp>
        <p:nvSpPr>
          <p:cNvPr id="1782" name="Google Shape;1782;p78"/>
          <p:cNvSpPr/>
          <p:nvPr/>
        </p:nvSpPr>
        <p:spPr>
          <a:xfrm>
            <a:off x="729450" y="3213675"/>
            <a:ext cx="2552700" cy="1368000"/>
          </a:xfrm>
          <a:prstGeom prst="rect">
            <a:avLst/>
          </a:prstGeom>
          <a:solidFill>
            <a:srgbClr val="E5F4F8"/>
          </a:solidFill>
          <a:ln w="9525" cap="flat" cmpd="sng">
            <a:solidFill>
              <a:srgbClr val="3B7E9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3B7E94"/>
                </a:solidFill>
                <a:latin typeface="Open Sans"/>
                <a:ea typeface="Open Sans"/>
                <a:cs typeface="Open Sans"/>
                <a:sym typeface="Open Sans"/>
              </a:rPr>
              <a:t>Physical exam</a:t>
            </a:r>
            <a:endParaRPr sz="1600">
              <a:solidFill>
                <a:srgbClr val="54B4D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Pallor </a:t>
            </a:r>
            <a:r>
              <a:rPr lang="en" sz="1100">
                <a:solidFill>
                  <a:srgbClr val="858585"/>
                </a:solidFill>
                <a:latin typeface="Open Sans"/>
                <a:ea typeface="Open Sans"/>
                <a:cs typeface="Open Sans"/>
                <a:sym typeface="Open Sans"/>
              </a:rPr>
              <a:t>(from anemia)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Jaundice </a:t>
            </a:r>
            <a:r>
              <a:rPr lang="en" sz="1100">
                <a:solidFill>
                  <a:srgbClr val="858585"/>
                </a:solidFill>
                <a:latin typeface="Open Sans"/>
                <a:ea typeface="Open Sans"/>
                <a:cs typeface="Open Sans"/>
                <a:sym typeface="Open Sans"/>
              </a:rPr>
              <a:t>(when severe)</a:t>
            </a:r>
            <a:endParaRPr sz="1100">
              <a:solidFill>
                <a:srgbClr val="85858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No lymphadenopathy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83" name="Google Shape;1783;p78"/>
          <p:cNvSpPr/>
          <p:nvPr/>
        </p:nvSpPr>
        <p:spPr>
          <a:xfrm>
            <a:off x="3459850" y="3213675"/>
            <a:ext cx="2124300" cy="1368000"/>
          </a:xfrm>
          <a:prstGeom prst="rect">
            <a:avLst/>
          </a:prstGeom>
          <a:solidFill>
            <a:srgbClr val="E2EAF7"/>
          </a:solidFill>
          <a:ln w="9525" cap="flat" cmpd="sng">
            <a:solidFill>
              <a:srgbClr val="3B71C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3B71CA"/>
                </a:solidFill>
                <a:latin typeface="Open Sans"/>
                <a:ea typeface="Open Sans"/>
                <a:cs typeface="Open Sans"/>
                <a:sym typeface="Open Sans"/>
              </a:rPr>
              <a:t>Labs</a:t>
            </a:r>
            <a:endParaRPr sz="1200">
              <a:solidFill>
                <a:srgbClr val="3B71C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2EAF7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rgbClr val="E2EAF7"/>
                </a:solidFill>
                <a:latin typeface="Open Sans"/>
                <a:ea typeface="Open Sans"/>
                <a:cs typeface="Open Sans"/>
                <a:sym typeface="Open Sans"/>
              </a:rPr>
              <a:t>Anemia</a:t>
            </a:r>
            <a:endParaRPr sz="1300">
              <a:solidFill>
                <a:srgbClr val="E2EAF7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2EAF7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rgbClr val="E2EAF7"/>
                </a:solidFill>
                <a:latin typeface="Open Sans"/>
                <a:ea typeface="Open Sans"/>
                <a:cs typeface="Open Sans"/>
                <a:sym typeface="Open Sans"/>
              </a:rPr>
              <a:t>↑ bilirubin</a:t>
            </a:r>
            <a:endParaRPr sz="1300">
              <a:solidFill>
                <a:srgbClr val="E2EAF7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Normal/low WBC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784" name="Google Shape;1784;p78"/>
          <p:cNvCxnSpPr/>
          <p:nvPr/>
        </p:nvCxnSpPr>
        <p:spPr>
          <a:xfrm>
            <a:off x="2949400" y="3903575"/>
            <a:ext cx="6630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triangle" w="med" len="med"/>
            <a:tailEnd type="none" w="med" len="med"/>
          </a:ln>
        </p:spPr>
      </p:cxnSp>
      <p:cxnSp>
        <p:nvCxnSpPr>
          <p:cNvPr id="1785" name="Google Shape;1785;p78"/>
          <p:cNvCxnSpPr/>
          <p:nvPr/>
        </p:nvCxnSpPr>
        <p:spPr>
          <a:xfrm>
            <a:off x="2773450" y="3669925"/>
            <a:ext cx="8436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triangle" w="med" len="med"/>
            <a:tailEnd type="none" w="med" len="med"/>
          </a:ln>
        </p:spPr>
      </p:cxnSp>
      <p:sp>
        <p:nvSpPr>
          <p:cNvPr id="1786" name="Google Shape;1786;p78"/>
          <p:cNvSpPr/>
          <p:nvPr/>
        </p:nvSpPr>
        <p:spPr>
          <a:xfrm>
            <a:off x="729450" y="4146425"/>
            <a:ext cx="1757700" cy="3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Splenomegaly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87" name="Google Shape;1787;p78"/>
          <p:cNvSpPr/>
          <p:nvPr/>
        </p:nvSpPr>
        <p:spPr>
          <a:xfrm>
            <a:off x="3459850" y="3213675"/>
            <a:ext cx="2124300" cy="9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3B71CA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200">
              <a:solidFill>
                <a:srgbClr val="3B71C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Anemia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↑ bilirubin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88" name="Google Shape;1788;p78"/>
          <p:cNvSpPr/>
          <p:nvPr/>
        </p:nvSpPr>
        <p:spPr>
          <a:xfrm>
            <a:off x="3460775" y="4146425"/>
            <a:ext cx="2124300" cy="35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Thrombocytopenia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89" name="Google Shape;1789;p78"/>
          <p:cNvSpPr/>
          <p:nvPr/>
        </p:nvSpPr>
        <p:spPr>
          <a:xfrm>
            <a:off x="4948400" y="1448100"/>
            <a:ext cx="4050600" cy="1896600"/>
          </a:xfrm>
          <a:prstGeom prst="rect">
            <a:avLst/>
          </a:prstGeom>
          <a:solidFill>
            <a:srgbClr val="FAE4E8"/>
          </a:solidFill>
          <a:ln w="9525" cap="flat" cmpd="sng">
            <a:solidFill>
              <a:srgbClr val="B03D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B03D50"/>
                </a:solidFill>
                <a:latin typeface="Open Sans"/>
                <a:ea typeface="Open Sans"/>
                <a:cs typeface="Open Sans"/>
                <a:sym typeface="Open Sans"/>
              </a:rPr>
              <a:t>Severe malaria</a:t>
            </a:r>
            <a:r>
              <a:rPr lang="en" sz="1200" b="1">
                <a:solidFill>
                  <a:srgbClr val="B03D5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12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(often </a:t>
            </a:r>
            <a:r>
              <a:rPr lang="en" sz="1200" i="1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P falciparum</a:t>
            </a:r>
            <a:r>
              <a:rPr lang="en" sz="12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)</a:t>
            </a:r>
            <a:endParaRPr sz="12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Altered mental status, seizures, or coma</a:t>
            </a:r>
            <a:endParaRPr sz="13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Hypoglycemia</a:t>
            </a:r>
            <a:endParaRPr sz="13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Acute kidney injury</a:t>
            </a:r>
            <a:endParaRPr sz="13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Pulmonary edema or acute respiratory distress</a:t>
            </a:r>
            <a:endParaRPr sz="13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Severe anemia, jaundice</a:t>
            </a:r>
            <a:endParaRPr sz="13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Shock, or other multiorgan dysfunction</a:t>
            </a:r>
            <a:endParaRPr sz="13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90" name="Google Shape;1790;p78"/>
          <p:cNvSpPr/>
          <p:nvPr/>
        </p:nvSpPr>
        <p:spPr>
          <a:xfrm>
            <a:off x="4186608" y="1261293"/>
            <a:ext cx="843600" cy="444600"/>
          </a:xfrm>
          <a:prstGeom prst="roundRect">
            <a:avLst>
              <a:gd name="adj" fmla="val 44248"/>
            </a:avLst>
          </a:prstGeom>
          <a:solidFill>
            <a:srgbClr val="FBF1DD"/>
          </a:solidFill>
          <a:ln w="19050" cap="flat" cmpd="sng">
            <a:solidFill>
              <a:srgbClr val="89611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896110"/>
                </a:solidFill>
                <a:latin typeface="Open Sans"/>
                <a:ea typeface="Open Sans"/>
                <a:cs typeface="Open Sans"/>
                <a:sym typeface="Open Sans"/>
              </a:rPr>
              <a:t>TNF-α</a:t>
            </a:r>
            <a:endParaRPr>
              <a:solidFill>
                <a:srgbClr val="89611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791" name="Google Shape;1791;p78"/>
          <p:cNvGrpSpPr/>
          <p:nvPr/>
        </p:nvGrpSpPr>
        <p:grpSpPr>
          <a:xfrm rot="-9899970">
            <a:off x="5688308" y="3317498"/>
            <a:ext cx="923311" cy="919297"/>
            <a:chOff x="4593877" y="1955214"/>
            <a:chExt cx="1404928" cy="1398820"/>
          </a:xfrm>
        </p:grpSpPr>
        <p:pic>
          <p:nvPicPr>
            <p:cNvPr id="1792" name="Google Shape;1792;p7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1800001">
              <a:off x="4779048" y="2145674"/>
              <a:ext cx="1034586" cy="10178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93" name="Google Shape;1793;p7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-5399433">
              <a:off x="5139346" y="2791657"/>
              <a:ext cx="119535" cy="1083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94" name="Google Shape;1794;p7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1024798">
              <a:off x="5018771" y="2609682"/>
              <a:ext cx="119534" cy="1083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95" name="Google Shape;1795;p7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4500577">
              <a:off x="4974771" y="2772582"/>
              <a:ext cx="119535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96" name="Google Shape;1796;p7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8865607">
              <a:off x="4904796" y="2654182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97" name="Google Shape;1797;p7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-3599452">
              <a:off x="5139346" y="2672106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98" name="Google Shape;1798;p7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-6724096">
              <a:off x="5036446" y="2880554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99" name="Google Shape;1799;p7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-4156140">
              <a:off x="5157821" y="2545044"/>
              <a:ext cx="119535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00" name="Google Shape;1800;p7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-340035">
              <a:off x="4871446" y="2517581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01" name="Google Shape;1801;p7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-4499439">
              <a:off x="5433846" y="2654183"/>
              <a:ext cx="119535" cy="1083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02" name="Google Shape;1802;p7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1206652">
              <a:off x="5447146" y="2476383"/>
              <a:ext cx="119536" cy="108335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803" name="Google Shape;1803;p78"/>
          <p:cNvCxnSpPr/>
          <p:nvPr/>
        </p:nvCxnSpPr>
        <p:spPr>
          <a:xfrm>
            <a:off x="4678450" y="3669925"/>
            <a:ext cx="10560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triangle" w="med" len="med"/>
            <a:tailEnd type="none" w="med" len="med"/>
          </a:ln>
        </p:spPr>
      </p:cxnSp>
      <p:cxnSp>
        <p:nvCxnSpPr>
          <p:cNvPr id="1804" name="Google Shape;1804;p78"/>
          <p:cNvCxnSpPr/>
          <p:nvPr/>
        </p:nvCxnSpPr>
        <p:spPr>
          <a:xfrm>
            <a:off x="4830850" y="3886655"/>
            <a:ext cx="8928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triangle" w="med" len="med"/>
            <a:tailEnd type="none" w="med" len="med"/>
          </a:ln>
        </p:spPr>
      </p:cxnSp>
      <p:sp>
        <p:nvSpPr>
          <p:cNvPr id="1805" name="Google Shape;1805;p78"/>
          <p:cNvSpPr txBox="1"/>
          <p:nvPr/>
        </p:nvSpPr>
        <p:spPr>
          <a:xfrm>
            <a:off x="5759153" y="3250262"/>
            <a:ext cx="10560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RBC lysis</a:t>
            </a:r>
            <a:endParaRPr sz="1300" b="1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06" name="Google Shape;1806;p78"/>
          <p:cNvSpPr txBox="1"/>
          <p:nvPr/>
        </p:nvSpPr>
        <p:spPr>
          <a:xfrm>
            <a:off x="5757550" y="4552800"/>
            <a:ext cx="2124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Splenic sequestration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of infected RBCs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07" name="Google Shape;1807;p78"/>
          <p:cNvSpPr txBox="1"/>
          <p:nvPr/>
        </p:nvSpPr>
        <p:spPr>
          <a:xfrm>
            <a:off x="7500950" y="3589425"/>
            <a:ext cx="16824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Microvasculature cytoadherence</a:t>
            </a:r>
            <a:endParaRPr sz="1300" b="1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(</a:t>
            </a:r>
            <a:r>
              <a:rPr lang="en" sz="1200" i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P </a:t>
            </a:r>
            <a:r>
              <a:rPr lang="en" sz="1200" b="1" i="1">
                <a:solidFill>
                  <a:srgbClr val="DF382C"/>
                </a:solidFill>
                <a:latin typeface="Open Sans"/>
                <a:ea typeface="Open Sans"/>
                <a:cs typeface="Open Sans"/>
                <a:sym typeface="Open Sans"/>
              </a:rPr>
              <a:t>f</a:t>
            </a:r>
            <a:r>
              <a:rPr lang="en" sz="1200" i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alciparum</a:t>
            </a:r>
            <a:r>
              <a:rPr lang="en" sz="12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)</a:t>
            </a:r>
            <a:endParaRPr sz="1300" b="1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808" name="Google Shape;1808;p78"/>
          <p:cNvCxnSpPr>
            <a:stCxn id="1806" idx="1"/>
            <a:endCxn id="1786" idx="2"/>
          </p:cNvCxnSpPr>
          <p:nvPr/>
        </p:nvCxnSpPr>
        <p:spPr>
          <a:xfrm rot="10800000">
            <a:off x="1608250" y="4485600"/>
            <a:ext cx="4149300" cy="359700"/>
          </a:xfrm>
          <a:prstGeom prst="bentConnector2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809" name="Google Shape;1809;p78"/>
          <p:cNvCxnSpPr>
            <a:stCxn id="1806" idx="1"/>
            <a:endCxn id="1788" idx="2"/>
          </p:cNvCxnSpPr>
          <p:nvPr/>
        </p:nvCxnSpPr>
        <p:spPr>
          <a:xfrm rot="10800000">
            <a:off x="4523050" y="4506000"/>
            <a:ext cx="1234500" cy="339300"/>
          </a:xfrm>
          <a:prstGeom prst="bentConnector2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810" name="Google Shape;1810;p78"/>
          <p:cNvCxnSpPr>
            <a:stCxn id="1807" idx="1"/>
            <a:endCxn id="1789" idx="2"/>
          </p:cNvCxnSpPr>
          <p:nvPr/>
        </p:nvCxnSpPr>
        <p:spPr>
          <a:xfrm rot="10800000">
            <a:off x="6973550" y="3344775"/>
            <a:ext cx="527400" cy="629400"/>
          </a:xfrm>
          <a:prstGeom prst="bentConnector2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811" name="Google Shape;1811;p78"/>
          <p:cNvCxnSpPr>
            <a:stCxn id="1790" idx="1"/>
            <a:endCxn id="1781" idx="3"/>
          </p:cNvCxnSpPr>
          <p:nvPr/>
        </p:nvCxnSpPr>
        <p:spPr>
          <a:xfrm flipH="1">
            <a:off x="2773608" y="1483593"/>
            <a:ext cx="1413000" cy="4053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812" name="Google Shape;1812;p78"/>
          <p:cNvCxnSpPr>
            <a:stCxn id="1805" idx="1"/>
            <a:endCxn id="1790" idx="2"/>
          </p:cNvCxnSpPr>
          <p:nvPr/>
        </p:nvCxnSpPr>
        <p:spPr>
          <a:xfrm rot="10800000">
            <a:off x="4608353" y="1706012"/>
            <a:ext cx="1150800" cy="1736700"/>
          </a:xfrm>
          <a:prstGeom prst="bentConnector2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7" name="Google Shape;1817;p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61965" y="32025"/>
            <a:ext cx="2419711" cy="16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8" name="Google Shape;1818;p79"/>
          <p:cNvSpPr txBox="1"/>
          <p:nvPr/>
        </p:nvSpPr>
        <p:spPr>
          <a:xfrm>
            <a:off x="20624" y="-2451"/>
            <a:ext cx="20214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F</a:t>
            </a:r>
            <a:r>
              <a:rPr lang="en" sz="1300" b="1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emale </a:t>
            </a:r>
            <a:r>
              <a:rPr lang="en" sz="1300" b="1" i="1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Anopheles </a:t>
            </a:r>
            <a:r>
              <a:rPr lang="en" sz="1300" b="1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mosquito </a:t>
            </a:r>
            <a:endParaRPr sz="1300" b="1" i="0" u="none" strike="noStrike" cap="none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819" name="Google Shape;1819;p7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262411" y="539651"/>
            <a:ext cx="11430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20" name="Google Shape;1820;p79"/>
          <p:cNvSpPr txBox="1"/>
          <p:nvPr/>
        </p:nvSpPr>
        <p:spPr>
          <a:xfrm>
            <a:off x="4836725" y="4339200"/>
            <a:ext cx="11430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Schizont</a:t>
            </a:r>
            <a:endParaRPr sz="1300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sp>
        <p:nvSpPr>
          <p:cNvPr id="1821" name="Google Shape;1821;p79"/>
          <p:cNvSpPr txBox="1"/>
          <p:nvPr/>
        </p:nvSpPr>
        <p:spPr>
          <a:xfrm>
            <a:off x="6172302" y="3848538"/>
            <a:ext cx="14616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Trophozoites</a:t>
            </a:r>
            <a:endParaRPr sz="1300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sp>
        <p:nvSpPr>
          <p:cNvPr id="1822" name="Google Shape;1822;p79"/>
          <p:cNvSpPr txBox="1"/>
          <p:nvPr/>
        </p:nvSpPr>
        <p:spPr>
          <a:xfrm>
            <a:off x="8180474" y="2852475"/>
            <a:ext cx="772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Ring </a:t>
            </a:r>
            <a:endParaRPr sz="1300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form</a:t>
            </a:r>
            <a:endParaRPr sz="1300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sp>
        <p:nvSpPr>
          <p:cNvPr id="1823" name="Google Shape;1823;p79"/>
          <p:cNvSpPr txBox="1"/>
          <p:nvPr/>
        </p:nvSpPr>
        <p:spPr>
          <a:xfrm>
            <a:off x="6066426" y="3088473"/>
            <a:ext cx="16002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Infected RBC</a:t>
            </a:r>
            <a:endParaRPr sz="1300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pic>
        <p:nvPicPr>
          <p:cNvPr id="1824" name="Google Shape;1824;p7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06113" y="362806"/>
            <a:ext cx="953875" cy="743306"/>
          </a:xfrm>
          <a:prstGeom prst="rect">
            <a:avLst/>
          </a:prstGeom>
          <a:noFill/>
          <a:ln>
            <a:noFill/>
          </a:ln>
        </p:spPr>
      </p:pic>
      <p:sp>
        <p:nvSpPr>
          <p:cNvPr id="1825" name="Google Shape;1825;p79"/>
          <p:cNvSpPr txBox="1"/>
          <p:nvPr/>
        </p:nvSpPr>
        <p:spPr>
          <a:xfrm>
            <a:off x="4223313" y="996525"/>
            <a:ext cx="13626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Merozoites (hepatocytes)</a:t>
            </a:r>
            <a:endParaRPr sz="1300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pic>
        <p:nvPicPr>
          <p:cNvPr id="1826" name="Google Shape;1826;p7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937230">
            <a:off x="2164314" y="319672"/>
            <a:ext cx="1731867" cy="497642"/>
          </a:xfrm>
          <a:prstGeom prst="rect">
            <a:avLst/>
          </a:prstGeom>
          <a:noFill/>
          <a:ln>
            <a:noFill/>
          </a:ln>
        </p:spPr>
      </p:pic>
      <p:sp>
        <p:nvSpPr>
          <p:cNvPr id="1827" name="Google Shape;1827;p79"/>
          <p:cNvSpPr txBox="1"/>
          <p:nvPr/>
        </p:nvSpPr>
        <p:spPr>
          <a:xfrm>
            <a:off x="1999613" y="849175"/>
            <a:ext cx="13626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Sporozoites</a:t>
            </a:r>
            <a:endParaRPr sz="1300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cxnSp>
        <p:nvCxnSpPr>
          <p:cNvPr id="1828" name="Google Shape;1828;p79"/>
          <p:cNvCxnSpPr>
            <a:stCxn id="1824" idx="3"/>
            <a:endCxn id="1829" idx="0"/>
          </p:cNvCxnSpPr>
          <p:nvPr/>
        </p:nvCxnSpPr>
        <p:spPr>
          <a:xfrm>
            <a:off x="5059988" y="734459"/>
            <a:ext cx="1805100" cy="1605000"/>
          </a:xfrm>
          <a:prstGeom prst="curvedConnector2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grpSp>
        <p:nvGrpSpPr>
          <p:cNvPr id="1830" name="Google Shape;1830;p79"/>
          <p:cNvGrpSpPr/>
          <p:nvPr/>
        </p:nvGrpSpPr>
        <p:grpSpPr>
          <a:xfrm>
            <a:off x="7871170" y="3082826"/>
            <a:ext cx="1168500" cy="1158900"/>
            <a:chOff x="7871170" y="3082826"/>
            <a:chExt cx="1168500" cy="1158900"/>
          </a:xfrm>
        </p:grpSpPr>
        <p:pic>
          <p:nvPicPr>
            <p:cNvPr id="1831" name="Google Shape;1831;p79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7948542" y="3222000"/>
              <a:ext cx="953870" cy="852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32" name="Google Shape;1832;p79"/>
            <p:cNvSpPr/>
            <p:nvPr/>
          </p:nvSpPr>
          <p:spPr>
            <a:xfrm rot="1212767">
              <a:off x="7998267" y="3213094"/>
              <a:ext cx="914307" cy="898365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833" name="Google Shape;1833;p79"/>
          <p:cNvGrpSpPr/>
          <p:nvPr/>
        </p:nvGrpSpPr>
        <p:grpSpPr>
          <a:xfrm>
            <a:off x="6424700" y="3998550"/>
            <a:ext cx="892150" cy="881400"/>
            <a:chOff x="6424700" y="3998550"/>
            <a:chExt cx="892150" cy="881400"/>
          </a:xfrm>
        </p:grpSpPr>
        <p:pic>
          <p:nvPicPr>
            <p:cNvPr id="1834" name="Google Shape;1834;p79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6424700" y="4033354"/>
              <a:ext cx="836801" cy="8156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35" name="Google Shape;1835;p79"/>
            <p:cNvSpPr/>
            <p:nvPr/>
          </p:nvSpPr>
          <p:spPr>
            <a:xfrm>
              <a:off x="6425550" y="3998550"/>
              <a:ext cx="891300" cy="8814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836" name="Google Shape;1836;p79"/>
          <p:cNvGrpSpPr/>
          <p:nvPr/>
        </p:nvGrpSpPr>
        <p:grpSpPr>
          <a:xfrm>
            <a:off x="4749211" y="3252642"/>
            <a:ext cx="1317900" cy="1320000"/>
            <a:chOff x="4701836" y="2643017"/>
            <a:chExt cx="1317900" cy="1320000"/>
          </a:xfrm>
        </p:grpSpPr>
        <p:pic>
          <p:nvPicPr>
            <p:cNvPr id="1837" name="Google Shape;1837;p79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4905513" y="2875549"/>
              <a:ext cx="891250" cy="85360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38" name="Google Shape;1838;p79"/>
            <p:cNvSpPr/>
            <p:nvPr/>
          </p:nvSpPr>
          <p:spPr>
            <a:xfrm rot="2314056">
              <a:off x="4894982" y="2830278"/>
              <a:ext cx="931609" cy="945477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1829" name="Google Shape;1829;p79"/>
          <p:cNvSpPr/>
          <p:nvPr/>
        </p:nvSpPr>
        <p:spPr>
          <a:xfrm>
            <a:off x="6428500" y="2339325"/>
            <a:ext cx="873300" cy="8277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839" name="Google Shape;1839;p79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392899" y="2320882"/>
            <a:ext cx="891255" cy="81561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40" name="Google Shape;1840;p79"/>
          <p:cNvGrpSpPr/>
          <p:nvPr/>
        </p:nvGrpSpPr>
        <p:grpSpPr>
          <a:xfrm>
            <a:off x="6620242" y="2541821"/>
            <a:ext cx="508263" cy="372579"/>
            <a:chOff x="6620242" y="2541821"/>
            <a:chExt cx="508263" cy="372579"/>
          </a:xfrm>
        </p:grpSpPr>
        <p:pic>
          <p:nvPicPr>
            <p:cNvPr id="1841" name="Google Shape;1841;p79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6972499" y="2633402"/>
              <a:ext cx="156006" cy="1414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42" name="Google Shape;1842;p79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 rot="-6299998">
              <a:off x="6630720" y="2750056"/>
              <a:ext cx="156005" cy="1414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43" name="Google Shape;1843;p79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 rot="9000004">
              <a:off x="6760531" y="2571350"/>
              <a:ext cx="156005" cy="14140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44" name="Google Shape;1844;p79"/>
          <p:cNvSpPr txBox="1"/>
          <p:nvPr/>
        </p:nvSpPr>
        <p:spPr>
          <a:xfrm>
            <a:off x="5380625" y="1613725"/>
            <a:ext cx="13626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Merozoites release</a:t>
            </a:r>
            <a:endParaRPr sz="1300" b="1" i="0" u="none" strike="noStrike" cap="none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45" name="Google Shape;1845;p79"/>
          <p:cNvSpPr/>
          <p:nvPr/>
        </p:nvSpPr>
        <p:spPr>
          <a:xfrm rot="-1295284">
            <a:off x="4652078" y="2191052"/>
            <a:ext cx="1241809" cy="94566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846" name="Google Shape;1846;p79"/>
          <p:cNvGrpSpPr/>
          <p:nvPr/>
        </p:nvGrpSpPr>
        <p:grpSpPr>
          <a:xfrm>
            <a:off x="4644277" y="1955214"/>
            <a:ext cx="1404928" cy="1398820"/>
            <a:chOff x="4593877" y="1955214"/>
            <a:chExt cx="1404928" cy="1398820"/>
          </a:xfrm>
        </p:grpSpPr>
        <p:pic>
          <p:nvPicPr>
            <p:cNvPr id="1847" name="Google Shape;1847;p79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 rot="1800001">
              <a:off x="4779048" y="2145674"/>
              <a:ext cx="1034586" cy="10178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48" name="Google Shape;1848;p79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 rot="-5399433">
              <a:off x="5139346" y="2791657"/>
              <a:ext cx="119535" cy="1083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49" name="Google Shape;1849;p79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 rot="1024798">
              <a:off x="5018771" y="2609682"/>
              <a:ext cx="119534" cy="1083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50" name="Google Shape;1850;p79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 rot="4500577">
              <a:off x="4974771" y="2772582"/>
              <a:ext cx="119535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51" name="Google Shape;1851;p79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 rot="8865607">
              <a:off x="4904796" y="2654182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52" name="Google Shape;1852;p79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 rot="-3599452">
              <a:off x="5139346" y="2672106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53" name="Google Shape;1853;p79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 rot="-6724096">
              <a:off x="5036446" y="2880554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54" name="Google Shape;1854;p79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 rot="-4156140">
              <a:off x="5157821" y="2545044"/>
              <a:ext cx="119535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55" name="Google Shape;1855;p79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 rot="-340035">
              <a:off x="4871446" y="2517581"/>
              <a:ext cx="119534" cy="1083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56" name="Google Shape;1856;p79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 rot="-4499439">
              <a:off x="5433846" y="2654183"/>
              <a:ext cx="119535" cy="1083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57" name="Google Shape;1857;p79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 rot="1206652">
              <a:off x="5447146" y="2476383"/>
              <a:ext cx="119536" cy="10833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858" name="Google Shape;1858;p79"/>
          <p:cNvGrpSpPr/>
          <p:nvPr/>
        </p:nvGrpSpPr>
        <p:grpSpPr>
          <a:xfrm>
            <a:off x="5683488" y="2476345"/>
            <a:ext cx="902353" cy="505180"/>
            <a:chOff x="5683488" y="2476345"/>
            <a:chExt cx="902353" cy="505180"/>
          </a:xfrm>
        </p:grpSpPr>
        <p:pic>
          <p:nvPicPr>
            <p:cNvPr id="1859" name="Google Shape;1859;p79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 rot="-4743357">
              <a:off x="6378607" y="2776231"/>
              <a:ext cx="199286" cy="1806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60" name="Google Shape;1860;p79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 rot="-1942164">
              <a:off x="5716358" y="2515657"/>
              <a:ext cx="199285" cy="180632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861" name="Google Shape;1861;p79"/>
            <p:cNvCxnSpPr>
              <a:endCxn id="1839" idx="1"/>
            </p:cNvCxnSpPr>
            <p:nvPr/>
          </p:nvCxnSpPr>
          <p:spPr>
            <a:xfrm>
              <a:off x="5835799" y="2722692"/>
              <a:ext cx="557100" cy="6000"/>
            </a:xfrm>
            <a:prstGeom prst="curvedConnector3">
              <a:avLst>
                <a:gd name="adj1" fmla="val 50000"/>
              </a:avLst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sm" len="sm"/>
              <a:tailEnd type="triangle" w="med" len="med"/>
            </a:ln>
          </p:spPr>
        </p:cxnSp>
      </p:grpSp>
      <p:grpSp>
        <p:nvGrpSpPr>
          <p:cNvPr id="1862" name="Google Shape;1862;p79"/>
          <p:cNvGrpSpPr/>
          <p:nvPr/>
        </p:nvGrpSpPr>
        <p:grpSpPr>
          <a:xfrm>
            <a:off x="1773738" y="390724"/>
            <a:ext cx="355564" cy="355564"/>
            <a:chOff x="943475" y="2414500"/>
            <a:chExt cx="1600200" cy="1600200"/>
          </a:xfrm>
        </p:grpSpPr>
        <p:sp>
          <p:nvSpPr>
            <p:cNvPr id="1863" name="Google Shape;1863;p79"/>
            <p:cNvSpPr/>
            <p:nvPr/>
          </p:nvSpPr>
          <p:spPr>
            <a:xfrm>
              <a:off x="943475" y="2414500"/>
              <a:ext cx="1600200" cy="1600200"/>
            </a:xfrm>
            <a:prstGeom prst="ellipse">
              <a:avLst/>
            </a:prstGeom>
            <a:solidFill>
              <a:srgbClr val="3B71CA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864" name="Google Shape;1864;p79"/>
            <p:cNvSpPr/>
            <p:nvPr/>
          </p:nvSpPr>
          <p:spPr>
            <a:xfrm>
              <a:off x="1458800" y="2604788"/>
              <a:ext cx="447817" cy="1219624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1</a:t>
              </a:r>
            </a:p>
          </p:txBody>
        </p:sp>
      </p:grpSp>
      <p:grpSp>
        <p:nvGrpSpPr>
          <p:cNvPr id="1865" name="Google Shape;1865;p79"/>
          <p:cNvGrpSpPr/>
          <p:nvPr/>
        </p:nvGrpSpPr>
        <p:grpSpPr>
          <a:xfrm>
            <a:off x="4966738" y="194248"/>
            <a:ext cx="355500" cy="355500"/>
            <a:chOff x="1275613" y="3331923"/>
            <a:chExt cx="355500" cy="355500"/>
          </a:xfrm>
        </p:grpSpPr>
        <p:sp>
          <p:nvSpPr>
            <p:cNvPr id="1866" name="Google Shape;1866;p79"/>
            <p:cNvSpPr/>
            <p:nvPr/>
          </p:nvSpPr>
          <p:spPr>
            <a:xfrm>
              <a:off x="1275613" y="3331923"/>
              <a:ext cx="355500" cy="355500"/>
            </a:xfrm>
            <a:prstGeom prst="ellipse">
              <a:avLst/>
            </a:prstGeom>
            <a:solidFill>
              <a:srgbClr val="3B71CA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867" name="Google Shape;1867;p79"/>
            <p:cNvSpPr/>
            <p:nvPr/>
          </p:nvSpPr>
          <p:spPr>
            <a:xfrm>
              <a:off x="1358525" y="3365493"/>
              <a:ext cx="189705" cy="288369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2</a:t>
              </a:r>
            </a:p>
          </p:txBody>
        </p:sp>
      </p:grpSp>
      <p:grpSp>
        <p:nvGrpSpPr>
          <p:cNvPr id="1868" name="Google Shape;1868;p79"/>
          <p:cNvGrpSpPr/>
          <p:nvPr/>
        </p:nvGrpSpPr>
        <p:grpSpPr>
          <a:xfrm>
            <a:off x="5835788" y="1316173"/>
            <a:ext cx="355500" cy="355500"/>
            <a:chOff x="1804763" y="2874823"/>
            <a:chExt cx="355500" cy="355500"/>
          </a:xfrm>
        </p:grpSpPr>
        <p:sp>
          <p:nvSpPr>
            <p:cNvPr id="1869" name="Google Shape;1869;p79"/>
            <p:cNvSpPr/>
            <p:nvPr/>
          </p:nvSpPr>
          <p:spPr>
            <a:xfrm>
              <a:off x="1804763" y="2874823"/>
              <a:ext cx="355500" cy="355500"/>
            </a:xfrm>
            <a:prstGeom prst="ellipse">
              <a:avLst/>
            </a:prstGeom>
            <a:solidFill>
              <a:srgbClr val="3B71CA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870" name="Google Shape;1870;p79"/>
            <p:cNvSpPr/>
            <p:nvPr/>
          </p:nvSpPr>
          <p:spPr>
            <a:xfrm>
              <a:off x="1890109" y="2908524"/>
              <a:ext cx="184838" cy="288091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3</a:t>
              </a:r>
            </a:p>
          </p:txBody>
        </p:sp>
      </p:grpSp>
      <p:grpSp>
        <p:nvGrpSpPr>
          <p:cNvPr id="1871" name="Google Shape;1871;p79"/>
          <p:cNvGrpSpPr/>
          <p:nvPr/>
        </p:nvGrpSpPr>
        <p:grpSpPr>
          <a:xfrm>
            <a:off x="7387276" y="2825185"/>
            <a:ext cx="355500" cy="355500"/>
            <a:chOff x="2204963" y="2874823"/>
            <a:chExt cx="355500" cy="355500"/>
          </a:xfrm>
        </p:grpSpPr>
        <p:sp>
          <p:nvSpPr>
            <p:cNvPr id="1872" name="Google Shape;1872;p79"/>
            <p:cNvSpPr/>
            <p:nvPr/>
          </p:nvSpPr>
          <p:spPr>
            <a:xfrm>
              <a:off x="2204963" y="2874823"/>
              <a:ext cx="355500" cy="355500"/>
            </a:xfrm>
            <a:prstGeom prst="ellipse">
              <a:avLst/>
            </a:prstGeom>
            <a:solidFill>
              <a:srgbClr val="B03D50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873" name="Google Shape;1873;p79"/>
            <p:cNvSpPr/>
            <p:nvPr/>
          </p:nvSpPr>
          <p:spPr>
            <a:xfrm>
              <a:off x="2275272" y="2908400"/>
              <a:ext cx="199343" cy="288340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4</a:t>
              </a:r>
            </a:p>
          </p:txBody>
        </p:sp>
      </p:grpSp>
      <p:grpSp>
        <p:nvGrpSpPr>
          <p:cNvPr id="1874" name="Google Shape;1874;p79"/>
          <p:cNvGrpSpPr/>
          <p:nvPr/>
        </p:nvGrpSpPr>
        <p:grpSpPr>
          <a:xfrm>
            <a:off x="7739038" y="3886210"/>
            <a:ext cx="355500" cy="355500"/>
            <a:chOff x="1121563" y="2981535"/>
            <a:chExt cx="355500" cy="355500"/>
          </a:xfrm>
        </p:grpSpPr>
        <p:sp>
          <p:nvSpPr>
            <p:cNvPr id="1875" name="Google Shape;1875;p79"/>
            <p:cNvSpPr/>
            <p:nvPr/>
          </p:nvSpPr>
          <p:spPr>
            <a:xfrm>
              <a:off x="1121563" y="2981535"/>
              <a:ext cx="355500" cy="355500"/>
            </a:xfrm>
            <a:prstGeom prst="ellipse">
              <a:avLst/>
            </a:prstGeom>
            <a:solidFill>
              <a:srgbClr val="B03D50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876" name="Google Shape;1876;p79"/>
            <p:cNvSpPr/>
            <p:nvPr/>
          </p:nvSpPr>
          <p:spPr>
            <a:xfrm>
              <a:off x="1205669" y="3018999"/>
              <a:ext cx="187306" cy="280551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5</a:t>
              </a:r>
            </a:p>
          </p:txBody>
        </p:sp>
      </p:grpSp>
      <p:grpSp>
        <p:nvGrpSpPr>
          <p:cNvPr id="1877" name="Google Shape;1877;p79"/>
          <p:cNvGrpSpPr/>
          <p:nvPr/>
        </p:nvGrpSpPr>
        <p:grpSpPr>
          <a:xfrm>
            <a:off x="5299188" y="2981535"/>
            <a:ext cx="355500" cy="355500"/>
            <a:chOff x="1550488" y="2981535"/>
            <a:chExt cx="355500" cy="355500"/>
          </a:xfrm>
        </p:grpSpPr>
        <p:sp>
          <p:nvSpPr>
            <p:cNvPr id="1878" name="Google Shape;1878;p79"/>
            <p:cNvSpPr/>
            <p:nvPr/>
          </p:nvSpPr>
          <p:spPr>
            <a:xfrm>
              <a:off x="1550488" y="2981535"/>
              <a:ext cx="355500" cy="355500"/>
            </a:xfrm>
            <a:prstGeom prst="ellipse">
              <a:avLst/>
            </a:prstGeom>
            <a:solidFill>
              <a:srgbClr val="B03D50"/>
            </a:solidFill>
            <a:ln>
              <a:noFill/>
            </a:ln>
          </p:spPr>
          <p:txBody>
            <a:bodyPr spcFirstLastPara="1" wrap="square" lIns="20325" tIns="20325" rIns="20325" bIns="203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1"/>
                <a:buFont typeface="Arial"/>
                <a:buNone/>
              </a:pPr>
              <a:endParaRPr sz="311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879" name="Google Shape;1879;p79"/>
            <p:cNvSpPr/>
            <p:nvPr/>
          </p:nvSpPr>
          <p:spPr>
            <a:xfrm>
              <a:off x="1636603" y="3018938"/>
              <a:ext cx="183278" cy="280669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0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6</a:t>
              </a:r>
            </a:p>
          </p:txBody>
        </p:sp>
      </p:grpSp>
      <p:grpSp>
        <p:nvGrpSpPr>
          <p:cNvPr id="1880" name="Google Shape;1880;p79"/>
          <p:cNvGrpSpPr/>
          <p:nvPr/>
        </p:nvGrpSpPr>
        <p:grpSpPr>
          <a:xfrm>
            <a:off x="316764" y="2376500"/>
            <a:ext cx="4363911" cy="441900"/>
            <a:chOff x="316764" y="1614500"/>
            <a:chExt cx="4363911" cy="441900"/>
          </a:xfrm>
        </p:grpSpPr>
        <p:grpSp>
          <p:nvGrpSpPr>
            <p:cNvPr id="1881" name="Google Shape;1881;p79"/>
            <p:cNvGrpSpPr/>
            <p:nvPr/>
          </p:nvGrpSpPr>
          <p:grpSpPr>
            <a:xfrm>
              <a:off x="316764" y="1703748"/>
              <a:ext cx="228669" cy="228669"/>
              <a:chOff x="907436" y="3037574"/>
              <a:chExt cx="1600200" cy="1600200"/>
            </a:xfrm>
          </p:grpSpPr>
          <p:sp>
            <p:nvSpPr>
              <p:cNvPr id="1882" name="Google Shape;1882;p79"/>
              <p:cNvSpPr/>
              <p:nvPr/>
            </p:nvSpPr>
            <p:spPr>
              <a:xfrm>
                <a:off x="907436" y="3037574"/>
                <a:ext cx="1600200" cy="1600200"/>
              </a:xfrm>
              <a:prstGeom prst="ellipse">
                <a:avLst/>
              </a:prstGeom>
              <a:solidFill>
                <a:srgbClr val="3B71CA"/>
              </a:solidFill>
              <a:ln>
                <a:noFill/>
              </a:ln>
            </p:spPr>
            <p:txBody>
              <a:bodyPr spcFirstLastPara="1" wrap="square" lIns="20325" tIns="20325" rIns="20325" bIns="203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11"/>
                  <a:buFont typeface="Arial"/>
                  <a:buNone/>
                </a:pPr>
                <a:endParaRPr sz="311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883" name="Google Shape;1883;p79"/>
              <p:cNvSpPr/>
              <p:nvPr/>
            </p:nvSpPr>
            <p:spPr>
              <a:xfrm>
                <a:off x="1422761" y="3227862"/>
                <a:ext cx="447817" cy="1219624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1"/>
                    </a:solidFill>
                    <a:latin typeface="Arial"/>
                  </a:rPr>
                  <a:t>1</a:t>
                </a:r>
              </a:p>
            </p:txBody>
          </p:sp>
        </p:grpSp>
        <p:sp>
          <p:nvSpPr>
            <p:cNvPr id="1884" name="Google Shape;1884;p79"/>
            <p:cNvSpPr txBox="1"/>
            <p:nvPr/>
          </p:nvSpPr>
          <p:spPr>
            <a:xfrm>
              <a:off x="550575" y="1614500"/>
              <a:ext cx="4130100" cy="44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300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Infected </a:t>
              </a:r>
              <a:r>
                <a:rPr lang="en" sz="1300" b="1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mosquito bites</a:t>
              </a:r>
              <a:r>
                <a:rPr lang="en" sz="1300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 → releases sporozoites. These quickly </a:t>
              </a:r>
              <a:r>
                <a:rPr lang="en" sz="1300" b="1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migrate to the liver</a:t>
              </a:r>
              <a:r>
                <a:rPr lang="en" sz="1300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 (hepatocytes)</a:t>
              </a:r>
              <a:endPara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885" name="Google Shape;1885;p79"/>
          <p:cNvGrpSpPr/>
          <p:nvPr/>
        </p:nvGrpSpPr>
        <p:grpSpPr>
          <a:xfrm>
            <a:off x="321957" y="2863975"/>
            <a:ext cx="4358718" cy="384900"/>
            <a:chOff x="321957" y="2101975"/>
            <a:chExt cx="4358718" cy="384900"/>
          </a:xfrm>
        </p:grpSpPr>
        <p:grpSp>
          <p:nvGrpSpPr>
            <p:cNvPr id="1886" name="Google Shape;1886;p79"/>
            <p:cNvGrpSpPr/>
            <p:nvPr/>
          </p:nvGrpSpPr>
          <p:grpSpPr>
            <a:xfrm>
              <a:off x="321957" y="2180132"/>
              <a:ext cx="228586" cy="228587"/>
              <a:chOff x="1275613" y="3453210"/>
              <a:chExt cx="355500" cy="355500"/>
            </a:xfrm>
          </p:grpSpPr>
          <p:sp>
            <p:nvSpPr>
              <p:cNvPr id="1887" name="Google Shape;1887;p79"/>
              <p:cNvSpPr/>
              <p:nvPr/>
            </p:nvSpPr>
            <p:spPr>
              <a:xfrm>
                <a:off x="1275613" y="3453210"/>
                <a:ext cx="355500" cy="355500"/>
              </a:xfrm>
              <a:prstGeom prst="ellipse">
                <a:avLst/>
              </a:prstGeom>
              <a:solidFill>
                <a:srgbClr val="3B71CA"/>
              </a:solidFill>
              <a:ln>
                <a:noFill/>
              </a:ln>
            </p:spPr>
            <p:txBody>
              <a:bodyPr spcFirstLastPara="1" wrap="square" lIns="20325" tIns="20325" rIns="20325" bIns="203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11"/>
                  <a:buFont typeface="Arial"/>
                  <a:buNone/>
                </a:pPr>
                <a:endParaRPr sz="311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888" name="Google Shape;1888;p79"/>
              <p:cNvSpPr/>
              <p:nvPr/>
            </p:nvSpPr>
            <p:spPr>
              <a:xfrm>
                <a:off x="1358525" y="3486780"/>
                <a:ext cx="189705" cy="288369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1"/>
                    </a:solidFill>
                    <a:latin typeface="Arial"/>
                  </a:rPr>
                  <a:t>2</a:t>
                </a:r>
              </a:p>
            </p:txBody>
          </p:sp>
        </p:grpSp>
        <p:sp>
          <p:nvSpPr>
            <p:cNvPr id="1889" name="Google Shape;1889;p79"/>
            <p:cNvSpPr txBox="1"/>
            <p:nvPr/>
          </p:nvSpPr>
          <p:spPr>
            <a:xfrm>
              <a:off x="550575" y="2101975"/>
              <a:ext cx="41301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300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Within hepatocytes, mature into merozoites* </a:t>
              </a:r>
              <a:endParaRPr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000">
                  <a:solidFill>
                    <a:srgbClr val="858585"/>
                  </a:solidFill>
                  <a:latin typeface="Open Sans"/>
                  <a:ea typeface="Open Sans"/>
                  <a:cs typeface="Open Sans"/>
                  <a:sym typeface="Open Sans"/>
                </a:rPr>
                <a:t>* </a:t>
              </a:r>
              <a:r>
                <a:rPr lang="en" sz="1000" i="1">
                  <a:solidFill>
                    <a:srgbClr val="858585"/>
                  </a:solidFill>
                  <a:latin typeface="Open Sans"/>
                  <a:ea typeface="Open Sans"/>
                  <a:cs typeface="Open Sans"/>
                  <a:sym typeface="Open Sans"/>
                </a:rPr>
                <a:t>P vivax/ovale</a:t>
              </a:r>
              <a:r>
                <a:rPr lang="en" sz="1000">
                  <a:solidFill>
                    <a:srgbClr val="858585"/>
                  </a:solidFill>
                  <a:latin typeface="Open Sans"/>
                  <a:ea typeface="Open Sans"/>
                  <a:cs typeface="Open Sans"/>
                  <a:sym typeface="Open Sans"/>
                </a:rPr>
                <a:t>, can become latent (</a:t>
              </a:r>
              <a:r>
                <a:rPr lang="en" sz="1000" b="1">
                  <a:solidFill>
                    <a:srgbClr val="896110"/>
                  </a:solidFill>
                  <a:latin typeface="Open Sans"/>
                  <a:ea typeface="Open Sans"/>
                  <a:cs typeface="Open Sans"/>
                  <a:sym typeface="Open Sans"/>
                </a:rPr>
                <a:t>hypnozoites</a:t>
              </a:r>
              <a:r>
                <a:rPr lang="en" sz="1000">
                  <a:solidFill>
                    <a:srgbClr val="858585"/>
                  </a:solidFill>
                  <a:latin typeface="Open Sans"/>
                  <a:ea typeface="Open Sans"/>
                  <a:cs typeface="Open Sans"/>
                  <a:sym typeface="Open Sans"/>
                </a:rPr>
                <a:t>) and cause a relapse late on</a:t>
              </a:r>
              <a:endParaRPr sz="1000" b="0" i="0" u="none" strike="noStrike" cap="none">
                <a:solidFill>
                  <a:srgbClr val="858585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890" name="Google Shape;1890;p79"/>
          <p:cNvGrpSpPr/>
          <p:nvPr/>
        </p:nvGrpSpPr>
        <p:grpSpPr>
          <a:xfrm>
            <a:off x="321952" y="3351450"/>
            <a:ext cx="4199739" cy="228628"/>
            <a:chOff x="321952" y="2589450"/>
            <a:chExt cx="4199739" cy="228628"/>
          </a:xfrm>
        </p:grpSpPr>
        <p:grpSp>
          <p:nvGrpSpPr>
            <p:cNvPr id="1891" name="Google Shape;1891;p79"/>
            <p:cNvGrpSpPr/>
            <p:nvPr/>
          </p:nvGrpSpPr>
          <p:grpSpPr>
            <a:xfrm>
              <a:off x="321952" y="2589491"/>
              <a:ext cx="228586" cy="228587"/>
              <a:chOff x="1804763" y="2874823"/>
              <a:chExt cx="355500" cy="355500"/>
            </a:xfrm>
          </p:grpSpPr>
          <p:sp>
            <p:nvSpPr>
              <p:cNvPr id="1892" name="Google Shape;1892;p79"/>
              <p:cNvSpPr/>
              <p:nvPr/>
            </p:nvSpPr>
            <p:spPr>
              <a:xfrm>
                <a:off x="1804763" y="2874823"/>
                <a:ext cx="355500" cy="355500"/>
              </a:xfrm>
              <a:prstGeom prst="ellipse">
                <a:avLst/>
              </a:prstGeom>
              <a:solidFill>
                <a:srgbClr val="3B71CA"/>
              </a:solidFill>
              <a:ln>
                <a:noFill/>
              </a:ln>
            </p:spPr>
            <p:txBody>
              <a:bodyPr spcFirstLastPara="1" wrap="square" lIns="13500" tIns="13500" rIns="13500" bIns="135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7"/>
                  <a:buFont typeface="Arial"/>
                  <a:buNone/>
                </a:pPr>
                <a:endParaRPr sz="207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893" name="Google Shape;1893;p79"/>
              <p:cNvSpPr/>
              <p:nvPr/>
            </p:nvSpPr>
            <p:spPr>
              <a:xfrm>
                <a:off x="1890109" y="2908524"/>
                <a:ext cx="184838" cy="288091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1"/>
                    </a:solidFill>
                    <a:latin typeface="Arial"/>
                  </a:rPr>
                  <a:t>3</a:t>
                </a:r>
              </a:p>
            </p:txBody>
          </p:sp>
        </p:grpSp>
        <p:sp>
          <p:nvSpPr>
            <p:cNvPr id="1894" name="Google Shape;1894;p79"/>
            <p:cNvSpPr txBox="1"/>
            <p:nvPr/>
          </p:nvSpPr>
          <p:spPr>
            <a:xfrm>
              <a:off x="550592" y="2589450"/>
              <a:ext cx="3971100" cy="22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300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Merozoites are released into the blood</a:t>
              </a:r>
              <a:endParaRPr sz="130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895" name="Google Shape;1895;p79"/>
          <p:cNvGrpSpPr/>
          <p:nvPr/>
        </p:nvGrpSpPr>
        <p:grpSpPr>
          <a:xfrm>
            <a:off x="321958" y="3658250"/>
            <a:ext cx="4199742" cy="423300"/>
            <a:chOff x="321958" y="3076925"/>
            <a:chExt cx="4199742" cy="423300"/>
          </a:xfrm>
        </p:grpSpPr>
        <p:grpSp>
          <p:nvGrpSpPr>
            <p:cNvPr id="1896" name="Google Shape;1896;p79"/>
            <p:cNvGrpSpPr/>
            <p:nvPr/>
          </p:nvGrpSpPr>
          <p:grpSpPr>
            <a:xfrm>
              <a:off x="321958" y="3155026"/>
              <a:ext cx="228586" cy="228586"/>
              <a:chOff x="2204963" y="2996421"/>
              <a:chExt cx="355500" cy="355500"/>
            </a:xfrm>
          </p:grpSpPr>
          <p:sp>
            <p:nvSpPr>
              <p:cNvPr id="1897" name="Google Shape;1897;p79"/>
              <p:cNvSpPr/>
              <p:nvPr/>
            </p:nvSpPr>
            <p:spPr>
              <a:xfrm>
                <a:off x="2204963" y="2996421"/>
                <a:ext cx="355500" cy="355500"/>
              </a:xfrm>
              <a:prstGeom prst="ellipse">
                <a:avLst/>
              </a:prstGeom>
              <a:solidFill>
                <a:srgbClr val="B03D50"/>
              </a:solidFill>
              <a:ln>
                <a:noFill/>
              </a:ln>
            </p:spPr>
            <p:txBody>
              <a:bodyPr spcFirstLastPara="1" wrap="square" lIns="20325" tIns="20325" rIns="20325" bIns="203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11"/>
                  <a:buFont typeface="Arial"/>
                  <a:buNone/>
                </a:pPr>
                <a:endParaRPr sz="311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898" name="Google Shape;1898;p79"/>
              <p:cNvSpPr/>
              <p:nvPr/>
            </p:nvSpPr>
            <p:spPr>
              <a:xfrm>
                <a:off x="2275272" y="3029998"/>
                <a:ext cx="199343" cy="288340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1"/>
                    </a:solidFill>
                    <a:latin typeface="Arial"/>
                  </a:rPr>
                  <a:t>4</a:t>
                </a:r>
              </a:p>
            </p:txBody>
          </p:sp>
        </p:grpSp>
        <p:sp>
          <p:nvSpPr>
            <p:cNvPr id="1899" name="Google Shape;1899;p79"/>
            <p:cNvSpPr txBox="1"/>
            <p:nvPr/>
          </p:nvSpPr>
          <p:spPr>
            <a:xfrm>
              <a:off x="550600" y="3076925"/>
              <a:ext cx="3971100" cy="42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300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Merozoites </a:t>
              </a:r>
              <a:r>
                <a:rPr lang="en" sz="1300" b="1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invade healthy RBCs</a:t>
              </a:r>
              <a:r>
                <a:rPr lang="en" sz="1300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 → become ring form</a:t>
              </a:r>
              <a:endPara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900" name="Google Shape;1900;p79"/>
          <p:cNvGrpSpPr/>
          <p:nvPr/>
        </p:nvGrpSpPr>
        <p:grpSpPr>
          <a:xfrm>
            <a:off x="316773" y="4097675"/>
            <a:ext cx="4204927" cy="505200"/>
            <a:chOff x="1529723" y="1614500"/>
            <a:chExt cx="4204927" cy="505200"/>
          </a:xfrm>
        </p:grpSpPr>
        <p:grpSp>
          <p:nvGrpSpPr>
            <p:cNvPr id="1901" name="Google Shape;1901;p79"/>
            <p:cNvGrpSpPr/>
            <p:nvPr/>
          </p:nvGrpSpPr>
          <p:grpSpPr>
            <a:xfrm>
              <a:off x="1529723" y="1614518"/>
              <a:ext cx="228587" cy="228587"/>
              <a:chOff x="1121563" y="2981535"/>
              <a:chExt cx="355500" cy="355500"/>
            </a:xfrm>
          </p:grpSpPr>
          <p:sp>
            <p:nvSpPr>
              <p:cNvPr id="1902" name="Google Shape;1902;p79"/>
              <p:cNvSpPr/>
              <p:nvPr/>
            </p:nvSpPr>
            <p:spPr>
              <a:xfrm>
                <a:off x="1121563" y="2981535"/>
                <a:ext cx="355500" cy="355500"/>
              </a:xfrm>
              <a:prstGeom prst="ellipse">
                <a:avLst/>
              </a:prstGeom>
              <a:solidFill>
                <a:srgbClr val="B03D50"/>
              </a:solidFill>
              <a:ln>
                <a:noFill/>
              </a:ln>
            </p:spPr>
            <p:txBody>
              <a:bodyPr spcFirstLastPara="1" wrap="square" lIns="20325" tIns="20325" rIns="20325" bIns="203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11"/>
                  <a:buFont typeface="Arial"/>
                  <a:buNone/>
                </a:pPr>
                <a:endParaRPr sz="311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903" name="Google Shape;1903;p79"/>
              <p:cNvSpPr/>
              <p:nvPr/>
            </p:nvSpPr>
            <p:spPr>
              <a:xfrm>
                <a:off x="1205669" y="3018999"/>
                <a:ext cx="187306" cy="280551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1"/>
                    </a:solidFill>
                    <a:latin typeface="Arial"/>
                  </a:rPr>
                  <a:t>5</a:t>
                </a:r>
              </a:p>
            </p:txBody>
          </p:sp>
        </p:grpSp>
        <p:sp>
          <p:nvSpPr>
            <p:cNvPr id="1904" name="Google Shape;1904;p79"/>
            <p:cNvSpPr txBox="1"/>
            <p:nvPr/>
          </p:nvSpPr>
          <p:spPr>
            <a:xfrm>
              <a:off x="1765650" y="1614500"/>
              <a:ext cx="3969000" cy="50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300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Ring form reproduces asexually*, using up lots of the cells resources to make copies </a:t>
              </a:r>
              <a:endParaRPr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000">
                  <a:solidFill>
                    <a:srgbClr val="858585"/>
                  </a:solidFill>
                  <a:latin typeface="Open Sans"/>
                  <a:ea typeface="Open Sans"/>
                  <a:cs typeface="Open Sans"/>
                  <a:sym typeface="Open Sans"/>
                </a:rPr>
                <a:t>* Or can become gametocyte</a:t>
              </a:r>
              <a:endParaRPr sz="1300">
                <a:solidFill>
                  <a:srgbClr val="858585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905" name="Google Shape;1905;p79"/>
          <p:cNvGrpSpPr/>
          <p:nvPr/>
        </p:nvGrpSpPr>
        <p:grpSpPr>
          <a:xfrm>
            <a:off x="316769" y="4685312"/>
            <a:ext cx="4327631" cy="228600"/>
            <a:chOff x="1529719" y="2101975"/>
            <a:chExt cx="4327631" cy="228600"/>
          </a:xfrm>
        </p:grpSpPr>
        <p:grpSp>
          <p:nvGrpSpPr>
            <p:cNvPr id="1906" name="Google Shape;1906;p79"/>
            <p:cNvGrpSpPr/>
            <p:nvPr/>
          </p:nvGrpSpPr>
          <p:grpSpPr>
            <a:xfrm>
              <a:off x="1529719" y="2101981"/>
              <a:ext cx="228587" cy="228587"/>
              <a:chOff x="1550488" y="2981535"/>
              <a:chExt cx="355500" cy="355500"/>
            </a:xfrm>
          </p:grpSpPr>
          <p:sp>
            <p:nvSpPr>
              <p:cNvPr id="1907" name="Google Shape;1907;p79"/>
              <p:cNvSpPr/>
              <p:nvPr/>
            </p:nvSpPr>
            <p:spPr>
              <a:xfrm>
                <a:off x="1550488" y="2981535"/>
                <a:ext cx="355500" cy="355500"/>
              </a:xfrm>
              <a:prstGeom prst="ellipse">
                <a:avLst/>
              </a:prstGeom>
              <a:solidFill>
                <a:srgbClr val="B03D50"/>
              </a:solidFill>
              <a:ln>
                <a:noFill/>
              </a:ln>
            </p:spPr>
            <p:txBody>
              <a:bodyPr spcFirstLastPara="1" wrap="square" lIns="20325" tIns="20325" rIns="20325" bIns="203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11"/>
                  <a:buFont typeface="Arial"/>
                  <a:buNone/>
                </a:pPr>
                <a:endParaRPr sz="311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908" name="Google Shape;1908;p79"/>
              <p:cNvSpPr/>
              <p:nvPr/>
            </p:nvSpPr>
            <p:spPr>
              <a:xfrm>
                <a:off x="1636603" y="3018938"/>
                <a:ext cx="183278" cy="280669"/>
              </a:xfrm>
              <a:prstGeom prst="rect">
                <a:avLst/>
              </a:prstGeom>
            </p:spPr>
            <p:txBody>
              <a:bodyPr>
                <a:prstTxWarp prst="textPlain">
                  <a:avLst/>
                </a:prstTxWarp>
              </a:bodyPr>
              <a:lstStyle/>
              <a:p>
                <a:pPr lvl="0" algn="ctr"/>
                <a:r>
                  <a:rPr b="0" i="0">
                    <a:ln>
                      <a:noFill/>
                    </a:ln>
                    <a:solidFill>
                      <a:schemeClr val="lt1"/>
                    </a:solidFill>
                    <a:latin typeface="Arial"/>
                  </a:rPr>
                  <a:t>6</a:t>
                </a:r>
              </a:p>
            </p:txBody>
          </p:sp>
        </p:grpSp>
        <p:sp>
          <p:nvSpPr>
            <p:cNvPr id="1909" name="Google Shape;1909;p79"/>
            <p:cNvSpPr txBox="1"/>
            <p:nvPr/>
          </p:nvSpPr>
          <p:spPr>
            <a:xfrm>
              <a:off x="1765650" y="2101975"/>
              <a:ext cx="4091700" cy="22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0" rIns="91425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300" b="1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RBC lysis</a:t>
              </a:r>
              <a:r>
                <a:rPr lang="en" sz="1300">
                  <a:solidFill>
                    <a:schemeClr val="dk2"/>
                  </a:solidFill>
                  <a:latin typeface="Open Sans"/>
                  <a:ea typeface="Open Sans"/>
                  <a:cs typeface="Open Sans"/>
                  <a:sym typeface="Open Sans"/>
                </a:rPr>
                <a:t> → Merozoites able to infect more RBCs </a:t>
              </a:r>
              <a:endPara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cxnSp>
        <p:nvCxnSpPr>
          <p:cNvPr id="1910" name="Google Shape;1910;p79"/>
          <p:cNvCxnSpPr>
            <a:stCxn id="1819" idx="1"/>
          </p:cNvCxnSpPr>
          <p:nvPr/>
        </p:nvCxnSpPr>
        <p:spPr>
          <a:xfrm rot="10800000" flipH="1">
            <a:off x="1405411" y="734501"/>
            <a:ext cx="2700600" cy="909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911" name="Google Shape;1911;p79"/>
          <p:cNvSpPr/>
          <p:nvPr/>
        </p:nvSpPr>
        <p:spPr>
          <a:xfrm rot="-10401762">
            <a:off x="5655701" y="4020120"/>
            <a:ext cx="1328907" cy="433107"/>
          </a:xfrm>
          <a:prstGeom prst="arc">
            <a:avLst>
              <a:gd name="adj1" fmla="val 14319416"/>
              <a:gd name="adj2" fmla="val 21030559"/>
            </a:avLst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2" name="Google Shape;1912;p79"/>
          <p:cNvSpPr/>
          <p:nvPr/>
        </p:nvSpPr>
        <p:spPr>
          <a:xfrm rot="-6772766">
            <a:off x="4832000" y="3182439"/>
            <a:ext cx="728407" cy="433319"/>
          </a:xfrm>
          <a:prstGeom prst="arc">
            <a:avLst>
              <a:gd name="adj1" fmla="val 14319416"/>
              <a:gd name="adj2" fmla="val 21030559"/>
            </a:avLst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3" name="Google Shape;1913;p79"/>
          <p:cNvSpPr/>
          <p:nvPr/>
        </p:nvSpPr>
        <p:spPr>
          <a:xfrm rot="742682">
            <a:off x="6674522" y="2747820"/>
            <a:ext cx="1657018" cy="886739"/>
          </a:xfrm>
          <a:prstGeom prst="arc">
            <a:avLst>
              <a:gd name="adj1" fmla="val 14319416"/>
              <a:gd name="adj2" fmla="val 21030559"/>
            </a:avLst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4" name="Google Shape;1914;p79"/>
          <p:cNvSpPr/>
          <p:nvPr/>
        </p:nvSpPr>
        <p:spPr>
          <a:xfrm rot="9459022">
            <a:off x="7139894" y="4048564"/>
            <a:ext cx="1164474" cy="433321"/>
          </a:xfrm>
          <a:prstGeom prst="arc">
            <a:avLst>
              <a:gd name="adj1" fmla="val 11120206"/>
              <a:gd name="adj2" fmla="val 21030559"/>
            </a:avLst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5" name="Google Shape;1915;p79"/>
          <p:cNvSpPr txBox="1"/>
          <p:nvPr/>
        </p:nvSpPr>
        <p:spPr>
          <a:xfrm>
            <a:off x="353625" y="1864525"/>
            <a:ext cx="46293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14A44D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A simplified version of the life cycle</a:t>
            </a:r>
            <a:endParaRPr sz="1900">
              <a:solidFill>
                <a:srgbClr val="14A44D"/>
              </a:solidFill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pic>
        <p:nvPicPr>
          <p:cNvPr id="1916" name="Google Shape;1916;p79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6172288" y="1139400"/>
            <a:ext cx="1168400" cy="1017893"/>
          </a:xfrm>
          <a:prstGeom prst="rect">
            <a:avLst/>
          </a:prstGeom>
          <a:noFill/>
          <a:ln>
            <a:noFill/>
          </a:ln>
        </p:spPr>
      </p:pic>
      <p:sp>
        <p:nvSpPr>
          <p:cNvPr id="1917" name="Google Shape;1917;p79"/>
          <p:cNvSpPr txBox="1"/>
          <p:nvPr/>
        </p:nvSpPr>
        <p:spPr>
          <a:xfrm>
            <a:off x="6421125" y="13700"/>
            <a:ext cx="2742600" cy="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P. </a:t>
            </a:r>
            <a:r>
              <a:rPr lang="en" sz="1300" b="1">
                <a:solidFill>
                  <a:srgbClr val="896110"/>
                </a:solidFill>
                <a:latin typeface="Open Sans"/>
                <a:ea typeface="Open Sans"/>
                <a:cs typeface="Open Sans"/>
                <a:sym typeface="Open Sans"/>
              </a:rPr>
              <a:t>vivax 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&amp; </a:t>
            </a: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P. </a:t>
            </a:r>
            <a:r>
              <a:rPr lang="en" sz="1300" b="1">
                <a:solidFill>
                  <a:srgbClr val="896110"/>
                </a:solidFill>
                <a:latin typeface="Open Sans"/>
                <a:ea typeface="Open Sans"/>
                <a:cs typeface="Open Sans"/>
                <a:sym typeface="Open Sans"/>
              </a:rPr>
              <a:t>ovale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can go dormant (called </a:t>
            </a:r>
            <a:r>
              <a:rPr lang="en" sz="1300" b="1">
                <a:solidFill>
                  <a:srgbClr val="896110"/>
                </a:solidFill>
                <a:latin typeface="Open Sans"/>
                <a:ea typeface="Open Sans"/>
                <a:cs typeface="Open Sans"/>
                <a:sym typeface="Open Sans"/>
              </a:rPr>
              <a:t>hypnozoites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), allowing for </a:t>
            </a: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relapses</a:t>
            </a:r>
            <a:endParaRPr sz="1300" b="1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918" name="Google Shape;1918;p79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691646" y="16621"/>
            <a:ext cx="785100" cy="7851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19" name="Google Shape;1919;p79"/>
          <p:cNvCxnSpPr/>
          <p:nvPr/>
        </p:nvCxnSpPr>
        <p:spPr>
          <a:xfrm rot="10800000" flipH="1">
            <a:off x="5059988" y="372059"/>
            <a:ext cx="262200" cy="362400"/>
          </a:xfrm>
          <a:prstGeom prst="curvedConnector3">
            <a:avLst>
              <a:gd name="adj1" fmla="val 332022"/>
            </a:avLst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24" name="Google Shape;1924;p80"/>
          <p:cNvGraphicFramePr/>
          <p:nvPr/>
        </p:nvGraphicFramePr>
        <p:xfrm>
          <a:off x="60625" y="861450"/>
          <a:ext cx="6103725" cy="4198408"/>
        </p:xfrm>
        <a:graphic>
          <a:graphicData uri="http://schemas.openxmlformats.org/drawingml/2006/table">
            <a:tbl>
              <a:tblPr>
                <a:noFill/>
                <a:tableStyleId>{1F2A1DB5-752E-4D0B-B9CD-C9D913D8824E}</a:tableStyleId>
              </a:tblPr>
              <a:tblGrid>
                <a:gridCol w="1244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6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4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18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64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 b="1" i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RBC size</a:t>
                      </a:r>
                      <a:endParaRPr sz="1100" i="1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b="1" i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Ring form</a:t>
                      </a:r>
                      <a:endParaRPr sz="1300" b="1" i="1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i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Rings per RBC</a:t>
                      </a:r>
                      <a:endParaRPr sz="1300" b="1" i="1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 b="1" i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Trophozoite</a:t>
                      </a:r>
                      <a:endParaRPr b="1" i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 b="1" i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Gametocyte</a:t>
                      </a:r>
                      <a:endParaRPr b="1" i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 b="1" i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 falciparum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Normal</a:t>
                      </a:r>
                      <a:endParaRPr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Can be </a:t>
                      </a:r>
                      <a:r>
                        <a:rPr lang="en" sz="1300" b="1">
                          <a:solidFill>
                            <a:srgbClr val="DF382C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multiple</a:t>
                      </a:r>
                      <a:endParaRPr sz="130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Frequently</a:t>
                      </a:r>
                      <a:r>
                        <a:rPr lang="en" sz="1300" b="1">
                          <a:solidFill>
                            <a:srgbClr val="DF382C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not seen on smear</a:t>
                      </a: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en" sz="1100">
                          <a:solidFill>
                            <a:schemeClr val="dk2"/>
                          </a:solidFill>
                          <a:latin typeface="Open Sans Light"/>
                          <a:ea typeface="Open Sans Light"/>
                          <a:cs typeface="Open Sans Light"/>
                          <a:sym typeface="Open Sans Light"/>
                        </a:rPr>
                        <a:t>(sequestered in the periphery)</a:t>
                      </a:r>
                      <a:endParaRPr sz="800">
                        <a:solidFill>
                          <a:srgbClr val="858585"/>
                        </a:solidFill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E4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b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Elongated </a:t>
                      </a:r>
                      <a:endParaRPr sz="1300" b="1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“banana shaped”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F1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 b="1" i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 ovale</a:t>
                      </a:r>
                      <a:endParaRPr sz="1300" b="1" i="1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Enlarged </a:t>
                      </a:r>
                      <a:endParaRPr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2EAF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Single ring</a:t>
                      </a:r>
                      <a:endParaRPr sz="130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b="1">
                          <a:solidFill>
                            <a:srgbClr val="0C622E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Ragged edges</a:t>
                      </a:r>
                      <a:endParaRPr sz="1300" b="1">
                        <a:solidFill>
                          <a:srgbClr val="0C622E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More oval shaped*</a:t>
                      </a:r>
                      <a:endParaRPr sz="1300" b="1">
                        <a:solidFill>
                          <a:srgbClr val="89611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CF1E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b="1">
                          <a:solidFill>
                            <a:srgbClr val="0C622E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Ragged edges</a:t>
                      </a:r>
                      <a:endParaRPr sz="1300" b="1">
                        <a:solidFill>
                          <a:srgbClr val="0C622E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More oval shaped*</a:t>
                      </a:r>
                      <a:endParaRPr sz="13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CF1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82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 b="1" i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 vivax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Enlarged </a:t>
                      </a:r>
                      <a:endParaRPr/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2EAF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Single ring</a:t>
                      </a:r>
                      <a:endParaRPr sz="130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Ameboid shaped</a:t>
                      </a:r>
                      <a:endParaRPr sz="130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9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* Can also be oval shaped</a:t>
                      </a:r>
                      <a:endParaRPr sz="90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BF1D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9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* Can also be oval shaped</a:t>
                      </a:r>
                      <a:endParaRPr sz="12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 b="1" i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 malariae</a:t>
                      </a:r>
                      <a:endParaRPr sz="1300" b="1" i="1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Normal</a:t>
                      </a:r>
                      <a:endParaRPr sz="130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Single ring</a:t>
                      </a:r>
                      <a:endParaRPr sz="130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Band shaped</a:t>
                      </a:r>
                      <a:endParaRPr sz="1300" b="1">
                        <a:solidFill>
                          <a:srgbClr val="89611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925" name="Google Shape;1925;p80"/>
          <p:cNvSpPr txBox="1"/>
          <p:nvPr/>
        </p:nvSpPr>
        <p:spPr>
          <a:xfrm>
            <a:off x="6326750" y="1173582"/>
            <a:ext cx="768600" cy="1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8"/>
              <a:buFont typeface="Arial"/>
              <a:buNone/>
            </a:pPr>
            <a:r>
              <a:rPr lang="en" sz="858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Ring </a:t>
            </a:r>
            <a:r>
              <a:rPr lang="en" sz="858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 </a:t>
            </a:r>
            <a:r>
              <a:rPr lang="en" sz="858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form</a:t>
            </a:r>
            <a:endParaRPr sz="858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grpSp>
        <p:nvGrpSpPr>
          <p:cNvPr id="1926" name="Google Shape;1926;p80"/>
          <p:cNvGrpSpPr/>
          <p:nvPr/>
        </p:nvGrpSpPr>
        <p:grpSpPr>
          <a:xfrm>
            <a:off x="6294155" y="1563394"/>
            <a:ext cx="771210" cy="764874"/>
            <a:chOff x="7871170" y="3082826"/>
            <a:chExt cx="1168500" cy="1158900"/>
          </a:xfrm>
        </p:grpSpPr>
        <p:pic>
          <p:nvPicPr>
            <p:cNvPr id="1927" name="Google Shape;1927;p8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948542" y="3222000"/>
              <a:ext cx="953870" cy="852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28" name="Google Shape;1928;p80"/>
            <p:cNvSpPr/>
            <p:nvPr/>
          </p:nvSpPr>
          <p:spPr>
            <a:xfrm rot="1212767">
              <a:off x="7998267" y="3213094"/>
              <a:ext cx="914307" cy="898365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60350" tIns="60350" rIns="60350" bIns="603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24"/>
                <a:buFont typeface="Arial"/>
                <a:buNone/>
              </a:pPr>
              <a:endParaRPr sz="924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pic>
        <p:nvPicPr>
          <p:cNvPr id="1929" name="Google Shape;1929;p80"/>
          <p:cNvPicPr preferRelativeResize="0"/>
          <p:nvPr/>
        </p:nvPicPr>
        <p:blipFill rotWithShape="1">
          <a:blip r:embed="rId4">
            <a:alphaModFix/>
          </a:blip>
          <a:srcRect l="10404" t="10563" r="5555"/>
          <a:stretch/>
        </p:blipFill>
        <p:spPr>
          <a:xfrm>
            <a:off x="6380063" y="2587600"/>
            <a:ext cx="599393" cy="637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0" name="Google Shape;1930;p80"/>
          <p:cNvPicPr preferRelativeResize="0"/>
          <p:nvPr/>
        </p:nvPicPr>
        <p:blipFill rotWithShape="1">
          <a:blip r:embed="rId4">
            <a:alphaModFix/>
          </a:blip>
          <a:srcRect l="10404" t="10563" r="5555"/>
          <a:stretch/>
        </p:blipFill>
        <p:spPr>
          <a:xfrm>
            <a:off x="6380063" y="3484800"/>
            <a:ext cx="599393" cy="637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1" name="Google Shape;1931;p80"/>
          <p:cNvPicPr preferRelativeResize="0"/>
          <p:nvPr/>
        </p:nvPicPr>
        <p:blipFill rotWithShape="1">
          <a:blip r:embed="rId4">
            <a:alphaModFix/>
          </a:blip>
          <a:srcRect l="10404" t="10563" r="5555"/>
          <a:stretch/>
        </p:blipFill>
        <p:spPr>
          <a:xfrm>
            <a:off x="6380063" y="4306125"/>
            <a:ext cx="599393" cy="637875"/>
          </a:xfrm>
          <a:prstGeom prst="rect">
            <a:avLst/>
          </a:prstGeom>
          <a:noFill/>
          <a:ln>
            <a:noFill/>
          </a:ln>
        </p:spPr>
      </p:pic>
      <p:sp>
        <p:nvSpPr>
          <p:cNvPr id="1932" name="Google Shape;1932;p80"/>
          <p:cNvSpPr txBox="1"/>
          <p:nvPr/>
        </p:nvSpPr>
        <p:spPr>
          <a:xfrm>
            <a:off x="6989176" y="1167126"/>
            <a:ext cx="1057800" cy="14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41"/>
              <a:buFont typeface="Arial"/>
              <a:buNone/>
            </a:pPr>
            <a:r>
              <a:rPr lang="en" sz="941" b="0" i="0" u="none" strike="noStrike" cap="none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Trophozoites</a:t>
            </a:r>
            <a:endParaRPr sz="941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grpSp>
        <p:nvGrpSpPr>
          <p:cNvPr id="1933" name="Google Shape;1933;p80"/>
          <p:cNvGrpSpPr/>
          <p:nvPr/>
        </p:nvGrpSpPr>
        <p:grpSpPr>
          <a:xfrm>
            <a:off x="7303563" y="1626901"/>
            <a:ext cx="645649" cy="637869"/>
            <a:chOff x="6424700" y="3998550"/>
            <a:chExt cx="892150" cy="881400"/>
          </a:xfrm>
        </p:grpSpPr>
        <p:pic>
          <p:nvPicPr>
            <p:cNvPr id="1934" name="Google Shape;1934;p80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424700" y="4033354"/>
              <a:ext cx="836801" cy="8156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35" name="Google Shape;1935;p80"/>
            <p:cNvSpPr/>
            <p:nvPr/>
          </p:nvSpPr>
          <p:spPr>
            <a:xfrm>
              <a:off x="6425550" y="3998550"/>
              <a:ext cx="891300" cy="8814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66175" tIns="66175" rIns="66175" bIns="661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13"/>
                <a:buFont typeface="Arial"/>
                <a:buNone/>
              </a:pPr>
              <a:endParaRPr sz="1013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pic>
        <p:nvPicPr>
          <p:cNvPr id="1936" name="Google Shape;1936;p80"/>
          <p:cNvPicPr preferRelativeResize="0"/>
          <p:nvPr/>
        </p:nvPicPr>
        <p:blipFill rotWithShape="1">
          <a:blip r:embed="rId6">
            <a:alphaModFix/>
          </a:blip>
          <a:srcRect l="16037" t="12134"/>
          <a:stretch/>
        </p:blipFill>
        <p:spPr>
          <a:xfrm>
            <a:off x="7278803" y="2524100"/>
            <a:ext cx="695170" cy="76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7" name="Google Shape;1937;p8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303575" y="3475887"/>
            <a:ext cx="645625" cy="655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8" name="Google Shape;1938;p8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259788" y="4318500"/>
            <a:ext cx="733200" cy="717775"/>
          </a:xfrm>
          <a:prstGeom prst="rect">
            <a:avLst/>
          </a:prstGeom>
          <a:noFill/>
          <a:ln>
            <a:noFill/>
          </a:ln>
        </p:spPr>
      </p:pic>
      <p:sp>
        <p:nvSpPr>
          <p:cNvPr id="1939" name="Google Shape;1939;p80"/>
          <p:cNvSpPr txBox="1"/>
          <p:nvPr/>
        </p:nvSpPr>
        <p:spPr>
          <a:xfrm>
            <a:off x="8079350" y="1173582"/>
            <a:ext cx="768600" cy="1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8"/>
              <a:buFont typeface="Arial"/>
              <a:buNone/>
            </a:pPr>
            <a:r>
              <a:rPr lang="en" sz="858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Gametocytes</a:t>
            </a:r>
            <a:endParaRPr sz="858" b="0" i="0" u="none" strike="noStrike" cap="none">
              <a:solidFill>
                <a:schemeClr val="dk2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grpSp>
        <p:nvGrpSpPr>
          <p:cNvPr id="1940" name="Google Shape;1940;p80"/>
          <p:cNvGrpSpPr/>
          <p:nvPr/>
        </p:nvGrpSpPr>
        <p:grpSpPr>
          <a:xfrm>
            <a:off x="7951872" y="1473018"/>
            <a:ext cx="1055604" cy="945644"/>
            <a:chOff x="2742121" y="3523080"/>
            <a:chExt cx="1649639" cy="1477800"/>
          </a:xfrm>
        </p:grpSpPr>
        <p:grpSp>
          <p:nvGrpSpPr>
            <p:cNvPr id="1941" name="Google Shape;1941;p80"/>
            <p:cNvGrpSpPr/>
            <p:nvPr/>
          </p:nvGrpSpPr>
          <p:grpSpPr>
            <a:xfrm>
              <a:off x="2742121" y="3653959"/>
              <a:ext cx="1065772" cy="1090541"/>
              <a:chOff x="2742121" y="3653959"/>
              <a:chExt cx="1065772" cy="1090541"/>
            </a:xfrm>
          </p:grpSpPr>
          <p:pic>
            <p:nvPicPr>
              <p:cNvPr id="1942" name="Google Shape;1942;p80"/>
              <p:cNvPicPr preferRelativeResize="0"/>
              <p:nvPr/>
            </p:nvPicPr>
            <p:blipFill rotWithShape="1">
              <a:blip r:embed="rId9">
                <a:alphaModFix/>
              </a:blip>
              <a:srcRect l="5254" r="55511" b="48262"/>
              <a:stretch/>
            </p:blipFill>
            <p:spPr>
              <a:xfrm>
                <a:off x="3011875" y="3653959"/>
                <a:ext cx="796018" cy="85238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43" name="Google Shape;1943;p80"/>
              <p:cNvPicPr preferRelativeResize="0"/>
              <p:nvPr/>
            </p:nvPicPr>
            <p:blipFill rotWithShape="1">
              <a:blip r:embed="rId10">
                <a:alphaModFix/>
              </a:blip>
              <a:srcRect/>
              <a:stretch/>
            </p:blipFill>
            <p:spPr>
              <a:xfrm>
                <a:off x="2742121" y="4325893"/>
                <a:ext cx="297215" cy="41860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944" name="Google Shape;1944;p80"/>
            <p:cNvGrpSpPr/>
            <p:nvPr/>
          </p:nvGrpSpPr>
          <p:grpSpPr>
            <a:xfrm>
              <a:off x="3261207" y="3925893"/>
              <a:ext cx="1130553" cy="852388"/>
              <a:chOff x="3261207" y="3925893"/>
              <a:chExt cx="1130553" cy="852388"/>
            </a:xfrm>
          </p:grpSpPr>
          <p:pic>
            <p:nvPicPr>
              <p:cNvPr id="1945" name="Google Shape;1945;p80"/>
              <p:cNvPicPr preferRelativeResize="0"/>
              <p:nvPr/>
            </p:nvPicPr>
            <p:blipFill rotWithShape="1">
              <a:blip r:embed="rId11">
                <a:alphaModFix/>
              </a:blip>
              <a:srcRect/>
              <a:stretch/>
            </p:blipFill>
            <p:spPr>
              <a:xfrm>
                <a:off x="3261207" y="3925893"/>
                <a:ext cx="836804" cy="85238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46" name="Google Shape;1946;p80"/>
              <p:cNvPicPr preferRelativeResize="0"/>
              <p:nvPr/>
            </p:nvPicPr>
            <p:blipFill rotWithShape="1">
              <a:blip r:embed="rId12">
                <a:alphaModFix/>
              </a:blip>
              <a:srcRect l="11480" t="24506" r="10686"/>
              <a:stretch/>
            </p:blipFill>
            <p:spPr>
              <a:xfrm>
                <a:off x="4056196" y="4071437"/>
                <a:ext cx="335564" cy="30105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947" name="Google Shape;1947;p80"/>
            <p:cNvSpPr/>
            <p:nvPr/>
          </p:nvSpPr>
          <p:spPr>
            <a:xfrm rot="645705">
              <a:off x="2937125" y="3628477"/>
              <a:ext cx="1248356" cy="1267006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58500" tIns="58500" rIns="58500" bIns="585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96"/>
                <a:buFont typeface="Arial"/>
                <a:buNone/>
              </a:pPr>
              <a:endParaRPr sz="89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948" name="Google Shape;1948;p80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 rot="5400000">
            <a:off x="8250400" y="2421610"/>
            <a:ext cx="645625" cy="969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9" name="Google Shape;1949;p80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 rot="5400000">
            <a:off x="8141499" y="3397250"/>
            <a:ext cx="706525" cy="81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0" name="Google Shape;1950;p80"/>
          <p:cNvPicPr preferRelativeResize="0"/>
          <p:nvPr/>
        </p:nvPicPr>
        <p:blipFill rotWithShape="1">
          <a:blip r:embed="rId15">
            <a:alphaModFix/>
          </a:blip>
          <a:srcRect l="6033"/>
          <a:stretch/>
        </p:blipFill>
        <p:spPr>
          <a:xfrm rot="5400000">
            <a:off x="8181800" y="4269824"/>
            <a:ext cx="669475" cy="774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" name="Google Shape;1955;p81"/>
          <p:cNvSpPr txBox="1">
            <a:spLocks noGrp="1"/>
          </p:cNvSpPr>
          <p:nvPr>
            <p:ph type="title"/>
          </p:nvPr>
        </p:nvSpPr>
        <p:spPr>
          <a:xfrm>
            <a:off x="729450" y="6328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do I need to know about each species?</a:t>
            </a:r>
            <a:endParaRPr/>
          </a:p>
        </p:txBody>
      </p:sp>
      <p:graphicFrame>
        <p:nvGraphicFramePr>
          <p:cNvPr id="1956" name="Google Shape;1956;p81"/>
          <p:cNvGraphicFramePr/>
          <p:nvPr/>
        </p:nvGraphicFramePr>
        <p:xfrm>
          <a:off x="729450" y="1106200"/>
          <a:ext cx="7878200" cy="3941299"/>
        </p:xfrm>
        <a:graphic>
          <a:graphicData uri="http://schemas.openxmlformats.org/drawingml/2006/table">
            <a:tbl>
              <a:tblPr>
                <a:noFill/>
                <a:tableStyleId>{1F2A1DB5-752E-4D0B-B9CD-C9D913D8824E}</a:tableStyleId>
              </a:tblPr>
              <a:tblGrid>
                <a:gridCol w="1621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4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44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 b="1" i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 </a:t>
                      </a:r>
                      <a:r>
                        <a:rPr lang="en" sz="1300" b="1" i="1">
                          <a:solidFill>
                            <a:srgbClr val="DF382C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</a:t>
                      </a:r>
                      <a:r>
                        <a:rPr lang="en" sz="1300" b="1" i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alciparum</a:t>
                      </a:r>
                      <a:endParaRPr b="1" i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 b="1" i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 vivax &amp; ovale</a:t>
                      </a:r>
                      <a:endParaRPr b="1" i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 b="1" i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 </a:t>
                      </a:r>
                      <a:r>
                        <a:rPr lang="en" sz="1300" b="1" i="1">
                          <a:solidFill>
                            <a:srgbClr val="3B71CA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</a:t>
                      </a:r>
                      <a:r>
                        <a:rPr lang="en" sz="1300" b="1" i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alariae</a:t>
                      </a:r>
                      <a:endParaRPr b="1" i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Which RBCs?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Infect RBC’s of all ages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Only young RBC’s </a:t>
                      </a:r>
                      <a:r>
                        <a:rPr lang="en" sz="900">
                          <a:solidFill>
                            <a:srgbClr val="85858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(reticulocytes)</a:t>
                      </a:r>
                      <a:endParaRPr sz="1000">
                        <a:solidFill>
                          <a:srgbClr val="858585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Only </a:t>
                      </a:r>
                      <a:r>
                        <a:rPr lang="en" sz="1300" b="1">
                          <a:solidFill>
                            <a:srgbClr val="3B71CA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</a:t>
                      </a: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ature RBC’s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Severity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endParaRPr sz="130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Peripheral sequestration?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Yes (part of why is </a:t>
                      </a:r>
                      <a:r>
                        <a:rPr lang="en" sz="1300" b="1">
                          <a:solidFill>
                            <a:srgbClr val="DF382C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</a:t>
                      </a: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atal in up to 30% of cases)</a:t>
                      </a:r>
                      <a:endParaRPr sz="17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No </a:t>
                      </a:r>
                      <a:r>
                        <a:rPr lang="en">
                          <a:solidFill>
                            <a:srgbClr val="85858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(less deadly)</a:t>
                      </a:r>
                      <a:endParaRPr>
                        <a:solidFill>
                          <a:srgbClr val="858585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Immune factors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Severe disease</a:t>
                      </a:r>
                      <a:r>
                        <a:rPr lang="en" sz="1300" b="1">
                          <a:solidFill>
                            <a:srgbClr val="DF382C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if no immunity</a:t>
                      </a: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en" sz="1300">
                          <a:solidFill>
                            <a:srgbClr val="85858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(children, pregnancy, travel)</a:t>
                      </a:r>
                      <a:endParaRPr sz="1300">
                        <a:solidFill>
                          <a:srgbClr val="858585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rgbClr val="89611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Hypnozoites </a:t>
                      </a: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→ Late relapses 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Low grade</a:t>
                      </a: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infection</a:t>
                      </a:r>
                      <a:r>
                        <a:rPr lang="en" sz="13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(can </a:t>
                      </a:r>
                      <a:r>
                        <a:rPr lang="en" sz="1300" b="1">
                          <a:solidFill>
                            <a:srgbClr val="3B71CA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persist &gt;40 years</a:t>
                      </a:r>
                      <a:r>
                        <a:rPr lang="en" sz="13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) </a:t>
                      </a:r>
                      <a:r>
                        <a:rPr lang="en" sz="1200">
                          <a:solidFill>
                            <a:srgbClr val="85858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→</a:t>
                      </a:r>
                      <a:endParaRPr sz="1200">
                        <a:solidFill>
                          <a:srgbClr val="858585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85858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immune complex → </a:t>
                      </a:r>
                      <a:r>
                        <a:rPr lang="en" sz="12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glomerulonephritis</a:t>
                      </a:r>
                      <a:endParaRPr sz="12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Geography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All of them </a:t>
                      </a:r>
                      <a:r>
                        <a:rPr lang="en" sz="1300" b="1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are in the tropics</a:t>
                      </a: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(with great overlap) so </a:t>
                      </a:r>
                      <a:r>
                        <a:rPr lang="en" sz="1300" u="sng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do not rule out</a:t>
                      </a:r>
                      <a:r>
                        <a:rPr lang="en" sz="1300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based on geography alone</a:t>
                      </a:r>
                      <a:endParaRPr sz="1300"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85858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Slight preferences</a:t>
                      </a:r>
                      <a:endParaRPr sz="1200">
                        <a:solidFill>
                          <a:srgbClr val="858585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300">
                          <a:solidFill>
                            <a:srgbClr val="85858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Sub-Saharan </a:t>
                      </a:r>
                      <a:r>
                        <a:rPr lang="en" sz="1300">
                          <a:solidFill>
                            <a:srgbClr val="B03D5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Africa</a:t>
                      </a:r>
                      <a:endParaRPr sz="1300">
                        <a:solidFill>
                          <a:srgbClr val="B03D5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858585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Everywhere else</a:t>
                      </a:r>
                      <a:endParaRPr>
                        <a:solidFill>
                          <a:srgbClr val="858585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957" name="Google Shape;1957;p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15900" y="3411903"/>
            <a:ext cx="486426" cy="486426"/>
          </a:xfrm>
          <a:prstGeom prst="rect">
            <a:avLst/>
          </a:prstGeom>
          <a:noFill/>
          <a:ln>
            <a:noFill/>
          </a:ln>
        </p:spPr>
      </p:pic>
      <p:sp>
        <p:nvSpPr>
          <p:cNvPr id="1958" name="Google Shape;1958;p81"/>
          <p:cNvSpPr/>
          <p:nvPr/>
        </p:nvSpPr>
        <p:spPr>
          <a:xfrm>
            <a:off x="2421087" y="2107338"/>
            <a:ext cx="6112275" cy="289635"/>
          </a:xfrm>
          <a:custGeom>
            <a:avLst/>
            <a:gdLst/>
            <a:ahLst/>
            <a:cxnLst/>
            <a:rect l="l" t="t" r="r" b="b"/>
            <a:pathLst>
              <a:path w="244491" h="18777" extrusionOk="0">
                <a:moveTo>
                  <a:pt x="0" y="0"/>
                </a:moveTo>
                <a:lnTo>
                  <a:pt x="0" y="18777"/>
                </a:lnTo>
                <a:lnTo>
                  <a:pt x="244491" y="18777"/>
                </a:lnTo>
                <a:lnTo>
                  <a:pt x="244491" y="14382"/>
                </a:lnTo>
                <a:close/>
              </a:path>
            </a:pathLst>
          </a:custGeom>
          <a:gradFill>
            <a:gsLst>
              <a:gs pos="0">
                <a:srgbClr val="DF382C"/>
              </a:gs>
              <a:gs pos="50000">
                <a:srgbClr val="E4A11B"/>
              </a:gs>
              <a:gs pos="100000">
                <a:srgbClr val="3B71CA"/>
              </a:gs>
            </a:gsLst>
            <a:lin ang="0" scaled="0"/>
          </a:grad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63" name="Google Shape;1963;p82"/>
          <p:cNvCxnSpPr>
            <a:stCxn id="1964" idx="2"/>
            <a:endCxn id="1965" idx="0"/>
          </p:cNvCxnSpPr>
          <p:nvPr/>
        </p:nvCxnSpPr>
        <p:spPr>
          <a:xfrm flipH="1">
            <a:off x="1240500" y="1847118"/>
            <a:ext cx="2240100" cy="669000"/>
          </a:xfrm>
          <a:prstGeom prst="straightConnector1">
            <a:avLst/>
          </a:prstGeom>
          <a:noFill/>
          <a:ln w="19050" cap="flat" cmpd="sng">
            <a:solidFill>
              <a:srgbClr val="B7B7B7"/>
            </a:solidFill>
            <a:prstDash val="dash"/>
            <a:round/>
            <a:headEnd type="none" w="med" len="med"/>
            <a:tailEnd type="triangle" w="med" len="med"/>
          </a:ln>
        </p:spPr>
      </p:cxnSp>
      <p:sp>
        <p:nvSpPr>
          <p:cNvPr id="1966" name="Google Shape;1966;p82"/>
          <p:cNvSpPr txBox="1">
            <a:spLocks noGrp="1"/>
          </p:cNvSpPr>
          <p:nvPr>
            <p:ph type="title"/>
          </p:nvPr>
        </p:nvSpPr>
        <p:spPr>
          <a:xfrm>
            <a:off x="729450" y="632850"/>
            <a:ext cx="45723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Treatment algorithm</a:t>
            </a:r>
            <a:endParaRPr/>
          </a:p>
        </p:txBody>
      </p:sp>
      <p:sp>
        <p:nvSpPr>
          <p:cNvPr id="1967" name="Google Shape;1967;p82"/>
          <p:cNvSpPr/>
          <p:nvPr/>
        </p:nvSpPr>
        <p:spPr>
          <a:xfrm>
            <a:off x="5783850" y="606225"/>
            <a:ext cx="3180600" cy="1684800"/>
          </a:xfrm>
          <a:prstGeom prst="rect">
            <a:avLst/>
          </a:prstGeom>
          <a:noFill/>
          <a:ln w="9525" cap="flat" cmpd="sng">
            <a:solidFill>
              <a:srgbClr val="B03D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B03D50"/>
                </a:solidFill>
                <a:latin typeface="Open Sans"/>
                <a:ea typeface="Open Sans"/>
                <a:cs typeface="Open Sans"/>
                <a:sym typeface="Open Sans"/>
              </a:rPr>
              <a:t>Severe malaria</a:t>
            </a:r>
            <a:r>
              <a:rPr lang="en" sz="1200" b="1">
                <a:solidFill>
                  <a:srgbClr val="B03D5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12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(any species)</a:t>
            </a:r>
            <a:endParaRPr sz="12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AMS, seizures, or CNS disease</a:t>
            </a:r>
            <a:endParaRPr sz="13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Acute kidney injury</a:t>
            </a:r>
            <a:endParaRPr sz="13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Pulmonary edema / ARDS</a:t>
            </a:r>
            <a:endParaRPr sz="13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Severe anemia, jaundice</a:t>
            </a:r>
            <a:endParaRPr sz="13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Shock / DIC</a:t>
            </a:r>
            <a:endParaRPr sz="13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Parasitemia &gt;5% on blood smear</a:t>
            </a:r>
            <a:endParaRPr sz="13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68" name="Google Shape;1968;p82"/>
          <p:cNvSpPr/>
          <p:nvPr/>
        </p:nvSpPr>
        <p:spPr>
          <a:xfrm>
            <a:off x="560700" y="1301268"/>
            <a:ext cx="1359300" cy="691500"/>
          </a:xfrm>
          <a:prstGeom prst="rect">
            <a:avLst/>
          </a:prstGeom>
          <a:solidFill>
            <a:srgbClr val="FAE4E8"/>
          </a:solidFill>
          <a:ln w="9525" cap="flat" cmpd="sng">
            <a:solidFill>
              <a:srgbClr val="B03D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B03D50"/>
                </a:solidFill>
                <a:latin typeface="Open Sans"/>
                <a:ea typeface="Open Sans"/>
                <a:cs typeface="Open Sans"/>
                <a:sym typeface="Open Sans"/>
              </a:rPr>
              <a:t>Severe disease?</a:t>
            </a:r>
            <a:endParaRPr sz="1800" b="1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64" name="Google Shape;1964;p82"/>
          <p:cNvSpPr/>
          <p:nvPr/>
        </p:nvSpPr>
        <p:spPr>
          <a:xfrm>
            <a:off x="2564400" y="1446918"/>
            <a:ext cx="1832400" cy="400200"/>
          </a:xfrm>
          <a:prstGeom prst="rect">
            <a:avLst/>
          </a:prstGeom>
          <a:solidFill>
            <a:srgbClr val="DCF1E4"/>
          </a:solidFill>
          <a:ln w="9525" cap="flat" cmpd="sng">
            <a:solidFill>
              <a:srgbClr val="0C62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DF382C"/>
                </a:solidFill>
                <a:latin typeface="Open Sans"/>
                <a:ea typeface="Open Sans"/>
                <a:cs typeface="Open Sans"/>
                <a:sym typeface="Open Sans"/>
              </a:rPr>
              <a:t>IV</a:t>
            </a:r>
            <a:r>
              <a:rPr lang="en" sz="1600" b="1">
                <a:solidFill>
                  <a:srgbClr val="0C622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1600">
                <a:solidFill>
                  <a:schemeClr val="dk2"/>
                </a:solidFill>
                <a:latin typeface="Alegreya SC Black"/>
                <a:ea typeface="Alegreya SC Black"/>
                <a:cs typeface="Alegreya SC Black"/>
                <a:sym typeface="Alegreya SC Black"/>
              </a:rPr>
              <a:t>art</a:t>
            </a:r>
            <a:r>
              <a:rPr lang="en" sz="1600" b="1">
                <a:solidFill>
                  <a:srgbClr val="0C622E"/>
                </a:solidFill>
                <a:latin typeface="Open Sans"/>
                <a:ea typeface="Open Sans"/>
                <a:cs typeface="Open Sans"/>
                <a:sym typeface="Open Sans"/>
              </a:rPr>
              <a:t>esunate </a:t>
            </a:r>
            <a:endParaRPr sz="16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969" name="Google Shape;1969;p82"/>
          <p:cNvCxnSpPr>
            <a:stCxn id="1968" idx="3"/>
            <a:endCxn id="1964" idx="1"/>
          </p:cNvCxnSpPr>
          <p:nvPr/>
        </p:nvCxnSpPr>
        <p:spPr>
          <a:xfrm>
            <a:off x="1920000" y="1647018"/>
            <a:ext cx="6444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970" name="Google Shape;1970;p82"/>
          <p:cNvSpPr txBox="1"/>
          <p:nvPr/>
        </p:nvSpPr>
        <p:spPr>
          <a:xfrm>
            <a:off x="1783950" y="1301268"/>
            <a:ext cx="8568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Yes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65" name="Google Shape;1965;p82"/>
          <p:cNvSpPr/>
          <p:nvPr/>
        </p:nvSpPr>
        <p:spPr>
          <a:xfrm>
            <a:off x="348450" y="2516168"/>
            <a:ext cx="1783800" cy="1006800"/>
          </a:xfrm>
          <a:prstGeom prst="rect">
            <a:avLst/>
          </a:prstGeom>
          <a:solidFill>
            <a:srgbClr val="F1F2F3"/>
          </a:solidFill>
          <a:ln w="9525" cap="flat" cmpd="sng">
            <a:solidFill>
              <a:srgbClr val="40424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404247"/>
                </a:solidFill>
                <a:latin typeface="Open Sans"/>
                <a:ea typeface="Open Sans"/>
                <a:cs typeface="Open Sans"/>
                <a:sym typeface="Open Sans"/>
              </a:rPr>
              <a:t>Uncomplicated malaria</a:t>
            </a:r>
            <a:r>
              <a:rPr lang="en" sz="1600">
                <a:solidFill>
                  <a:srgbClr val="9FA6B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600">
              <a:solidFill>
                <a:srgbClr val="9FA6B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generally use </a:t>
            </a:r>
            <a:r>
              <a:rPr lang="en" sz="1200" u="sng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combination</a:t>
            </a:r>
            <a:r>
              <a:rPr lang="en" sz="12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 therapy</a:t>
            </a:r>
            <a:endParaRPr sz="12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71" name="Google Shape;1971;p82"/>
          <p:cNvSpPr/>
          <p:nvPr/>
        </p:nvSpPr>
        <p:spPr>
          <a:xfrm>
            <a:off x="2588700" y="2424368"/>
            <a:ext cx="3066600" cy="1190400"/>
          </a:xfrm>
          <a:prstGeom prst="rect">
            <a:avLst/>
          </a:prstGeom>
          <a:noFill/>
          <a:ln w="9525" cap="flat" cmpd="sng">
            <a:solidFill>
              <a:srgbClr val="0C62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u="sng">
                <a:solidFill>
                  <a:srgbClr val="404247"/>
                </a:solidFill>
                <a:latin typeface="Open Sans"/>
                <a:ea typeface="Open Sans"/>
                <a:cs typeface="Open Sans"/>
                <a:sym typeface="Open Sans"/>
              </a:rPr>
              <a:t>Treat the blood first</a:t>
            </a:r>
            <a:endParaRPr sz="1600" u="sng">
              <a:solidFill>
                <a:srgbClr val="9FA6B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Alegreya SC Black"/>
                <a:ea typeface="Alegreya SC Black"/>
                <a:cs typeface="Alegreya SC Black"/>
                <a:sym typeface="Alegreya SC Black"/>
              </a:rPr>
              <a:t>Art</a:t>
            </a:r>
            <a:r>
              <a:rPr lang="en" sz="1300" b="1">
                <a:solidFill>
                  <a:srgbClr val="0C622E"/>
                </a:solidFill>
                <a:latin typeface="Open Sans"/>
                <a:ea typeface="Open Sans"/>
                <a:cs typeface="Open Sans"/>
                <a:sym typeface="Open Sans"/>
              </a:rPr>
              <a:t>emether–lumefantrine</a:t>
            </a:r>
            <a:endParaRPr sz="1300" b="1">
              <a:solidFill>
                <a:srgbClr val="0C622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Prefered due to ↓ resistance</a:t>
            </a:r>
            <a:endParaRPr sz="13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“Broad spectrum” including for </a:t>
            </a:r>
            <a:r>
              <a:rPr lang="en" sz="1300" i="1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P. </a:t>
            </a:r>
            <a:r>
              <a:rPr lang="en" sz="1300" b="1" i="1">
                <a:solidFill>
                  <a:srgbClr val="DF382C"/>
                </a:solidFill>
                <a:latin typeface="Open Sans"/>
                <a:ea typeface="Open Sans"/>
                <a:cs typeface="Open Sans"/>
                <a:sym typeface="Open Sans"/>
              </a:rPr>
              <a:t>F</a:t>
            </a:r>
            <a:r>
              <a:rPr lang="en" sz="1300" i="1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alciparum</a:t>
            </a:r>
            <a:endParaRPr sz="1300" i="1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972" name="Google Shape;1972;p82"/>
          <p:cNvCxnSpPr>
            <a:stCxn id="1968" idx="2"/>
            <a:endCxn id="1965" idx="0"/>
          </p:cNvCxnSpPr>
          <p:nvPr/>
        </p:nvCxnSpPr>
        <p:spPr>
          <a:xfrm>
            <a:off x="1240350" y="1992768"/>
            <a:ext cx="0" cy="5235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973" name="Google Shape;1973;p82"/>
          <p:cNvSpPr txBox="1"/>
          <p:nvPr/>
        </p:nvSpPr>
        <p:spPr>
          <a:xfrm>
            <a:off x="1240350" y="2016118"/>
            <a:ext cx="5820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No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974" name="Google Shape;1974;p82"/>
          <p:cNvCxnSpPr>
            <a:stCxn id="1965" idx="3"/>
            <a:endCxn id="1971" idx="1"/>
          </p:cNvCxnSpPr>
          <p:nvPr/>
        </p:nvCxnSpPr>
        <p:spPr>
          <a:xfrm>
            <a:off x="2132250" y="3019568"/>
            <a:ext cx="4566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975" name="Google Shape;1975;p82"/>
          <p:cNvSpPr/>
          <p:nvPr/>
        </p:nvSpPr>
        <p:spPr>
          <a:xfrm>
            <a:off x="2588700" y="3614775"/>
            <a:ext cx="3363900" cy="5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rgbClr val="0C622E"/>
                </a:solidFill>
                <a:latin typeface="Open Sans"/>
                <a:ea typeface="Open Sans"/>
                <a:cs typeface="Open Sans"/>
                <a:sym typeface="Open Sans"/>
              </a:rPr>
              <a:t>Alternate agents</a:t>
            </a:r>
            <a:endParaRPr sz="1300" b="1">
              <a:solidFill>
                <a:srgbClr val="0C622E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Other </a:t>
            </a:r>
            <a:r>
              <a:rPr lang="en" sz="1300" b="1" u="sng">
                <a:solidFill>
                  <a:schemeClr val="dk2"/>
                </a:solidFill>
                <a:latin typeface="Alegreya SC"/>
                <a:ea typeface="Alegreya SC"/>
                <a:cs typeface="Alegreya SC"/>
                <a:sym typeface="Alegreya SC"/>
              </a:rPr>
              <a:t>ATC</a:t>
            </a:r>
            <a:r>
              <a:rPr lang="en" sz="13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s</a:t>
            </a:r>
            <a:endParaRPr sz="1300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76" name="Google Shape;1976;p82"/>
          <p:cNvSpPr txBox="1"/>
          <p:nvPr/>
        </p:nvSpPr>
        <p:spPr>
          <a:xfrm rot="-1024639">
            <a:off x="1888062" y="1889209"/>
            <a:ext cx="944964" cy="384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Improves</a:t>
            </a:r>
            <a:endParaRPr sz="1300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77" name="Google Shape;1977;p82"/>
          <p:cNvSpPr/>
          <p:nvPr/>
        </p:nvSpPr>
        <p:spPr>
          <a:xfrm>
            <a:off x="5696250" y="580300"/>
            <a:ext cx="3447900" cy="1753200"/>
          </a:xfrm>
          <a:prstGeom prst="rect">
            <a:avLst/>
          </a:prstGeom>
          <a:solidFill>
            <a:srgbClr val="FFFFFF">
              <a:alpha val="75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978" name="Google Shape;1978;p82"/>
          <p:cNvGrpSpPr/>
          <p:nvPr/>
        </p:nvGrpSpPr>
        <p:grpSpPr>
          <a:xfrm>
            <a:off x="6111750" y="2516174"/>
            <a:ext cx="2465700" cy="1006801"/>
            <a:chOff x="5952450" y="2516174"/>
            <a:chExt cx="2465700" cy="1006801"/>
          </a:xfrm>
        </p:grpSpPr>
        <p:sp>
          <p:nvSpPr>
            <p:cNvPr id="1979" name="Google Shape;1979;p82"/>
            <p:cNvSpPr/>
            <p:nvPr/>
          </p:nvSpPr>
          <p:spPr>
            <a:xfrm>
              <a:off x="5952450" y="2516175"/>
              <a:ext cx="2465700" cy="1006800"/>
            </a:xfrm>
            <a:prstGeom prst="rect">
              <a:avLst/>
            </a:prstGeom>
            <a:solidFill>
              <a:srgbClr val="F1F2F3"/>
            </a:solidFill>
            <a:ln w="9525" cap="flat" cmpd="sng">
              <a:solidFill>
                <a:srgbClr val="40424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980" name="Google Shape;1980;p82"/>
            <p:cNvSpPr/>
            <p:nvPr/>
          </p:nvSpPr>
          <p:spPr>
            <a:xfrm>
              <a:off x="5952450" y="2516174"/>
              <a:ext cx="1783800" cy="89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rgbClr val="404247"/>
                  </a:solidFill>
                  <a:latin typeface="Open Sans"/>
                  <a:ea typeface="Open Sans"/>
                  <a:cs typeface="Open Sans"/>
                  <a:sym typeface="Open Sans"/>
                </a:rPr>
                <a:t>Dormant liver hypnozoites?</a:t>
              </a:r>
              <a:r>
                <a:rPr lang="en" sz="1600">
                  <a:solidFill>
                    <a:srgbClr val="9FA6B2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endParaRPr sz="1600">
                <a:solidFill>
                  <a:srgbClr val="9FA6B2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A1A1A"/>
                  </a:solidFill>
                  <a:latin typeface="Open Sans"/>
                  <a:ea typeface="Open Sans"/>
                  <a:cs typeface="Open Sans"/>
                  <a:sym typeface="Open Sans"/>
                </a:rPr>
                <a:t>Only Vivax/Ovale?</a:t>
              </a:r>
              <a:endParaRPr sz="12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1981" name="Google Shape;1981;p8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501996" y="2627021"/>
              <a:ext cx="785100" cy="7851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82" name="Google Shape;1982;p82"/>
          <p:cNvSpPr/>
          <p:nvPr/>
        </p:nvSpPr>
        <p:spPr>
          <a:xfrm>
            <a:off x="123000" y="3811575"/>
            <a:ext cx="2465700" cy="1135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 u="sng">
                <a:solidFill>
                  <a:schemeClr val="dk2"/>
                </a:solidFill>
                <a:latin typeface="Alegreya SC"/>
                <a:ea typeface="Alegreya SC"/>
                <a:cs typeface="Alegreya SC"/>
                <a:sym typeface="Alegreya SC"/>
              </a:rPr>
              <a:t>ATC</a:t>
            </a:r>
            <a:r>
              <a:rPr lang="en" sz="1300" b="1">
                <a:solidFill>
                  <a:srgbClr val="0C622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11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(artemisinin combo therapy) </a:t>
            </a:r>
            <a:endParaRPr sz="11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lvl="0" indent="-1968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❖"/>
            </a:pPr>
            <a:r>
              <a:rPr lang="en" sz="13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Combination meds that start with “</a:t>
            </a:r>
            <a:r>
              <a:rPr lang="en" sz="1300" b="1">
                <a:solidFill>
                  <a:schemeClr val="dk2"/>
                </a:solidFill>
                <a:latin typeface="Alegreya SC"/>
                <a:ea typeface="Alegreya SC"/>
                <a:cs typeface="Alegreya SC"/>
                <a:sym typeface="Alegreya SC"/>
              </a:rPr>
              <a:t>Art</a:t>
            </a:r>
            <a:r>
              <a:rPr lang="en" sz="13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”</a:t>
            </a: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lvl="0" indent="-1968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❖"/>
            </a:pPr>
            <a:r>
              <a:rPr lang="en" sz="1100" b="1">
                <a:solidFill>
                  <a:schemeClr val="dk2"/>
                </a:solidFill>
                <a:latin typeface="Alegreya SC"/>
                <a:ea typeface="Alegreya SC"/>
                <a:cs typeface="Alegreya SC"/>
                <a:sym typeface="Alegreya SC"/>
              </a:rPr>
              <a:t>art</a:t>
            </a:r>
            <a:r>
              <a:rPr lang="en" sz="11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emether + lumefantrine</a:t>
            </a:r>
            <a:endParaRPr sz="11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lvl="0" indent="-1968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❖"/>
            </a:pPr>
            <a:r>
              <a:rPr lang="en" sz="1100" b="1">
                <a:solidFill>
                  <a:schemeClr val="dk2"/>
                </a:solidFill>
                <a:latin typeface="Alegreya SC"/>
                <a:ea typeface="Alegreya SC"/>
                <a:cs typeface="Alegreya SC"/>
                <a:sym typeface="Alegreya SC"/>
              </a:rPr>
              <a:t>art</a:t>
            </a:r>
            <a:r>
              <a:rPr lang="en" sz="11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esunate + mefloquine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83" name="Google Shape;1983;p82"/>
          <p:cNvSpPr/>
          <p:nvPr/>
        </p:nvSpPr>
        <p:spPr>
          <a:xfrm>
            <a:off x="2588700" y="4021466"/>
            <a:ext cx="3363900" cy="10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300"/>
              <a:buFont typeface="Open Sans"/>
              <a:buChar char="●"/>
            </a:pPr>
            <a:r>
              <a:rPr lang="en" sz="1300" b="1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Atovaquone-Proguanil</a:t>
            </a:r>
            <a:endParaRPr sz="13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Chloroquine</a:t>
            </a:r>
            <a:r>
              <a:rPr lang="en" sz="1300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 only if from a </a:t>
            </a:r>
            <a:r>
              <a:rPr lang="en" sz="1300">
                <a:solidFill>
                  <a:srgbClr val="896110"/>
                </a:solidFill>
                <a:latin typeface="Open Sans"/>
                <a:ea typeface="Open Sans"/>
                <a:cs typeface="Open Sans"/>
                <a:sym typeface="Open Sans"/>
              </a:rPr>
              <a:t>chloroquine sensitive area</a:t>
            </a:r>
            <a:r>
              <a:rPr lang="en" sz="1300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 (or </a:t>
            </a:r>
            <a:r>
              <a:rPr lang="en" sz="1300" i="1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P vivax</a:t>
            </a:r>
            <a:r>
              <a:rPr lang="en" sz="1300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)</a:t>
            </a:r>
            <a:endParaRPr sz="1300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84" name="Google Shape;1984;p82"/>
          <p:cNvSpPr/>
          <p:nvPr/>
        </p:nvSpPr>
        <p:spPr>
          <a:xfrm>
            <a:off x="0" y="3724476"/>
            <a:ext cx="2640900" cy="1369800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985" name="Google Shape;1985;p82"/>
          <p:cNvCxnSpPr>
            <a:stCxn id="1971" idx="3"/>
          </p:cNvCxnSpPr>
          <p:nvPr/>
        </p:nvCxnSpPr>
        <p:spPr>
          <a:xfrm>
            <a:off x="5655300" y="3019568"/>
            <a:ext cx="452400" cy="48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986" name="Google Shape;1986;p82"/>
          <p:cNvSpPr/>
          <p:nvPr/>
        </p:nvSpPr>
        <p:spPr>
          <a:xfrm>
            <a:off x="5696250" y="580300"/>
            <a:ext cx="3447900" cy="1753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87" name="Google Shape;1987;p82"/>
          <p:cNvSpPr/>
          <p:nvPr/>
        </p:nvSpPr>
        <p:spPr>
          <a:xfrm>
            <a:off x="6169350" y="4066575"/>
            <a:ext cx="2350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Nothing else is needed!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i="1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988" name="Google Shape;1988;p82"/>
          <p:cNvCxnSpPr>
            <a:stCxn id="1979" idx="2"/>
            <a:endCxn id="1987" idx="0"/>
          </p:cNvCxnSpPr>
          <p:nvPr/>
        </p:nvCxnSpPr>
        <p:spPr>
          <a:xfrm>
            <a:off x="7344600" y="3522975"/>
            <a:ext cx="0" cy="5436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989" name="Google Shape;1989;p82"/>
          <p:cNvSpPr txBox="1"/>
          <p:nvPr/>
        </p:nvSpPr>
        <p:spPr>
          <a:xfrm>
            <a:off x="7344600" y="3516514"/>
            <a:ext cx="16197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Nope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(e.g. </a:t>
            </a:r>
            <a:r>
              <a:rPr lang="en" sz="1300" i="1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P. falciparum</a:t>
            </a:r>
            <a:r>
              <a:rPr lang="en" sz="1300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)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90" name="Google Shape;1990;p82"/>
          <p:cNvSpPr/>
          <p:nvPr/>
        </p:nvSpPr>
        <p:spPr>
          <a:xfrm>
            <a:off x="6096300" y="1512189"/>
            <a:ext cx="2465700" cy="400200"/>
          </a:xfrm>
          <a:prstGeom prst="rect">
            <a:avLst/>
          </a:prstGeom>
          <a:solidFill>
            <a:srgbClr val="FBF1DD"/>
          </a:solidFill>
          <a:ln w="9525" cap="flat" cmpd="sng">
            <a:solidFill>
              <a:srgbClr val="89611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rgbClr val="896110"/>
                </a:solidFill>
                <a:latin typeface="Open Sans"/>
                <a:ea typeface="Open Sans"/>
                <a:cs typeface="Open Sans"/>
                <a:sym typeface="Open Sans"/>
              </a:rPr>
              <a:t>G6PD testing first!!</a:t>
            </a:r>
            <a:endParaRPr sz="15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991" name="Google Shape;1991;p82"/>
          <p:cNvCxnSpPr>
            <a:endCxn id="1990" idx="2"/>
          </p:cNvCxnSpPr>
          <p:nvPr/>
        </p:nvCxnSpPr>
        <p:spPr>
          <a:xfrm rot="10800000">
            <a:off x="7329150" y="1912389"/>
            <a:ext cx="0" cy="6000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992" name="Google Shape;1992;p82"/>
          <p:cNvSpPr txBox="1"/>
          <p:nvPr/>
        </p:nvSpPr>
        <p:spPr>
          <a:xfrm>
            <a:off x="7329150" y="1989175"/>
            <a:ext cx="16197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Yes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93" name="Google Shape;1993;p82"/>
          <p:cNvSpPr/>
          <p:nvPr/>
        </p:nvSpPr>
        <p:spPr>
          <a:xfrm>
            <a:off x="6235650" y="632850"/>
            <a:ext cx="2187000" cy="543600"/>
          </a:xfrm>
          <a:prstGeom prst="rect">
            <a:avLst/>
          </a:prstGeom>
          <a:solidFill>
            <a:srgbClr val="DCF1E4"/>
          </a:solidFill>
          <a:ln w="9525" cap="flat" cmpd="sng">
            <a:solidFill>
              <a:srgbClr val="0C62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Finish with </a:t>
            </a:r>
            <a:r>
              <a:rPr lang="en" sz="1300" b="1">
                <a:solidFill>
                  <a:srgbClr val="0C622E"/>
                </a:solidFill>
                <a:latin typeface="Open Sans"/>
                <a:ea typeface="Open Sans"/>
                <a:cs typeface="Open Sans"/>
                <a:sym typeface="Open Sans"/>
              </a:rPr>
              <a:t>primaquine</a:t>
            </a:r>
            <a:r>
              <a:rPr lang="en" sz="13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 to kill hypnozoites</a:t>
            </a:r>
            <a:endParaRPr sz="13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994" name="Google Shape;1994;p82"/>
          <p:cNvCxnSpPr>
            <a:stCxn id="1990" idx="0"/>
            <a:endCxn id="1993" idx="2"/>
          </p:cNvCxnSpPr>
          <p:nvPr/>
        </p:nvCxnSpPr>
        <p:spPr>
          <a:xfrm rot="10800000">
            <a:off x="7329150" y="1176489"/>
            <a:ext cx="0" cy="3357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p26" title="Rplot.png"/>
          <p:cNvPicPr preferRelativeResize="0"/>
          <p:nvPr/>
        </p:nvPicPr>
        <p:blipFill rotWithShape="1">
          <a:blip r:embed="rId3">
            <a:alphaModFix/>
          </a:blip>
          <a:srcRect l="20155" r="16801" b="9568"/>
          <a:stretch/>
        </p:blipFill>
        <p:spPr>
          <a:xfrm>
            <a:off x="4720200" y="513775"/>
            <a:ext cx="4345599" cy="4186625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26"/>
          <p:cNvSpPr txBox="1">
            <a:spLocks noGrp="1"/>
          </p:cNvSpPr>
          <p:nvPr>
            <p:ph type="title"/>
          </p:nvPr>
        </p:nvSpPr>
        <p:spPr>
          <a:xfrm>
            <a:off x="729450" y="6328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Case 1: Travel history</a:t>
            </a:r>
            <a:endParaRPr/>
          </a:p>
        </p:txBody>
      </p:sp>
      <p:sp>
        <p:nvSpPr>
          <p:cNvPr id="174" name="Google Shape;174;p26"/>
          <p:cNvSpPr txBox="1">
            <a:spLocks noGrp="1"/>
          </p:cNvSpPr>
          <p:nvPr>
            <p:ph type="body" idx="1"/>
          </p:nvPr>
        </p:nvSpPr>
        <p:spPr>
          <a:xfrm>
            <a:off x="729450" y="1393075"/>
            <a:ext cx="38841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Study abroad in South Africa: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He also traveled to other countries in East, Central and West Africa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9" name="Google Shape;1999;p83"/>
          <p:cNvSpPr txBox="1">
            <a:spLocks noGrp="1"/>
          </p:cNvSpPr>
          <p:nvPr>
            <p:ph type="title"/>
          </p:nvPr>
        </p:nvSpPr>
        <p:spPr>
          <a:xfrm>
            <a:off x="729450" y="6328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Prophylaxis choices</a:t>
            </a:r>
            <a:endParaRPr/>
          </a:p>
        </p:txBody>
      </p:sp>
      <p:pic>
        <p:nvPicPr>
          <p:cNvPr id="2000" name="Google Shape;2000;p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39625" y="108325"/>
            <a:ext cx="1381125" cy="13811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001" name="Google Shape;2001;p83"/>
          <p:cNvGraphicFramePr/>
          <p:nvPr/>
        </p:nvGraphicFramePr>
        <p:xfrm>
          <a:off x="769500" y="1671350"/>
          <a:ext cx="7688700" cy="2621130"/>
        </p:xfrm>
        <a:graphic>
          <a:graphicData uri="http://schemas.openxmlformats.org/drawingml/2006/table">
            <a:tbl>
              <a:tblPr>
                <a:noFill/>
                <a:tableStyleId>{1F2A1DB5-752E-4D0B-B9CD-C9D913D8824E}</a:tableStyleId>
              </a:tblPr>
              <a:tblGrid>
                <a:gridCol w="2275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1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55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5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Medication</a:t>
                      </a:r>
                      <a:endParaRPr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Pro</a:t>
                      </a:r>
                      <a:endParaRPr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Con</a:t>
                      </a:r>
                      <a:endParaRPr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Pregnancy?</a:t>
                      </a:r>
                      <a:endParaRPr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Atovaquone-Proguanil (Malarone)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Tolerated well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More expensive </a:t>
                      </a:r>
                      <a:r>
                        <a:rPr lang="en">
                          <a:solidFill>
                            <a:srgbClr val="B7B7B7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(for long trips)</a:t>
                      </a:r>
                      <a:endParaRPr>
                        <a:solidFill>
                          <a:srgbClr val="B7B7B7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✔</a:t>
                      </a:r>
                      <a:endParaRPr>
                        <a:solidFill>
                          <a:schemeClr val="dk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Doxycycline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Cheap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Photosensitivity (sunscreen)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X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Mefloquine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Weekly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Neuropsychiatric issues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Need to start </a:t>
                      </a:r>
                      <a:r>
                        <a:rPr lang="en" u="sng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&gt;</a:t>
                      </a: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 weeks before 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✔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Chloroquine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Weekly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Only useful in chloroquine-sensitive areas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✔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002" name="Google Shape;2002;p8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39613" y="2702175"/>
            <a:ext cx="345925" cy="3459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03" name="Google Shape;2003;p83"/>
          <p:cNvGrpSpPr/>
          <p:nvPr/>
        </p:nvGrpSpPr>
        <p:grpSpPr>
          <a:xfrm>
            <a:off x="7639613" y="2203853"/>
            <a:ext cx="345925" cy="345925"/>
            <a:chOff x="8229088" y="2527578"/>
            <a:chExt cx="345925" cy="345925"/>
          </a:xfrm>
        </p:grpSpPr>
        <p:sp>
          <p:nvSpPr>
            <p:cNvPr id="2004" name="Google Shape;2004;p83"/>
            <p:cNvSpPr/>
            <p:nvPr/>
          </p:nvSpPr>
          <p:spPr>
            <a:xfrm>
              <a:off x="8251600" y="2550100"/>
              <a:ext cx="300900" cy="300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2005" name="Google Shape;2005;p8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229088" y="2527578"/>
              <a:ext cx="345925" cy="3459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06" name="Google Shape;2006;p83"/>
          <p:cNvGrpSpPr/>
          <p:nvPr/>
        </p:nvGrpSpPr>
        <p:grpSpPr>
          <a:xfrm>
            <a:off x="7639613" y="3193912"/>
            <a:ext cx="345925" cy="345925"/>
            <a:chOff x="8229088" y="2527578"/>
            <a:chExt cx="345925" cy="345925"/>
          </a:xfrm>
        </p:grpSpPr>
        <p:sp>
          <p:nvSpPr>
            <p:cNvPr id="2007" name="Google Shape;2007;p83"/>
            <p:cNvSpPr/>
            <p:nvPr/>
          </p:nvSpPr>
          <p:spPr>
            <a:xfrm>
              <a:off x="8251600" y="2550100"/>
              <a:ext cx="300900" cy="300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2008" name="Google Shape;2008;p8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229088" y="2527578"/>
              <a:ext cx="345925" cy="3459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09" name="Google Shape;2009;p83"/>
          <p:cNvGrpSpPr/>
          <p:nvPr/>
        </p:nvGrpSpPr>
        <p:grpSpPr>
          <a:xfrm>
            <a:off x="7639613" y="3818553"/>
            <a:ext cx="345925" cy="345925"/>
            <a:chOff x="8229088" y="2527578"/>
            <a:chExt cx="345925" cy="345925"/>
          </a:xfrm>
        </p:grpSpPr>
        <p:sp>
          <p:nvSpPr>
            <p:cNvPr id="2010" name="Google Shape;2010;p83"/>
            <p:cNvSpPr/>
            <p:nvPr/>
          </p:nvSpPr>
          <p:spPr>
            <a:xfrm>
              <a:off x="8251600" y="2550100"/>
              <a:ext cx="300900" cy="300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2011" name="Google Shape;2011;p8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229088" y="2527578"/>
              <a:ext cx="345925" cy="3459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765">
          <a:extLst>
            <a:ext uri="{FF2B5EF4-FFF2-40B4-BE49-F238E27FC236}">
              <a16:creationId xmlns:a16="http://schemas.microsoft.com/office/drawing/2014/main" id="{A4F14D84-431C-1BA9-E95B-8FC309B0E2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6" name="Google Shape;1766;p76">
            <a:extLst>
              <a:ext uri="{FF2B5EF4-FFF2-40B4-BE49-F238E27FC236}">
                <a16:creationId xmlns:a16="http://schemas.microsoft.com/office/drawing/2014/main" id="{A56327A2-C675-4A3C-389C-AFA25AC527C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Answers to MentiMeter questions</a:t>
            </a:r>
            <a:br>
              <a:rPr lang="en" dirty="0"/>
            </a:br>
            <a:r>
              <a:rPr lang="en" sz="2400" dirty="0"/>
              <a:t>(will be uploaded afterwards)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9673390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1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the past 5 years, where was the closest locally acquired malaria case?</a:t>
            </a:r>
            <a:endParaRPr/>
          </a:p>
        </p:txBody>
      </p:sp>
      <p:pic>
        <p:nvPicPr>
          <p:cNvPr id="4" name="Google Shape;144;p22" title="NorthAmerica.png">
            <a:extLst>
              <a:ext uri="{FF2B5EF4-FFF2-40B4-BE49-F238E27FC236}">
                <a16:creationId xmlns:a16="http://schemas.microsoft.com/office/drawing/2014/main" id="{5DCB10A2-218E-B7D5-8C3E-66842C8C86C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rcRect l="39928" b="29077"/>
          <a:stretch>
            <a:fillRect/>
          </a:stretch>
        </p:blipFill>
        <p:spPr>
          <a:xfrm>
            <a:off x="4668125" y="1431025"/>
            <a:ext cx="4379689" cy="353983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Google Shape;145;p22">
            <a:extLst>
              <a:ext uri="{FF2B5EF4-FFF2-40B4-BE49-F238E27FC236}">
                <a16:creationId xmlns:a16="http://schemas.microsoft.com/office/drawing/2014/main" id="{8157C1B7-869E-2489-1C09-2A22B4135690}"/>
              </a:ext>
            </a:extLst>
          </p:cNvPr>
          <p:cNvCxnSpPr>
            <a:cxnSpLocks/>
          </p:cNvCxnSpPr>
          <p:nvPr/>
        </p:nvCxnSpPr>
        <p:spPr>
          <a:xfrm rot="10800000">
            <a:off x="6857970" y="2759425"/>
            <a:ext cx="1020000" cy="238800"/>
          </a:xfrm>
          <a:prstGeom prst="straightConnector1">
            <a:avLst/>
          </a:prstGeom>
          <a:noFill/>
          <a:ln w="28575" cap="flat" cmpd="sng">
            <a:solidFill>
              <a:srgbClr val="DF382C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6" name="Google Shape;146;p22">
            <a:extLst>
              <a:ext uri="{FF2B5EF4-FFF2-40B4-BE49-F238E27FC236}">
                <a16:creationId xmlns:a16="http://schemas.microsoft.com/office/drawing/2014/main" id="{15E207C2-39B3-5DD5-99DE-E4A5B9148CEC}"/>
              </a:ext>
            </a:extLst>
          </p:cNvPr>
          <p:cNvSpPr txBox="1"/>
          <p:nvPr/>
        </p:nvSpPr>
        <p:spPr>
          <a:xfrm>
            <a:off x="7299045" y="2998225"/>
            <a:ext cx="1433700" cy="384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Maryland (2023)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Google Shape;1397;p62"/>
          <p:cNvSpPr txBox="1">
            <a:spLocks noGrp="1"/>
          </p:cNvSpPr>
          <p:nvPr>
            <p:ph type="title"/>
          </p:nvPr>
        </p:nvSpPr>
        <p:spPr>
          <a:xfrm>
            <a:off x="729450" y="6328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Most likely way case #2 acquired his infection?</a:t>
            </a:r>
            <a:endParaRPr dirty="0"/>
          </a:p>
        </p:txBody>
      </p:sp>
      <p:sp>
        <p:nvSpPr>
          <p:cNvPr id="1398" name="Google Shape;1398;p62"/>
          <p:cNvSpPr txBox="1">
            <a:spLocks noGrp="1"/>
          </p:cNvSpPr>
          <p:nvPr>
            <p:ph type="body" idx="1"/>
          </p:nvPr>
        </p:nvSpPr>
        <p:spPr>
          <a:xfrm>
            <a:off x="729450" y="13930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 b="1"/>
              <a:t>Bite of an </a:t>
            </a:r>
            <a:r>
              <a:rPr lang="en" b="1">
                <a:solidFill>
                  <a:srgbClr val="14A44D"/>
                </a:solidFill>
              </a:rPr>
              <a:t>infected female </a:t>
            </a:r>
            <a:r>
              <a:rPr lang="en" b="1" i="1">
                <a:solidFill>
                  <a:srgbClr val="14A44D"/>
                </a:solidFill>
              </a:rPr>
              <a:t>Anopheles</a:t>
            </a:r>
            <a:r>
              <a:rPr lang="en" b="1" i="1"/>
              <a:t> </a:t>
            </a:r>
            <a:r>
              <a:rPr lang="en" b="1"/>
              <a:t>mosquito</a:t>
            </a:r>
            <a:r>
              <a:rPr lang="en"/>
              <a:t> 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 strike="sngStrike">
                <a:solidFill>
                  <a:srgbClr val="DF382C"/>
                </a:solidFill>
              </a:rPr>
              <a:t>Tick bite</a:t>
            </a:r>
            <a:r>
              <a:rPr lang="en"/>
              <a:t> - Not how malaria is transmitted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Blood transfusion with infected RBCs - Possible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 strike="sngStrike">
                <a:solidFill>
                  <a:srgbClr val="DF382C"/>
                </a:solidFill>
              </a:rPr>
              <a:t>Reactivation</a:t>
            </a:r>
            <a:r>
              <a:rPr lang="en"/>
              <a:t> of dormant </a:t>
            </a:r>
            <a:r>
              <a:rPr lang="en">
                <a:solidFill>
                  <a:srgbClr val="DF382C"/>
                </a:solidFill>
              </a:rPr>
              <a:t>hepatic </a:t>
            </a:r>
            <a:r>
              <a:rPr lang="en" i="1" strike="sngStrike">
                <a:solidFill>
                  <a:srgbClr val="DF382C"/>
                </a:solidFill>
              </a:rPr>
              <a:t>P falciparum</a:t>
            </a:r>
            <a:r>
              <a:rPr lang="en"/>
              <a:t> - not part of </a:t>
            </a:r>
            <a:r>
              <a:rPr lang="en" i="1"/>
              <a:t>falciparum </a:t>
            </a:r>
            <a:r>
              <a:rPr lang="en"/>
              <a:t>life cycle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 b="1"/>
              <a:t>Relapse from </a:t>
            </a:r>
            <a:r>
              <a:rPr lang="en" b="1">
                <a:solidFill>
                  <a:srgbClr val="14A44D"/>
                </a:solidFill>
              </a:rPr>
              <a:t>dormant hepatic </a:t>
            </a:r>
            <a:r>
              <a:rPr lang="en" b="1" i="1">
                <a:solidFill>
                  <a:srgbClr val="14A44D"/>
                </a:solidFill>
              </a:rPr>
              <a:t>P vivax</a:t>
            </a:r>
            <a:r>
              <a:rPr lang="en" b="1">
                <a:solidFill>
                  <a:srgbClr val="14A44D"/>
                </a:solidFill>
              </a:rPr>
              <a:t> or </a:t>
            </a:r>
            <a:r>
              <a:rPr lang="en" b="1" i="1">
                <a:solidFill>
                  <a:srgbClr val="14A44D"/>
                </a:solidFill>
              </a:rPr>
              <a:t>P ovale</a:t>
            </a:r>
            <a:r>
              <a:rPr lang="en"/>
              <a:t> - hypnozoite relapse</a:t>
            </a:r>
            <a:endParaRPr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0" name="Google Shape;1530;p69"/>
          <p:cNvSpPr txBox="1">
            <a:spLocks noGrp="1"/>
          </p:cNvSpPr>
          <p:nvPr>
            <p:ph type="title"/>
          </p:nvPr>
        </p:nvSpPr>
        <p:spPr>
          <a:xfrm>
            <a:off x="729450" y="6328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What if case 2 didn’t travel anywhere internationally?</a:t>
            </a:r>
            <a:endParaRPr dirty="0"/>
          </a:p>
        </p:txBody>
      </p:sp>
      <p:sp>
        <p:nvSpPr>
          <p:cNvPr id="1531" name="Google Shape;1531;p69"/>
          <p:cNvSpPr txBox="1">
            <a:spLocks noGrp="1"/>
          </p:cNvSpPr>
          <p:nvPr>
            <p:ph type="body" idx="1"/>
          </p:nvPr>
        </p:nvSpPr>
        <p:spPr>
          <a:xfrm>
            <a:off x="729450" y="1393075"/>
            <a:ext cx="7688700" cy="255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What other ways can malaria (and its domestic mimics) be transmitted?</a:t>
            </a:r>
            <a:endParaRPr dirty="0"/>
          </a:p>
          <a:p>
            <a:pPr marL="457200" lvl="0" indent="-311150" algn="l" rtl="0">
              <a:spcBef>
                <a:spcPts val="1200"/>
              </a:spcBef>
              <a:spcAft>
                <a:spcPts val="0"/>
              </a:spcAft>
              <a:buSzPts val="1300"/>
              <a:buAutoNum type="arabicPeriod"/>
            </a:pPr>
            <a:r>
              <a:rPr lang="en" b="1" dirty="0"/>
              <a:t>Bite from </a:t>
            </a:r>
            <a:r>
              <a:rPr lang="en" b="1" dirty="0">
                <a:solidFill>
                  <a:srgbClr val="14A44D"/>
                </a:solidFill>
              </a:rPr>
              <a:t>Anopheles mosquito </a:t>
            </a:r>
            <a:r>
              <a:rPr lang="en" b="1" dirty="0"/>
              <a:t>in </a:t>
            </a:r>
            <a:r>
              <a:rPr lang="en" b="1" dirty="0">
                <a:solidFill>
                  <a:srgbClr val="14A44D"/>
                </a:solidFill>
              </a:rPr>
              <a:t>Florida</a:t>
            </a:r>
            <a:r>
              <a:rPr lang="en" dirty="0"/>
              <a:t> - “Autochthonous” malaria</a:t>
            </a:r>
            <a:endParaRPr dirty="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 b="1" dirty="0">
                <a:solidFill>
                  <a:srgbClr val="896110"/>
                </a:solidFill>
              </a:rPr>
              <a:t>Ixodes tick bite</a:t>
            </a:r>
            <a:r>
              <a:rPr lang="en" dirty="0"/>
              <a:t> - Can cause </a:t>
            </a:r>
            <a:r>
              <a:rPr lang="en" b="1" dirty="0">
                <a:solidFill>
                  <a:srgbClr val="896110"/>
                </a:solidFill>
              </a:rPr>
              <a:t>babesia</a:t>
            </a:r>
            <a:endParaRPr dirty="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 strike="sngStrike" dirty="0">
                <a:solidFill>
                  <a:srgbClr val="DF382C"/>
                </a:solidFill>
              </a:rPr>
              <a:t>Drinking unpurified water from a river</a:t>
            </a:r>
            <a:r>
              <a:rPr lang="en" dirty="0"/>
              <a:t> - That’s Giardiasis</a:t>
            </a:r>
            <a:endParaRPr dirty="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 b="1" dirty="0">
                <a:solidFill>
                  <a:srgbClr val="14A44D"/>
                </a:solidFill>
              </a:rPr>
              <a:t>Blood transfusion </a:t>
            </a:r>
            <a:r>
              <a:rPr lang="en" b="1" dirty="0"/>
              <a:t>with infected RBCs</a:t>
            </a:r>
            <a:r>
              <a:rPr lang="en" dirty="0"/>
              <a:t> - Malaria or </a:t>
            </a:r>
            <a:r>
              <a:rPr lang="en" b="1" dirty="0">
                <a:solidFill>
                  <a:srgbClr val="896110"/>
                </a:solidFill>
              </a:rPr>
              <a:t>Babesia</a:t>
            </a:r>
            <a:endParaRPr b="1" dirty="0">
              <a:solidFill>
                <a:srgbClr val="896110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 strike="sngStrike" dirty="0">
                <a:solidFill>
                  <a:srgbClr val="DF382C"/>
                </a:solidFill>
              </a:rPr>
              <a:t>Sexual exposure</a:t>
            </a:r>
            <a:r>
              <a:rPr lang="en" dirty="0"/>
              <a:t> - Neither are spread that way </a:t>
            </a:r>
            <a:endParaRPr dirty="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 b="1" dirty="0">
                <a:solidFill>
                  <a:srgbClr val="14A44D"/>
                </a:solidFill>
              </a:rPr>
              <a:t>Domestic air travel</a:t>
            </a:r>
            <a:r>
              <a:rPr lang="en" dirty="0"/>
              <a:t> - “Airport” malaria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7"/>
          <p:cNvSpPr txBox="1">
            <a:spLocks noGrp="1"/>
          </p:cNvSpPr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is travel such a strong risk factor?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8"/>
          <p:cNvSpPr/>
          <p:nvPr/>
        </p:nvSpPr>
        <p:spPr>
          <a:xfrm>
            <a:off x="5367025" y="3258475"/>
            <a:ext cx="1355100" cy="5850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5" name="Google Shape;185;p28"/>
          <p:cNvSpPr/>
          <p:nvPr/>
        </p:nvSpPr>
        <p:spPr>
          <a:xfrm>
            <a:off x="2258800" y="3240850"/>
            <a:ext cx="1355100" cy="5850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6" name="Google Shape;186;p28"/>
          <p:cNvSpPr/>
          <p:nvPr/>
        </p:nvSpPr>
        <p:spPr>
          <a:xfrm>
            <a:off x="3614093" y="1665741"/>
            <a:ext cx="1802400" cy="5850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7" name="Google Shape;187;p28"/>
          <p:cNvSpPr txBox="1">
            <a:spLocks noGrp="1"/>
          </p:cNvSpPr>
          <p:nvPr>
            <p:ph type="title"/>
          </p:nvPr>
        </p:nvSpPr>
        <p:spPr>
          <a:xfrm>
            <a:off x="729450" y="6328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78"/>
              <a:t>How to make malaria</a:t>
            </a:r>
            <a:endParaRPr/>
          </a:p>
        </p:txBody>
      </p:sp>
      <p:sp>
        <p:nvSpPr>
          <p:cNvPr id="188" name="Google Shape;188;p28"/>
          <p:cNvSpPr txBox="1"/>
          <p:nvPr/>
        </p:nvSpPr>
        <p:spPr>
          <a:xfrm>
            <a:off x="3795743" y="1614150"/>
            <a:ext cx="1439100" cy="6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rgbClr val="858585"/>
                </a:solidFill>
                <a:latin typeface="Open Sans"/>
                <a:ea typeface="Open Sans"/>
                <a:cs typeface="Open Sans"/>
                <a:sym typeface="Open Sans"/>
              </a:rPr>
              <a:t>The pathogen</a:t>
            </a:r>
            <a:endParaRPr sz="1200" i="1">
              <a:solidFill>
                <a:srgbClr val="85858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EB5600"/>
                </a:solidFill>
                <a:latin typeface="Raleway"/>
                <a:ea typeface="Raleway"/>
                <a:cs typeface="Raleway"/>
                <a:sym typeface="Raleway"/>
              </a:rPr>
              <a:t>Plasmodium</a:t>
            </a:r>
            <a:endParaRPr sz="1200">
              <a:solidFill>
                <a:srgbClr val="EB56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9" name="Google Shape;189;p28"/>
          <p:cNvSpPr txBox="1"/>
          <p:nvPr/>
        </p:nvSpPr>
        <p:spPr>
          <a:xfrm>
            <a:off x="2176300" y="3214350"/>
            <a:ext cx="1355100" cy="6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3B71CA"/>
                </a:solidFill>
                <a:latin typeface="Raleway"/>
                <a:ea typeface="Raleway"/>
                <a:cs typeface="Raleway"/>
                <a:sym typeface="Raleway"/>
              </a:rPr>
              <a:t>Mosquitos</a:t>
            </a:r>
            <a:endParaRPr sz="1600" b="1">
              <a:solidFill>
                <a:srgbClr val="3B71CA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rgbClr val="858585"/>
                </a:solidFill>
                <a:latin typeface="Open Sans"/>
                <a:ea typeface="Open Sans"/>
                <a:cs typeface="Open Sans"/>
                <a:sym typeface="Open Sans"/>
              </a:rPr>
              <a:t>The vector</a:t>
            </a:r>
            <a:endParaRPr sz="1200" i="1">
              <a:solidFill>
                <a:srgbClr val="85858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0" name="Google Shape;190;p28"/>
          <p:cNvSpPr txBox="1"/>
          <p:nvPr/>
        </p:nvSpPr>
        <p:spPr>
          <a:xfrm>
            <a:off x="5475775" y="3214350"/>
            <a:ext cx="1137600" cy="6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14A44D"/>
                </a:solidFill>
                <a:latin typeface="Raleway"/>
                <a:ea typeface="Raleway"/>
                <a:cs typeface="Raleway"/>
                <a:sym typeface="Raleway"/>
              </a:rPr>
              <a:t>Humans</a:t>
            </a:r>
            <a:endParaRPr sz="1600" b="1">
              <a:solidFill>
                <a:srgbClr val="14A44D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rgbClr val="858585"/>
                </a:solidFill>
                <a:latin typeface="Open Sans"/>
                <a:ea typeface="Open Sans"/>
                <a:cs typeface="Open Sans"/>
                <a:sym typeface="Open Sans"/>
              </a:rPr>
              <a:t>The reservoir</a:t>
            </a:r>
            <a:endParaRPr sz="1200" i="1">
              <a:solidFill>
                <a:srgbClr val="85858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1" name="Google Shape;191;p28"/>
          <p:cNvSpPr txBox="1"/>
          <p:nvPr/>
        </p:nvSpPr>
        <p:spPr>
          <a:xfrm>
            <a:off x="5477000" y="2300650"/>
            <a:ext cx="15561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Rx, prophylaxis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    Genetics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2" name="Google Shape;192;p28"/>
          <p:cNvSpPr txBox="1"/>
          <p:nvPr/>
        </p:nvSpPr>
        <p:spPr>
          <a:xfrm>
            <a:off x="2486300" y="2236425"/>
            <a:ext cx="15561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Geography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Climate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93" name="Google Shape;193;p28"/>
          <p:cNvCxnSpPr>
            <a:stCxn id="185" idx="0"/>
            <a:endCxn id="186" idx="3"/>
          </p:cNvCxnSpPr>
          <p:nvPr/>
        </p:nvCxnSpPr>
        <p:spPr>
          <a:xfrm rot="10800000" flipH="1">
            <a:off x="2936350" y="2165050"/>
            <a:ext cx="941700" cy="1075800"/>
          </a:xfrm>
          <a:prstGeom prst="straightConnector1">
            <a:avLst/>
          </a:prstGeom>
          <a:noFill/>
          <a:ln w="19050" cap="flat" cmpd="sng">
            <a:solidFill>
              <a:srgbClr val="858585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194" name="Google Shape;194;p28"/>
          <p:cNvCxnSpPr>
            <a:stCxn id="186" idx="5"/>
            <a:endCxn id="184" idx="0"/>
          </p:cNvCxnSpPr>
          <p:nvPr/>
        </p:nvCxnSpPr>
        <p:spPr>
          <a:xfrm>
            <a:off x="5152538" y="2165070"/>
            <a:ext cx="891900" cy="1093500"/>
          </a:xfrm>
          <a:prstGeom prst="straightConnector1">
            <a:avLst/>
          </a:prstGeom>
          <a:noFill/>
          <a:ln w="19050" cap="flat" cmpd="sng">
            <a:solidFill>
              <a:srgbClr val="858585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195" name="Google Shape;195;p28"/>
          <p:cNvCxnSpPr>
            <a:stCxn id="185" idx="6"/>
            <a:endCxn id="184" idx="2"/>
          </p:cNvCxnSpPr>
          <p:nvPr/>
        </p:nvCxnSpPr>
        <p:spPr>
          <a:xfrm>
            <a:off x="3613900" y="3533350"/>
            <a:ext cx="1753200" cy="17700"/>
          </a:xfrm>
          <a:prstGeom prst="straightConnector1">
            <a:avLst/>
          </a:prstGeom>
          <a:noFill/>
          <a:ln w="19050" cap="flat" cmpd="sng">
            <a:solidFill>
              <a:srgbClr val="858585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196" name="Google Shape;196;p28"/>
          <p:cNvSpPr txBox="1"/>
          <p:nvPr/>
        </p:nvSpPr>
        <p:spPr>
          <a:xfrm>
            <a:off x="3712413" y="3533350"/>
            <a:ext cx="15561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Mosquito control</a:t>
            </a:r>
            <a:endParaRPr sz="13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97" name="Google Shape;197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98800" y="1570374"/>
            <a:ext cx="654001" cy="653999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8"/>
          <p:cNvSpPr/>
          <p:nvPr/>
        </p:nvSpPr>
        <p:spPr>
          <a:xfrm>
            <a:off x="1827250" y="3995175"/>
            <a:ext cx="2523000" cy="1075800"/>
          </a:xfrm>
          <a:prstGeom prst="rect">
            <a:avLst/>
          </a:prstGeom>
          <a:solidFill>
            <a:srgbClr val="F1F2F3"/>
          </a:solidFill>
          <a:ln w="9525" cap="flat" cmpd="sng">
            <a:solidFill>
              <a:srgbClr val="40424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404247"/>
                </a:solidFill>
                <a:latin typeface="Open Sans"/>
                <a:ea typeface="Open Sans"/>
                <a:cs typeface="Open Sans"/>
                <a:sym typeface="Open Sans"/>
              </a:rPr>
              <a:t>The more you know</a:t>
            </a:r>
            <a:endParaRPr sz="1200">
              <a:solidFill>
                <a:srgbClr val="9FA6B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This is potentially helpful information to understand, but the details are less likely to be tested</a:t>
            </a:r>
            <a:endParaRPr sz="12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99" name="Google Shape;199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61335" y="3843672"/>
            <a:ext cx="1355098" cy="795451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8"/>
          <p:cNvSpPr/>
          <p:nvPr/>
        </p:nvSpPr>
        <p:spPr>
          <a:xfrm>
            <a:off x="6271100" y="1551625"/>
            <a:ext cx="1832400" cy="691500"/>
          </a:xfrm>
          <a:prstGeom prst="rect">
            <a:avLst/>
          </a:prstGeom>
          <a:solidFill>
            <a:srgbClr val="FAE4E8"/>
          </a:solidFill>
          <a:ln w="9525" cap="flat" cmpd="sng">
            <a:solidFill>
              <a:srgbClr val="B03D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B03D50"/>
                </a:solidFill>
                <a:latin typeface="Open Sans"/>
                <a:ea typeface="Open Sans"/>
                <a:cs typeface="Open Sans"/>
                <a:sym typeface="Open Sans"/>
              </a:rPr>
              <a:t>High-yield</a:t>
            </a:r>
            <a:endParaRPr sz="1200">
              <a:solidFill>
                <a:srgbClr val="DC4C64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A1A1A"/>
                </a:solidFill>
                <a:latin typeface="Open Sans"/>
                <a:ea typeface="Open Sans"/>
                <a:cs typeface="Open Sans"/>
                <a:sym typeface="Open Sans"/>
              </a:rPr>
              <a:t>Prioritize knowing this information</a:t>
            </a:r>
            <a:endParaRPr sz="1200">
              <a:solidFill>
                <a:srgbClr val="1A1A1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9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6" name="Google Shape;206;p2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07" name="Google Shape;207;p2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9" name="Google Shape;209;p29"/>
          <p:cNvSpPr txBox="1">
            <a:spLocks noGrp="1"/>
          </p:cNvSpPr>
          <p:nvPr>
            <p:ph type="title"/>
          </p:nvPr>
        </p:nvSpPr>
        <p:spPr>
          <a:xfrm>
            <a:off x="729450" y="6328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78"/>
              <a:t>How to make malaria</a:t>
            </a:r>
            <a:endParaRPr sz="2378"/>
          </a:p>
        </p:txBody>
      </p:sp>
      <p:sp>
        <p:nvSpPr>
          <p:cNvPr id="210" name="Google Shape;210;p29"/>
          <p:cNvSpPr txBox="1"/>
          <p:nvPr/>
        </p:nvSpPr>
        <p:spPr>
          <a:xfrm>
            <a:off x="1277850" y="1162050"/>
            <a:ext cx="71424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>
                <a:solidFill>
                  <a:srgbClr val="475569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To establish endemic malaria, three critical components must coexist:</a:t>
            </a:r>
            <a:endParaRPr sz="1400" b="0">
              <a:solidFill>
                <a:srgbClr val="475569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grpSp>
        <p:nvGrpSpPr>
          <p:cNvPr id="211" name="Google Shape;211;p29"/>
          <p:cNvGrpSpPr/>
          <p:nvPr/>
        </p:nvGrpSpPr>
        <p:grpSpPr>
          <a:xfrm>
            <a:off x="723900" y="1619250"/>
            <a:ext cx="2362200" cy="3048000"/>
            <a:chOff x="0" y="0"/>
            <a:chExt cx="2362200" cy="3048000"/>
          </a:xfrm>
        </p:grpSpPr>
        <p:sp>
          <p:nvSpPr>
            <p:cNvPr id="212" name="Google Shape;212;p29"/>
            <p:cNvSpPr/>
            <p:nvPr/>
          </p:nvSpPr>
          <p:spPr>
            <a:xfrm>
              <a:off x="0" y="0"/>
              <a:ext cx="2362200" cy="3048000"/>
            </a:xfrm>
            <a:prstGeom prst="roundRect">
              <a:avLst>
                <a:gd name="adj" fmla="val 4838"/>
              </a:avLst>
            </a:prstGeom>
            <a:solidFill>
              <a:srgbClr val="F8FAFC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9"/>
            <p:cNvSpPr/>
            <p:nvPr/>
          </p:nvSpPr>
          <p:spPr>
            <a:xfrm>
              <a:off x="0" y="0"/>
              <a:ext cx="2362200" cy="57300"/>
            </a:xfrm>
            <a:prstGeom prst="roundRect">
              <a:avLst>
                <a:gd name="adj" fmla="val 50000"/>
              </a:avLst>
            </a:prstGeom>
            <a:solidFill>
              <a:srgbClr val="EB56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9"/>
            <p:cNvSpPr txBox="1"/>
            <p:nvPr/>
          </p:nvSpPr>
          <p:spPr>
            <a:xfrm>
              <a:off x="0" y="142875"/>
              <a:ext cx="2362200" cy="280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400" tIns="152400" rIns="152400" bIns="1524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b="0">
                  <a:solidFill>
                    <a:srgbClr val="EB5600"/>
                  </a:solidFill>
                  <a:latin typeface="Raleway ExtraBold"/>
                  <a:ea typeface="Raleway ExtraBold"/>
                  <a:cs typeface="Raleway ExtraBold"/>
                  <a:sym typeface="Raleway ExtraBold"/>
                </a:rPr>
                <a:t>01 Pathogen</a:t>
              </a:r>
              <a:endParaRPr sz="1100" b="0">
                <a:solidFill>
                  <a:srgbClr val="EB5600"/>
                </a:solidFill>
                <a:latin typeface="Raleway ExtraBold"/>
                <a:ea typeface="Raleway ExtraBold"/>
                <a:cs typeface="Raleway ExtraBold"/>
                <a:sym typeface="Raleway ExtraBold"/>
              </a:endParaRPr>
            </a:p>
            <a:p>
              <a:pPr marL="0" lvl="0" indent="0" algn="l" rtl="0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rgbClr val="1A1A1A"/>
                  </a:solidFill>
                  <a:latin typeface="Raleway"/>
                  <a:ea typeface="Raleway"/>
                  <a:cs typeface="Raleway"/>
                  <a:sym typeface="Raleway"/>
                </a:rPr>
                <a:t>Plasmodium</a:t>
              </a:r>
              <a:endParaRPr sz="1600" b="1">
                <a:solidFill>
                  <a:srgbClr val="1A1A1A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marL="457200" lvl="0" indent="-295275" algn="l" rtl="0">
                <a:spcBef>
                  <a:spcPts val="900"/>
                </a:spcBef>
                <a:spcAft>
                  <a:spcPts val="0"/>
                </a:spcAft>
                <a:buClr>
                  <a:srgbClr val="475569"/>
                </a:buClr>
                <a:buSzPts val="1050"/>
                <a:buFont typeface="Open Sans"/>
                <a:buChar char="●"/>
              </a:pPr>
              <a:r>
                <a:rPr lang="en" sz="1050">
                  <a:solidFill>
                    <a:srgbClr val="475569"/>
                  </a:solidFill>
                  <a:latin typeface="Open Sans"/>
                  <a:ea typeface="Open Sans"/>
                  <a:cs typeface="Open Sans"/>
                  <a:sym typeface="Open Sans"/>
                </a:rPr>
                <a:t>Parasitic </a:t>
              </a:r>
              <a:r>
                <a:rPr lang="en" sz="1050" b="1">
                  <a:solidFill>
                    <a:srgbClr val="475569"/>
                  </a:solidFill>
                  <a:latin typeface="Open Sans"/>
                  <a:ea typeface="Open Sans"/>
                  <a:cs typeface="Open Sans"/>
                  <a:sym typeface="Open Sans"/>
                </a:rPr>
                <a:t>single-celled eukaryotes</a:t>
              </a:r>
              <a:r>
                <a:rPr lang="en" sz="1050">
                  <a:solidFill>
                    <a:srgbClr val="475569"/>
                  </a:solidFill>
                  <a:latin typeface="Open Sans"/>
                  <a:ea typeface="Open Sans"/>
                  <a:cs typeface="Open Sans"/>
                  <a:sym typeface="Open Sans"/>
                </a:rPr>
                <a:t> (protozoa)</a:t>
              </a:r>
              <a:endParaRPr sz="1050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457200" lvl="0" indent="-295275" algn="l" rtl="0">
                <a:spcBef>
                  <a:spcPts val="750"/>
                </a:spcBef>
                <a:spcAft>
                  <a:spcPts val="0"/>
                </a:spcAft>
                <a:buClr>
                  <a:srgbClr val="475569"/>
                </a:buClr>
                <a:buSzPts val="1050"/>
                <a:buFont typeface="Open Sans"/>
                <a:buChar char="●"/>
              </a:pPr>
              <a:r>
                <a:rPr lang="en" sz="1050">
                  <a:solidFill>
                    <a:srgbClr val="475569"/>
                  </a:solidFill>
                  <a:latin typeface="Open Sans"/>
                  <a:ea typeface="Open Sans"/>
                  <a:cs typeface="Open Sans"/>
                  <a:sym typeface="Open Sans"/>
                </a:rPr>
                <a:t>Unicellular nature makes them </a:t>
              </a:r>
              <a:r>
                <a:rPr lang="en" sz="1050" b="1">
                  <a:solidFill>
                    <a:srgbClr val="475569"/>
                  </a:solidFill>
                  <a:latin typeface="Open Sans"/>
                  <a:ea typeface="Open Sans"/>
                  <a:cs typeface="Open Sans"/>
                  <a:sym typeface="Open Sans"/>
                </a:rPr>
                <a:t>highly adaptable</a:t>
              </a:r>
              <a:r>
                <a:rPr lang="en" sz="1050">
                  <a:solidFill>
                    <a:srgbClr val="475569"/>
                  </a:solidFill>
                  <a:latin typeface="Open Sans"/>
                  <a:ea typeface="Open Sans"/>
                  <a:cs typeface="Open Sans"/>
                  <a:sym typeface="Open Sans"/>
                </a:rPr>
                <a:t> compared to multicellular organisms (like us)</a:t>
              </a:r>
              <a:endParaRPr sz="1050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457200" lvl="0" indent="-295275" algn="l" rtl="0">
                <a:spcBef>
                  <a:spcPts val="750"/>
                </a:spcBef>
                <a:spcAft>
                  <a:spcPts val="0"/>
                </a:spcAft>
                <a:buClr>
                  <a:srgbClr val="475569"/>
                </a:buClr>
                <a:buSzPts val="1050"/>
                <a:buFont typeface="Open Sans"/>
                <a:buChar char="●"/>
              </a:pPr>
              <a:r>
                <a:rPr lang="en" sz="1050">
                  <a:solidFill>
                    <a:srgbClr val="475569"/>
                  </a:solidFill>
                  <a:latin typeface="Open Sans"/>
                  <a:ea typeface="Open Sans"/>
                  <a:cs typeface="Open Sans"/>
                  <a:sym typeface="Open Sans"/>
                </a:rPr>
                <a:t>Has a </a:t>
              </a:r>
              <a:r>
                <a:rPr lang="en" sz="1050" b="1">
                  <a:solidFill>
                    <a:srgbClr val="475569"/>
                  </a:solidFill>
                  <a:latin typeface="Open Sans"/>
                  <a:ea typeface="Open Sans"/>
                  <a:cs typeface="Open Sans"/>
                  <a:sym typeface="Open Sans"/>
                </a:rPr>
                <a:t>complex life cycle</a:t>
              </a:r>
              <a:r>
                <a:rPr lang="en" sz="1050">
                  <a:solidFill>
                    <a:srgbClr val="475569"/>
                  </a:solidFill>
                  <a:latin typeface="Open Sans"/>
                  <a:ea typeface="Open Sans"/>
                  <a:cs typeface="Open Sans"/>
                  <a:sym typeface="Open Sans"/>
                </a:rPr>
                <a:t> that somewhat varies by species (e.g., </a:t>
              </a:r>
              <a:r>
                <a:rPr lang="en" sz="1050" b="1" i="1">
                  <a:solidFill>
                    <a:srgbClr val="DF382C"/>
                  </a:solidFill>
                  <a:latin typeface="Open Sans"/>
                  <a:ea typeface="Open Sans"/>
                  <a:cs typeface="Open Sans"/>
                  <a:sym typeface="Open Sans"/>
                </a:rPr>
                <a:t>P. falciparum</a:t>
              </a:r>
              <a:r>
                <a:rPr lang="en" sz="1050">
                  <a:solidFill>
                    <a:srgbClr val="475569"/>
                  </a:solidFill>
                  <a:latin typeface="Open Sans"/>
                  <a:ea typeface="Open Sans"/>
                  <a:cs typeface="Open Sans"/>
                  <a:sym typeface="Open Sans"/>
                </a:rPr>
                <a:t>, </a:t>
              </a:r>
              <a:r>
                <a:rPr lang="en" sz="1050" b="1" i="1">
                  <a:solidFill>
                    <a:srgbClr val="896110"/>
                  </a:solidFill>
                  <a:latin typeface="Open Sans"/>
                  <a:ea typeface="Open Sans"/>
                  <a:cs typeface="Open Sans"/>
                  <a:sym typeface="Open Sans"/>
                </a:rPr>
                <a:t>P. vivax</a:t>
              </a:r>
              <a:r>
                <a:rPr lang="en" sz="1050">
                  <a:solidFill>
                    <a:srgbClr val="475569"/>
                  </a:solidFill>
                  <a:latin typeface="Open Sans"/>
                  <a:ea typeface="Open Sans"/>
                  <a:cs typeface="Open Sans"/>
                  <a:sym typeface="Open Sans"/>
                </a:rPr>
                <a:t>)</a:t>
              </a:r>
              <a:endParaRPr sz="1050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215" name="Google Shape;215;p29"/>
          <p:cNvGrpSpPr/>
          <p:nvPr/>
        </p:nvGrpSpPr>
        <p:grpSpPr>
          <a:xfrm>
            <a:off x="3390900" y="1619250"/>
            <a:ext cx="2362200" cy="3048000"/>
            <a:chOff x="0" y="0"/>
            <a:chExt cx="2362200" cy="3048000"/>
          </a:xfrm>
        </p:grpSpPr>
        <p:sp>
          <p:nvSpPr>
            <p:cNvPr id="216" name="Google Shape;216;p29"/>
            <p:cNvSpPr/>
            <p:nvPr/>
          </p:nvSpPr>
          <p:spPr>
            <a:xfrm>
              <a:off x="0" y="0"/>
              <a:ext cx="2362200" cy="3048000"/>
            </a:xfrm>
            <a:prstGeom prst="roundRect">
              <a:avLst>
                <a:gd name="adj" fmla="val 4838"/>
              </a:avLst>
            </a:prstGeom>
            <a:solidFill>
              <a:srgbClr val="F8FAFC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3B71CA"/>
                </a:solidFill>
              </a:endParaRPr>
            </a:p>
          </p:txBody>
        </p:sp>
        <p:sp>
          <p:nvSpPr>
            <p:cNvPr id="217" name="Google Shape;217;p29"/>
            <p:cNvSpPr/>
            <p:nvPr/>
          </p:nvSpPr>
          <p:spPr>
            <a:xfrm>
              <a:off x="0" y="0"/>
              <a:ext cx="2362200" cy="57300"/>
            </a:xfrm>
            <a:prstGeom prst="roundRect">
              <a:avLst>
                <a:gd name="adj" fmla="val 50000"/>
              </a:avLst>
            </a:prstGeom>
            <a:solidFill>
              <a:srgbClr val="3B71CA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9"/>
            <p:cNvSpPr txBox="1"/>
            <p:nvPr/>
          </p:nvSpPr>
          <p:spPr>
            <a:xfrm>
              <a:off x="0" y="142875"/>
              <a:ext cx="2362200" cy="280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400" tIns="152400" rIns="152400" bIns="1524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b="0">
                  <a:solidFill>
                    <a:srgbClr val="3B71CA"/>
                  </a:solidFill>
                  <a:latin typeface="Raleway ExtraBold"/>
                  <a:ea typeface="Raleway ExtraBold"/>
                  <a:cs typeface="Raleway ExtraBold"/>
                  <a:sym typeface="Raleway ExtraBold"/>
                </a:rPr>
                <a:t>02 Vector</a:t>
              </a:r>
              <a:endParaRPr sz="1100" b="0">
                <a:solidFill>
                  <a:srgbClr val="3B71CA"/>
                </a:solidFill>
                <a:latin typeface="Raleway ExtraBold"/>
                <a:ea typeface="Raleway ExtraBold"/>
                <a:cs typeface="Raleway ExtraBold"/>
                <a:sym typeface="Raleway ExtraBold"/>
              </a:endParaRPr>
            </a:p>
            <a:p>
              <a:pPr marL="0" lvl="0" indent="0" algn="l" rtl="0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rgbClr val="1A1A1A"/>
                  </a:solidFill>
                  <a:latin typeface="Raleway"/>
                  <a:ea typeface="Raleway"/>
                  <a:cs typeface="Raleway"/>
                  <a:sym typeface="Raleway"/>
                </a:rPr>
                <a:t>Anopheles</a:t>
              </a:r>
              <a:endParaRPr sz="1600" b="1">
                <a:solidFill>
                  <a:srgbClr val="1A1A1A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marL="457200" lvl="0" indent="-295275" algn="l" rtl="0">
                <a:spcBef>
                  <a:spcPts val="900"/>
                </a:spcBef>
                <a:spcAft>
                  <a:spcPts val="0"/>
                </a:spcAft>
                <a:buClr>
                  <a:srgbClr val="475569"/>
                </a:buClr>
                <a:buSzPts val="1050"/>
                <a:buFont typeface="Open Sans"/>
                <a:buChar char="●"/>
              </a:pPr>
              <a:r>
                <a:rPr lang="en" sz="1050">
                  <a:solidFill>
                    <a:srgbClr val="475569"/>
                  </a:solidFill>
                  <a:latin typeface="Open Sans"/>
                  <a:ea typeface="Open Sans"/>
                  <a:cs typeface="Open Sans"/>
                  <a:sym typeface="Open Sans"/>
                </a:rPr>
                <a:t>Transmitted exclusively by the </a:t>
              </a:r>
              <a:r>
                <a:rPr lang="en" sz="1050" b="1">
                  <a:solidFill>
                    <a:srgbClr val="475569"/>
                  </a:solidFill>
                  <a:latin typeface="Open Sans"/>
                  <a:ea typeface="Open Sans"/>
                  <a:cs typeface="Open Sans"/>
                  <a:sym typeface="Open Sans"/>
                </a:rPr>
                <a:t>female</a:t>
              </a:r>
              <a:r>
                <a:rPr lang="en" sz="1050">
                  <a:solidFill>
                    <a:srgbClr val="475569"/>
                  </a:solidFill>
                  <a:latin typeface="Open Sans"/>
                  <a:ea typeface="Open Sans"/>
                  <a:cs typeface="Open Sans"/>
                  <a:sym typeface="Open Sans"/>
                </a:rPr>
                <a:t> mosquito</a:t>
              </a:r>
              <a:endParaRPr sz="1050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457200" lvl="0" indent="-295275" algn="l" rtl="0">
                <a:spcBef>
                  <a:spcPts val="750"/>
                </a:spcBef>
                <a:spcAft>
                  <a:spcPts val="0"/>
                </a:spcAft>
                <a:buClr>
                  <a:srgbClr val="475569"/>
                </a:buClr>
                <a:buSzPts val="1050"/>
                <a:buFont typeface="Open Sans"/>
                <a:buChar char="●"/>
              </a:pPr>
              <a:r>
                <a:rPr lang="en" sz="1050">
                  <a:solidFill>
                    <a:srgbClr val="475569"/>
                  </a:solidFill>
                  <a:latin typeface="Open Sans"/>
                  <a:ea typeface="Open Sans"/>
                  <a:cs typeface="Open Sans"/>
                  <a:sym typeface="Open Sans"/>
                </a:rPr>
                <a:t>Found globally, represented by diverse regional species</a:t>
              </a:r>
              <a:endParaRPr sz="1050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457200" lvl="0" indent="-295275" algn="l" rtl="0">
                <a:spcBef>
                  <a:spcPts val="750"/>
                </a:spcBef>
                <a:spcAft>
                  <a:spcPts val="0"/>
                </a:spcAft>
                <a:buClr>
                  <a:srgbClr val="475569"/>
                </a:buClr>
                <a:buSzPts val="1050"/>
                <a:buFont typeface="Open Sans"/>
                <a:buChar char="●"/>
              </a:pPr>
              <a:r>
                <a:rPr lang="en" sz="1050">
                  <a:solidFill>
                    <a:srgbClr val="475569"/>
                  </a:solidFill>
                  <a:latin typeface="Open Sans"/>
                  <a:ea typeface="Open Sans"/>
                  <a:cs typeface="Open Sans"/>
                  <a:sym typeface="Open Sans"/>
                </a:rPr>
                <a:t>Key species like </a:t>
              </a:r>
              <a:r>
                <a:rPr lang="en" sz="1050" b="1" i="1">
                  <a:solidFill>
                    <a:srgbClr val="3B71CA"/>
                  </a:solidFill>
                  <a:latin typeface="Open Sans"/>
                  <a:ea typeface="Open Sans"/>
                  <a:cs typeface="Open Sans"/>
                  <a:sym typeface="Open Sans"/>
                </a:rPr>
                <a:t>A. gambiae</a:t>
              </a:r>
              <a:r>
                <a:rPr lang="en" sz="1050">
                  <a:solidFill>
                    <a:srgbClr val="475569"/>
                  </a:solidFill>
                  <a:latin typeface="Open Sans"/>
                  <a:ea typeface="Open Sans"/>
                  <a:cs typeface="Open Sans"/>
                  <a:sym typeface="Open Sans"/>
                </a:rPr>
                <a:t> strongly prefer human hosts, driving rapid spread</a:t>
              </a:r>
              <a:endParaRPr sz="1050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219" name="Google Shape;219;p29"/>
          <p:cNvGrpSpPr/>
          <p:nvPr/>
        </p:nvGrpSpPr>
        <p:grpSpPr>
          <a:xfrm>
            <a:off x="6057900" y="1619250"/>
            <a:ext cx="2362200" cy="3048000"/>
            <a:chOff x="0" y="0"/>
            <a:chExt cx="2362200" cy="3048000"/>
          </a:xfrm>
        </p:grpSpPr>
        <p:sp>
          <p:nvSpPr>
            <p:cNvPr id="220" name="Google Shape;220;p29"/>
            <p:cNvSpPr/>
            <p:nvPr/>
          </p:nvSpPr>
          <p:spPr>
            <a:xfrm>
              <a:off x="0" y="0"/>
              <a:ext cx="2362200" cy="3048000"/>
            </a:xfrm>
            <a:prstGeom prst="roundRect">
              <a:avLst>
                <a:gd name="adj" fmla="val 4838"/>
              </a:avLst>
            </a:prstGeom>
            <a:solidFill>
              <a:srgbClr val="F8FAFC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9"/>
            <p:cNvSpPr/>
            <p:nvPr/>
          </p:nvSpPr>
          <p:spPr>
            <a:xfrm>
              <a:off x="0" y="0"/>
              <a:ext cx="2362200" cy="57300"/>
            </a:xfrm>
            <a:prstGeom prst="roundRect">
              <a:avLst>
                <a:gd name="adj" fmla="val 50000"/>
              </a:avLst>
            </a:prstGeom>
            <a:solidFill>
              <a:srgbClr val="14A44D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9"/>
            <p:cNvSpPr txBox="1"/>
            <p:nvPr/>
          </p:nvSpPr>
          <p:spPr>
            <a:xfrm>
              <a:off x="0" y="142875"/>
              <a:ext cx="2362200" cy="280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400" tIns="152400" rIns="152400" bIns="1524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b="0">
                  <a:solidFill>
                    <a:srgbClr val="14A44D"/>
                  </a:solidFill>
                  <a:latin typeface="Raleway ExtraBold"/>
                  <a:ea typeface="Raleway ExtraBold"/>
                  <a:cs typeface="Raleway ExtraBold"/>
                  <a:sym typeface="Raleway ExtraBold"/>
                </a:rPr>
                <a:t>03 Host</a:t>
              </a:r>
              <a:endParaRPr sz="1100" b="0">
                <a:solidFill>
                  <a:srgbClr val="14A44D"/>
                </a:solidFill>
                <a:latin typeface="Raleway ExtraBold"/>
                <a:ea typeface="Raleway ExtraBold"/>
                <a:cs typeface="Raleway ExtraBold"/>
                <a:sym typeface="Raleway ExtraBold"/>
              </a:endParaRPr>
            </a:p>
            <a:p>
              <a:pPr marL="0" lvl="0" indent="0" algn="l" rtl="0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rgbClr val="1A1A1A"/>
                  </a:solidFill>
                  <a:latin typeface="Raleway"/>
                  <a:ea typeface="Raleway"/>
                  <a:cs typeface="Raleway"/>
                  <a:sym typeface="Raleway"/>
                </a:rPr>
                <a:t>Human Reservoir</a:t>
              </a:r>
              <a:endParaRPr sz="1600" b="1">
                <a:solidFill>
                  <a:srgbClr val="1A1A1A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marL="457200" lvl="0" indent="-295275" algn="l" rtl="0">
                <a:spcBef>
                  <a:spcPts val="900"/>
                </a:spcBef>
                <a:spcAft>
                  <a:spcPts val="0"/>
                </a:spcAft>
                <a:buClr>
                  <a:srgbClr val="475569"/>
                </a:buClr>
                <a:buSzPts val="1050"/>
                <a:buFont typeface="Open Sans"/>
                <a:buChar char="●"/>
              </a:pPr>
              <a:r>
                <a:rPr lang="en" sz="1050">
                  <a:solidFill>
                    <a:srgbClr val="475569"/>
                  </a:solidFill>
                  <a:latin typeface="Open Sans"/>
                  <a:ea typeface="Open Sans"/>
                  <a:cs typeface="Open Sans"/>
                  <a:sym typeface="Open Sans"/>
                </a:rPr>
                <a:t>Humans serve as the </a:t>
              </a:r>
              <a:r>
                <a:rPr lang="en" sz="1050" b="1">
                  <a:solidFill>
                    <a:srgbClr val="0C622E"/>
                  </a:solidFill>
                  <a:latin typeface="Open Sans"/>
                  <a:ea typeface="Open Sans"/>
                  <a:cs typeface="Open Sans"/>
                  <a:sym typeface="Open Sans"/>
                </a:rPr>
                <a:t>only reservoir</a:t>
              </a:r>
              <a:r>
                <a:rPr lang="en" sz="1050">
                  <a:solidFill>
                    <a:srgbClr val="475569"/>
                  </a:solidFill>
                  <a:latin typeface="Open Sans"/>
                  <a:ea typeface="Open Sans"/>
                  <a:cs typeface="Open Sans"/>
                  <a:sym typeface="Open Sans"/>
                </a:rPr>
                <a:t> for the deadliest malaria species</a:t>
              </a:r>
              <a:endParaRPr sz="1050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457200" lvl="0" indent="-295275" algn="l" rtl="0">
                <a:spcBef>
                  <a:spcPts val="750"/>
                </a:spcBef>
                <a:spcAft>
                  <a:spcPts val="0"/>
                </a:spcAft>
                <a:buClr>
                  <a:srgbClr val="475569"/>
                </a:buClr>
                <a:buSzPts val="1050"/>
                <a:buFont typeface="Open Sans"/>
                <a:buChar char="●"/>
              </a:pPr>
              <a:r>
                <a:rPr lang="en" sz="1050">
                  <a:solidFill>
                    <a:srgbClr val="475569"/>
                  </a:solidFill>
                  <a:latin typeface="Open Sans"/>
                  <a:ea typeface="Open Sans"/>
                  <a:cs typeface="Open Sans"/>
                  <a:sym typeface="Open Sans"/>
                </a:rPr>
                <a:t>Disease of the </a:t>
              </a:r>
              <a:r>
                <a:rPr lang="en" sz="1050" b="1">
                  <a:solidFill>
                    <a:srgbClr val="DF382C"/>
                  </a:solidFill>
                  <a:latin typeface="Open Sans"/>
                  <a:ea typeface="Open Sans"/>
                  <a:cs typeface="Open Sans"/>
                  <a:sym typeface="Open Sans"/>
                </a:rPr>
                <a:t>RBCs</a:t>
              </a:r>
              <a:endParaRPr sz="1050" b="1">
                <a:solidFill>
                  <a:srgbClr val="DF382C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457200" lvl="0" indent="-295275" algn="l" rtl="0">
                <a:spcBef>
                  <a:spcPts val="750"/>
                </a:spcBef>
                <a:spcAft>
                  <a:spcPts val="0"/>
                </a:spcAft>
                <a:buClr>
                  <a:srgbClr val="475569"/>
                </a:buClr>
                <a:buSzPts val="1050"/>
                <a:buFont typeface="Open Sans"/>
                <a:buChar char="●"/>
              </a:pPr>
              <a:r>
                <a:rPr lang="en" sz="1050">
                  <a:solidFill>
                    <a:srgbClr val="475569"/>
                  </a:solidFill>
                  <a:latin typeface="Open Sans"/>
                  <a:ea typeface="Open Sans"/>
                  <a:cs typeface="Open Sans"/>
                  <a:sym typeface="Open Sans"/>
                </a:rPr>
                <a:t>In endemic areas, </a:t>
              </a:r>
              <a:r>
                <a:rPr lang="en" sz="1050" b="1">
                  <a:solidFill>
                    <a:srgbClr val="475569"/>
                  </a:solidFill>
                  <a:latin typeface="Open Sans"/>
                  <a:ea typeface="Open Sans"/>
                  <a:cs typeface="Open Sans"/>
                  <a:sym typeface="Open Sans"/>
                </a:rPr>
                <a:t>asymptomatic carriers</a:t>
              </a:r>
              <a:r>
                <a:rPr lang="en" sz="1050">
                  <a:solidFill>
                    <a:srgbClr val="475569"/>
                  </a:solidFill>
                  <a:latin typeface="Open Sans"/>
                  <a:ea typeface="Open Sans"/>
                  <a:cs typeface="Open Sans"/>
                  <a:sym typeface="Open Sans"/>
                </a:rPr>
                <a:t> infect new vectors, creating a continuous cycle of transmission</a:t>
              </a:r>
              <a:endParaRPr sz="1050">
                <a:solidFill>
                  <a:srgbClr val="475569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pic>
        <p:nvPicPr>
          <p:cNvPr id="223" name="Google Shape;223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45225" y="3660750"/>
            <a:ext cx="1261100" cy="126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01650" y="3944913"/>
            <a:ext cx="1136076" cy="1136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IMETER_SERIES_ID_KEY" val="al4spx2pkgxoguy4prahxwco66s1qv11"/>
  <p:tag name="MENTI_PPT_SLIDE_MAP" val="{&quot;326&quot;:&quot;f1562cmf441h&quot;,&quot;327&quot;:&quot;dbnu2tdikzca&quot;,&quot;328&quot;:&quot;36cxe9k94a8k&quot;,&quot;329&quot;:&quot;u26sj68grbp4&quot;}"/>
</p:tagLst>
</file>

<file path=ppt/theme/theme1.xml><?xml version="1.0" encoding="utf-8"?>
<a:theme xmlns:a="http://schemas.openxmlformats.org/drawingml/2006/main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4256</Words>
  <Application>Microsoft Office PowerPoint</Application>
  <PresentationFormat>On-screen Show (16:9)</PresentationFormat>
  <Paragraphs>1041</Paragraphs>
  <Slides>64</Slides>
  <Notes>64</Notes>
  <HiddenSlides>5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65" baseType="lpstr">
      <vt:lpstr>Streamline</vt:lpstr>
      <vt:lpstr>PowerPoint Presentation</vt:lpstr>
      <vt:lpstr>Learning Objectives</vt:lpstr>
      <vt:lpstr>In the past 5 years, where was the closest locally acquired malaria case?</vt:lpstr>
      <vt:lpstr>Case #1</vt:lpstr>
      <vt:lpstr>Case 1: HPI</vt:lpstr>
      <vt:lpstr>Case 1: Travel history</vt:lpstr>
      <vt:lpstr>Why is travel such a strong risk factor?</vt:lpstr>
      <vt:lpstr>How to make malaria</vt:lpstr>
      <vt:lpstr>How to make malaria</vt:lpstr>
      <vt:lpstr>Plasmodium species</vt:lpstr>
      <vt:lpstr>Plasmodium species</vt:lpstr>
      <vt:lpstr>Malaria lifecycle: Vectors &amp; climate</vt:lpstr>
      <vt:lpstr>Malaria lifecycle: Vectors &amp; climate</vt:lpstr>
      <vt:lpstr>Malaria lifecycle: Vectors &amp; climate</vt:lpstr>
      <vt:lpstr>Back to case 1 </vt:lpstr>
      <vt:lpstr>Case 1: Physical exam &amp; labs</vt:lpstr>
      <vt:lpstr>Case 1</vt:lpstr>
      <vt:lpstr>Giemsa stains</vt:lpstr>
      <vt:lpstr>Clinical  &amp;  Laboratory manifestations</vt:lpstr>
      <vt:lpstr>Malaria: Clinical &amp; laboratory manifestations</vt:lpstr>
      <vt:lpstr>Malaria: Diagnosis</vt:lpstr>
      <vt:lpstr>Malaria: Clinical &amp; laboratory manifestations</vt:lpstr>
      <vt:lpstr>Pathogenesis  &amp;  Life cycle</vt:lpstr>
      <vt:lpstr>PowerPoint Presentation</vt:lpstr>
      <vt:lpstr>PowerPoint Presentation</vt:lpstr>
      <vt:lpstr>PowerPoint Presentation</vt:lpstr>
      <vt:lpstr>Pop quiz: What resources are y’all using for micro? (besides this lecture)</vt:lpstr>
      <vt:lpstr>PowerPoint Presentation</vt:lpstr>
      <vt:lpstr>PowerPoint Presentation</vt:lpstr>
      <vt:lpstr>Pathogenesis: In the blood (“erythrocytic” cycle)</vt:lpstr>
      <vt:lpstr>Pathogenesis: In the blood (“erythrocytic” cycle)</vt:lpstr>
      <vt:lpstr>P falciparum: Microvascular cytoadherence</vt:lpstr>
      <vt:lpstr>P falciparum: Pathophys of severe malaria</vt:lpstr>
      <vt:lpstr>Revisiting: Clinical &amp; laboratory manifestations</vt:lpstr>
      <vt:lpstr>Speaking of callbacks </vt:lpstr>
      <vt:lpstr>PowerPoint Presentation</vt:lpstr>
      <vt:lpstr>PowerPoint Presentation</vt:lpstr>
      <vt:lpstr>Case #2</vt:lpstr>
      <vt:lpstr>Case 2</vt:lpstr>
      <vt:lpstr>Most likely way this patient acquired his infection?</vt:lpstr>
      <vt:lpstr>Giemsa stains</vt:lpstr>
      <vt:lpstr>PowerPoint Presentation</vt:lpstr>
      <vt:lpstr>PowerPoint Presentation</vt:lpstr>
      <vt:lpstr>PowerPoint Presentation</vt:lpstr>
      <vt:lpstr>What do I need to know about each species?</vt:lpstr>
      <vt:lpstr>What if he didn’t travel anywhere internationally?</vt:lpstr>
      <vt:lpstr>Aside: Malaria &amp; Babesia are very similar</vt:lpstr>
      <vt:lpstr>How life cycle  informs treatment</vt:lpstr>
      <vt:lpstr>PowerPoint Presentation</vt:lpstr>
      <vt:lpstr>PowerPoint Presentation</vt:lpstr>
      <vt:lpstr>Treatment algorithm</vt:lpstr>
      <vt:lpstr>Prophylaxis choices</vt:lpstr>
      <vt:lpstr>Recap</vt:lpstr>
      <vt:lpstr>Learning Objectives</vt:lpstr>
      <vt:lpstr>Clinical &amp; laboratory manifestations</vt:lpstr>
      <vt:lpstr>PowerPoint Presentation</vt:lpstr>
      <vt:lpstr>PowerPoint Presentation</vt:lpstr>
      <vt:lpstr>What do I need to know about each species?</vt:lpstr>
      <vt:lpstr>Treatment algorithm</vt:lpstr>
      <vt:lpstr>Prophylaxis choices</vt:lpstr>
      <vt:lpstr>Answers to MentiMeter questions (will be uploaded afterwards)</vt:lpstr>
      <vt:lpstr>In the past 5 years, where was the closest locally acquired malaria case?</vt:lpstr>
      <vt:lpstr>Most likely way case #2 acquired his infection?</vt:lpstr>
      <vt:lpstr>What if case 2 didn’t travel anywhere internationally?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Ratliff, Hunter</cp:lastModifiedBy>
  <cp:revision>4</cp:revision>
  <dcterms:modified xsi:type="dcterms:W3CDTF">2026-09-13T14:43:40Z</dcterms:modified>
</cp:coreProperties>
</file>