
<file path=[Content_Types].xml><?xml version="1.0" encoding="utf-8"?>
<Types xmlns="http://schemas.openxmlformats.org/package/2006/content-types">
  <Default Extension="fntdata" ContentType="application/x-fontdata"/>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xml" ContentType="application/vnd.openxmlformats-officedocument.presentationml.tags+xml"/>
  <Override PartName="/ppt/webextensions/webextension1.xml" ContentType="application/vnd.ms-office.webextension+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3.xml" ContentType="application/vnd.openxmlformats-officedocument.presentationml.tags+xml"/>
  <Override PartName="/ppt/webextensions/webextension2.xml" ContentType="application/vnd.ms-office.webextension+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4.xml" ContentType="application/vnd.openxmlformats-officedocument.presentationml.tags+xml"/>
  <Override PartName="/ppt/webextensions/webextension3.xml" ContentType="application/vnd.ms-office.webextension+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2" r:id="rId16"/>
    <p:sldId id="309" r:id="rId17"/>
    <p:sldId id="270" r:id="rId18"/>
    <p:sldId id="271"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310" r:id="rId34"/>
    <p:sldId id="287" r:id="rId35"/>
    <p:sldId id="288" r:id="rId36"/>
    <p:sldId id="289" r:id="rId37"/>
    <p:sldId id="290" r:id="rId38"/>
    <p:sldId id="291" r:id="rId39"/>
    <p:sldId id="292" r:id="rId40"/>
    <p:sldId id="293" r:id="rId41"/>
    <p:sldId id="295" r:id="rId42"/>
    <p:sldId id="294" r:id="rId43"/>
    <p:sldId id="296" r:id="rId44"/>
    <p:sldId id="311" r:id="rId45"/>
    <p:sldId id="297" r:id="rId46"/>
    <p:sldId id="298" r:id="rId47"/>
    <p:sldId id="300" r:id="rId48"/>
    <p:sldId id="299" r:id="rId49"/>
    <p:sldId id="301" r:id="rId50"/>
    <p:sldId id="302" r:id="rId51"/>
    <p:sldId id="303" r:id="rId52"/>
    <p:sldId id="305" r:id="rId53"/>
    <p:sldId id="304" r:id="rId54"/>
    <p:sldId id="306" r:id="rId55"/>
    <p:sldId id="307" r:id="rId56"/>
    <p:sldId id="308" r:id="rId57"/>
  </p:sldIdLst>
  <p:sldSz cx="9144000" cy="5143500" type="screen16x9"/>
  <p:notesSz cx="6858000" cy="9144000"/>
  <p:embeddedFontLst>
    <p:embeddedFont>
      <p:font typeface="Bitter" panose="020B0604020202020204" charset="0"/>
      <p:regular r:id="rId59"/>
      <p:bold r:id="rId60"/>
      <p:italic r:id="rId61"/>
      <p:boldItalic r:id="rId62"/>
    </p:embeddedFont>
    <p:embeddedFont>
      <p:font typeface="Bitter Light" panose="020B0604020202020204" charset="0"/>
      <p:regular r:id="rId63"/>
      <p:bold r:id="rId64"/>
      <p:italic r:id="rId65"/>
      <p:boldItalic r:id="rId66"/>
    </p:embeddedFont>
    <p:embeddedFont>
      <p:font typeface="Lato" panose="020F0502020204030203" pitchFamily="34" charset="0"/>
      <p:regular r:id="rId67"/>
      <p:bold r:id="rId68"/>
      <p:italic r:id="rId69"/>
      <p:boldItalic r:id="rId70"/>
    </p:embeddedFont>
    <p:embeddedFont>
      <p:font typeface="Open Sans" panose="020B0606030504020204" pitchFamily="34" charset="0"/>
      <p:regular r:id="rId71"/>
      <p:bold r:id="rId72"/>
      <p:italic r:id="rId73"/>
      <p:boldItalic r:id="rId74"/>
    </p:embeddedFont>
    <p:embeddedFont>
      <p:font typeface="Open Sans Light" panose="020B0306030504020204" pitchFamily="34" charset="0"/>
      <p:regular r:id="rId75"/>
      <p:bold r:id="rId76"/>
      <p:italic r:id="rId77"/>
      <p:boldItalic r:id="rId78"/>
    </p:embeddedFont>
    <p:embeddedFont>
      <p:font typeface="Open Sans Medium" panose="020B0604020202020204" charset="0"/>
      <p:regular r:id="rId79"/>
      <p:bold r:id="rId80"/>
      <p:italic r:id="rId81"/>
      <p:boldItalic r:id="rId82"/>
    </p:embeddedFont>
    <p:embeddedFont>
      <p:font typeface="Raleway" pitchFamily="2" charset="0"/>
      <p:regular r:id="rId83"/>
      <p:bold r:id="rId84"/>
      <p:italic r:id="rId85"/>
      <p:boldItalic r:id="rId86"/>
    </p:embeddedFont>
    <p:embeddedFont>
      <p:font typeface="Raleway Black" pitchFamily="2" charset="0"/>
      <p:bold r:id="rId87"/>
      <p:boldItalic r:id="rId88"/>
    </p:embeddedFont>
    <p:embeddedFont>
      <p:font typeface="Raleway Light" pitchFamily="2" charset="0"/>
      <p:regular r:id="rId89"/>
      <p:bold r:id="rId90"/>
      <p:italic r:id="rId91"/>
      <p:boldItalic r:id="rId92"/>
    </p:embeddedFont>
    <p:embeddedFont>
      <p:font typeface="Roboto" panose="02000000000000000000" pitchFamily="2" charset="0"/>
      <p:regular r:id="rId93"/>
      <p:bold r:id="rId94"/>
      <p:italic r:id="rId95"/>
      <p:boldItalic r:id="rId96"/>
    </p:embeddedFont>
  </p:embeddedFontLst>
  <p:custDataLst>
    <p:tags r:id="rId97"/>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62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E7DF37-1C76-4162-B29A-825C1BC448B7}" v="27" dt="2026-09-03T14:17:21.452"/>
  </p1510:revLst>
</p1510:revInfo>
</file>

<file path=ppt/tableStyles.xml><?xml version="1.0" encoding="utf-8"?>
<a:tblStyleLst xmlns:a="http://schemas.openxmlformats.org/drawingml/2006/main" def="{AC8A3E55-9DD7-4F1B-9858-86D9BF625437}">
  <a:tblStyle styleId="{AC8A3E55-9DD7-4F1B-9858-86D9BF62543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25281C6-426A-4904-A5BB-36493345AA62}"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9" d="100"/>
          <a:sy n="89" d="100"/>
        </p:scale>
        <p:origin x="432"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5.fntdata"/><Relationship Id="rId68" Type="http://schemas.openxmlformats.org/officeDocument/2006/relationships/font" Target="fonts/font10.fntdata"/><Relationship Id="rId84" Type="http://schemas.openxmlformats.org/officeDocument/2006/relationships/font" Target="fonts/font26.fntdata"/><Relationship Id="rId89" Type="http://schemas.openxmlformats.org/officeDocument/2006/relationships/font" Target="fonts/font31.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notesMaster" Target="notesMasters/notesMaster1.xml"/><Relationship Id="rId74" Type="http://schemas.openxmlformats.org/officeDocument/2006/relationships/font" Target="fonts/font16.fntdata"/><Relationship Id="rId79" Type="http://schemas.openxmlformats.org/officeDocument/2006/relationships/font" Target="fonts/font21.fntdata"/><Relationship Id="rId102" Type="http://schemas.microsoft.com/office/2015/10/relationships/revisionInfo" Target="revisionInfo.xml"/><Relationship Id="rId5" Type="http://schemas.openxmlformats.org/officeDocument/2006/relationships/slide" Target="slides/slide4.xml"/><Relationship Id="rId90" Type="http://schemas.openxmlformats.org/officeDocument/2006/relationships/font" Target="fonts/font32.fntdata"/><Relationship Id="rId95" Type="http://schemas.openxmlformats.org/officeDocument/2006/relationships/font" Target="fonts/font37.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font" Target="fonts/font6.fntdata"/><Relationship Id="rId69" Type="http://schemas.openxmlformats.org/officeDocument/2006/relationships/font" Target="fonts/font11.fntdata"/><Relationship Id="rId80" Type="http://schemas.openxmlformats.org/officeDocument/2006/relationships/font" Target="fonts/font22.fntdata"/><Relationship Id="rId85" Type="http://schemas.openxmlformats.org/officeDocument/2006/relationships/font" Target="fonts/font27.fntdata"/><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font" Target="fonts/font17.fntdata"/><Relationship Id="rId83" Type="http://schemas.openxmlformats.org/officeDocument/2006/relationships/font" Target="fonts/font25.fntdata"/><Relationship Id="rId88" Type="http://schemas.openxmlformats.org/officeDocument/2006/relationships/font" Target="fonts/font30.fntdata"/><Relationship Id="rId91" Type="http://schemas.openxmlformats.org/officeDocument/2006/relationships/font" Target="fonts/font33.fntdata"/><Relationship Id="rId96" Type="http://schemas.openxmlformats.org/officeDocument/2006/relationships/font" Target="fonts/font3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font" Target="fonts/font20.fntdata"/><Relationship Id="rId81" Type="http://schemas.openxmlformats.org/officeDocument/2006/relationships/font" Target="fonts/font23.fntdata"/><Relationship Id="rId86" Type="http://schemas.openxmlformats.org/officeDocument/2006/relationships/font" Target="fonts/font28.fntdata"/><Relationship Id="rId94" Type="http://schemas.openxmlformats.org/officeDocument/2006/relationships/font" Target="fonts/font36.fntdata"/><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8.fntdata"/><Relationship Id="rId97"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font" Target="fonts/font13.fntdata"/><Relationship Id="rId92" Type="http://schemas.openxmlformats.org/officeDocument/2006/relationships/font" Target="fonts/font34.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8.fntdata"/><Relationship Id="rId87" Type="http://schemas.openxmlformats.org/officeDocument/2006/relationships/font" Target="fonts/font29.fntdata"/><Relationship Id="rId61" Type="http://schemas.openxmlformats.org/officeDocument/2006/relationships/font" Target="fonts/font3.fntdata"/><Relationship Id="rId82" Type="http://schemas.openxmlformats.org/officeDocument/2006/relationships/font" Target="fonts/font24.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19.fntdata"/><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4.fntdata"/><Relationship Id="rId93" Type="http://schemas.openxmlformats.org/officeDocument/2006/relationships/font" Target="fonts/font35.fntdata"/><Relationship Id="rId98" Type="http://schemas.openxmlformats.org/officeDocument/2006/relationships/presProps" Target="pres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272017477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27201747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f89e1b3d53_0_9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f89e1b3d53_0_9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f89e1b3d53_0_14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3f89e1b3d53_0_1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f89e1b3d53_0_1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3f89e1b3d53_0_1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f89e1b3d53_0_1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3f89e1b3d53_0_1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3f89e1b3d53_0_15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 name="Google Shape;545;g3f89e1b3d53_0_15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f9f52f1bf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3f9f52f1b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3075796cf05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3075796cf0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3075796cf05_1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3075796cf05_1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f89e1b3d53_0_15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f89e1b3d53_0_15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f89e1b3d53_0_16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3f89e1b3d53_0_1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f89e1b3d53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f89e1b3d5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3f89e1b3d53_0_16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3f89e1b3d53_0_16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f89e1b3d53_0_16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3f89e1b3d53_0_16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f89e1b3d53_0_17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3f89e1b3d53_0_17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3f89e1b3d53_0_17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1" name="Google Shape;651;g3f89e1b3d53_0_17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3f89e1b3d53_0_16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8" name="Google Shape;668;g3f89e1b3d53_0_16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f89e1b3d53_0_1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3f89e1b3d53_0_1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3f89e1b3d53_0_17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3" name="Google Shape;693;g3f89e1b3d53_0_17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3f89e1b3d53_0_18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3f89e1b3d53_0_18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3075796cf05_1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3075796cf05_1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3075796cf05_1_2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9" name="Google Shape;759;g3075796cf05_1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f89e1b3d53_0_7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f89e1b3d53_0_7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3075796cf05_1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3075796cf05_1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3f89e1b3d53_0_19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6" name="Google Shape;786;g3f89e1b3d53_0_19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3f8af4e734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3" name="Google Shape;793;g3f8af4e734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3f8af4e734e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6" name="Google Shape;806;g3f8af4e734e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3f89e1b3d53_0_19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3f89e1b3d53_0_19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g3f8af4e734e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1" name="Google Shape;841;g3f8af4e734e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3f8af4e734e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9" name="Google Shape;859;g3f8af4e734e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3f9bc8a49e4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3f9bc8a49e4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3f9bc8a49e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 name="Google Shape;892;g3f9bc8a49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3f9bc8a49e4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8" name="Google Shape;918;g3f9bc8a49e4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f89e1b3d53_0_7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f89e1b3d53_0_7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3f9bc8a49e4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9" name="Google Shape;899;g3f9bc8a49e4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g3f9bc8a49e4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2" name="Google Shape;942;g3f9bc8a49e4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g3f9bc8a49e4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9" name="Google Shape;949;g3f9bc8a49e4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3f9bc8a49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3f9bc8a49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g3f9bc8a49e4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5" name="Google Shape;1015;g3f9bc8a49e4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3f9bc8a49e4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1" name="Google Shape;1001;g3f9bc8a49e4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g3f9db51309d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5" name="Google Shape;1065;g3f9db51309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g3f9db51309d_0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5" name="Google Shape;1115;g3f9db51309d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g3f9db51309d_0_1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2" name="Google Shape;1172;g3f9db51309d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3f9db51309d_0_2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7" name="Google Shape;1257;g3f9db51309d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f89e1b3d53_0_7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f89e1b3d53_0_7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3f9db51309d_0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3f9db51309d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3075796cf05_1_4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7" name="Google Shape;1277;g3075796cf05_1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g3f9db51309d_0_3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2" name="Google Shape;1282;g3f9db51309d_0_3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3075796cf05_1_4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5" name="Google Shape;1305;g3075796cf05_1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f89e1b3d53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f89e1b3d53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f89e1b3d53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3f89e1b3d53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f89e1b3d53_0_8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f89e1b3d53_0_8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f89e1b3d53_0_9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3f89e1b3d53_0_9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reamline2"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7"/>
        <p:cNvGrpSpPr/>
        <p:nvPr/>
      </p:nvGrpSpPr>
      <p:grpSpPr>
        <a:xfrm>
          <a:off x="0" y="0"/>
          <a:ext cx="0" cy="0"/>
          <a:chOff x="0" y="0"/>
          <a:chExt cx="0" cy="0"/>
        </a:xfrm>
      </p:grpSpPr>
      <p:sp>
        <p:nvSpPr>
          <p:cNvPr id="78" name="Google Shape;78;p11"/>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80"/>
        <p:cNvGrpSpPr/>
        <p:nvPr/>
      </p:nvGrpSpPr>
      <p:grpSpPr>
        <a:xfrm>
          <a:off x="0" y="0"/>
          <a:ext cx="0" cy="0"/>
          <a:chOff x="0" y="0"/>
          <a:chExt cx="0" cy="0"/>
        </a:xfrm>
      </p:grpSpPr>
      <p:grpSp>
        <p:nvGrpSpPr>
          <p:cNvPr id="81" name="Google Shape;81;p12"/>
          <p:cNvGrpSpPr/>
          <p:nvPr/>
        </p:nvGrpSpPr>
        <p:grpSpPr>
          <a:xfrm>
            <a:off x="830392" y="4169130"/>
            <a:ext cx="745763" cy="45826"/>
            <a:chOff x="4580561" y="2589004"/>
            <a:chExt cx="1064464" cy="25200"/>
          </a:xfrm>
        </p:grpSpPr>
        <p:sp>
          <p:nvSpPr>
            <p:cNvPr id="82" name="Google Shape;82;p12"/>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2"/>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12"/>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85" name="Google Shape;85;p12"/>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0"/>
              </a:spcBef>
              <a:spcAft>
                <a:spcPts val="0"/>
              </a:spcAft>
              <a:buClr>
                <a:schemeClr val="lt1"/>
              </a:buClr>
              <a:buSzPts val="1100"/>
              <a:buChar char="○"/>
              <a:defRPr>
                <a:solidFill>
                  <a:schemeClr val="lt1"/>
                </a:solidFill>
              </a:defRPr>
            </a:lvl2pPr>
            <a:lvl3pPr marL="1371600" lvl="2" indent="-298450">
              <a:spcBef>
                <a:spcPts val="0"/>
              </a:spcBef>
              <a:spcAft>
                <a:spcPts val="0"/>
              </a:spcAft>
              <a:buClr>
                <a:schemeClr val="lt1"/>
              </a:buClr>
              <a:buSzPts val="1100"/>
              <a:buChar char="■"/>
              <a:defRPr>
                <a:solidFill>
                  <a:schemeClr val="lt1"/>
                </a:solidFill>
              </a:defRPr>
            </a:lvl3pPr>
            <a:lvl4pPr marL="1828800" lvl="3" indent="-298450">
              <a:spcBef>
                <a:spcPts val="0"/>
              </a:spcBef>
              <a:spcAft>
                <a:spcPts val="0"/>
              </a:spcAft>
              <a:buClr>
                <a:schemeClr val="lt1"/>
              </a:buClr>
              <a:buSzPts val="1100"/>
              <a:buChar char="●"/>
              <a:defRPr>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8450">
              <a:spcBef>
                <a:spcPts val="0"/>
              </a:spcBef>
              <a:spcAft>
                <a:spcPts val="0"/>
              </a:spcAft>
              <a:buClr>
                <a:schemeClr val="lt1"/>
              </a:buClr>
              <a:buSzPts val="1100"/>
              <a:buChar char="■"/>
              <a:defRPr>
                <a:solidFill>
                  <a:schemeClr val="lt1"/>
                </a:solidFill>
              </a:defRPr>
            </a:lvl6pPr>
            <a:lvl7pPr marL="3200400" lvl="6" indent="-298450">
              <a:spcBef>
                <a:spcPts val="0"/>
              </a:spcBef>
              <a:spcAft>
                <a:spcPts val="0"/>
              </a:spcAft>
              <a:buClr>
                <a:schemeClr val="lt1"/>
              </a:buClr>
              <a:buSzPts val="1100"/>
              <a:buChar char="●"/>
              <a:defRPr>
                <a:solidFill>
                  <a:schemeClr val="lt1"/>
                </a:solidFill>
              </a:defRPr>
            </a:lvl7pPr>
            <a:lvl8pPr marL="3657600" lvl="7" indent="-298450">
              <a:spcBef>
                <a:spcPts val="0"/>
              </a:spcBef>
              <a:spcAft>
                <a:spcPts val="0"/>
              </a:spcAft>
              <a:buClr>
                <a:schemeClr val="lt1"/>
              </a:buClr>
              <a:buSzPts val="1100"/>
              <a:buChar char="○"/>
              <a:defRPr>
                <a:solidFill>
                  <a:schemeClr val="lt1"/>
                </a:solidFill>
              </a:defRPr>
            </a:lvl8pPr>
            <a:lvl9pPr marL="4114800" lvl="8" indent="-298450">
              <a:spcBef>
                <a:spcPts val="0"/>
              </a:spcBef>
              <a:spcAft>
                <a:spcPts val="0"/>
              </a:spcAft>
              <a:buClr>
                <a:schemeClr val="lt1"/>
              </a:buClr>
              <a:buSzPts val="1100"/>
              <a:buChar char="■"/>
              <a:defRPr>
                <a:solidFill>
                  <a:schemeClr val="lt1"/>
                </a:solidFill>
              </a:defRPr>
            </a:lvl9pPr>
          </a:lstStyle>
          <a:p>
            <a:endParaRPr/>
          </a:p>
        </p:txBody>
      </p:sp>
      <p:sp>
        <p:nvSpPr>
          <p:cNvPr id="86" name="Google Shape;86;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
        <p:cNvGrpSpPr/>
        <p:nvPr/>
      </p:nvGrpSpPr>
      <p:grpSpPr>
        <a:xfrm>
          <a:off x="0" y="0"/>
          <a:ext cx="0" cy="0"/>
          <a:chOff x="0" y="0"/>
          <a:chExt cx="0" cy="0"/>
        </a:xfrm>
      </p:grpSpPr>
      <p:sp>
        <p:nvSpPr>
          <p:cNvPr id="88" name="Google Shape;88;p1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29" name="Google Shape;29;p4"/>
          <p:cNvSpPr txBox="1">
            <a:spLocks noGrp="1"/>
          </p:cNvSpPr>
          <p:nvPr>
            <p:ph type="body" idx="1"/>
          </p:nvPr>
        </p:nvSpPr>
        <p:spPr>
          <a:xfrm>
            <a:off x="729450" y="1393075"/>
            <a:ext cx="76887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6328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7" name="Google Shape;37;p5"/>
          <p:cNvSpPr txBox="1">
            <a:spLocks noGrp="1"/>
          </p:cNvSpPr>
          <p:nvPr>
            <p:ph type="body" idx="1"/>
          </p:nvPr>
        </p:nvSpPr>
        <p:spPr>
          <a:xfrm>
            <a:off x="729325" y="13930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8" name="Google Shape;38;p5"/>
          <p:cNvSpPr txBox="1">
            <a:spLocks noGrp="1"/>
          </p:cNvSpPr>
          <p:nvPr>
            <p:ph type="body" idx="2"/>
          </p:nvPr>
        </p:nvSpPr>
        <p:spPr>
          <a:xfrm>
            <a:off x="4643604" y="13930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6328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632850"/>
            <a:ext cx="3300900" cy="13815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3" name="Google Shape;53;p7"/>
          <p:cNvSpPr txBox="1">
            <a:spLocks noGrp="1"/>
          </p:cNvSpPr>
          <p:nvPr>
            <p:ph type="body" idx="1"/>
          </p:nvPr>
        </p:nvSpPr>
        <p:spPr>
          <a:xfrm>
            <a:off x="721225" y="2095925"/>
            <a:ext cx="3300900" cy="159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entimeter question">
  <p:cSld name="SECTION_TITLE_AND_DESCRIPTION_1">
    <p:spTree>
      <p:nvGrpSpPr>
        <p:cNvPr id="1" name="Shape 70"/>
        <p:cNvGrpSpPr/>
        <p:nvPr/>
      </p:nvGrpSpPr>
      <p:grpSpPr>
        <a:xfrm>
          <a:off x="0" y="0"/>
          <a:ext cx="0" cy="0"/>
          <a:chOff x="0" y="0"/>
          <a:chExt cx="0" cy="0"/>
        </a:xfrm>
      </p:grpSpPr>
      <p:sp>
        <p:nvSpPr>
          <p:cNvPr id="71" name="Google Shape;71;p10"/>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0"/>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None/>
              <a:defRPr sz="2600">
                <a:solidFill>
                  <a:schemeClr val="lt1"/>
                </a:solidFill>
              </a:defRPr>
            </a:lvl1pPr>
            <a:lvl2pPr lvl="1">
              <a:spcBef>
                <a:spcPts val="0"/>
              </a:spcBef>
              <a:spcAft>
                <a:spcPts val="0"/>
              </a:spcAft>
              <a:buClr>
                <a:schemeClr val="lt1"/>
              </a:buClr>
              <a:buSzPts val="2600"/>
              <a:buNone/>
              <a:defRPr sz="2600">
                <a:solidFill>
                  <a:schemeClr val="lt1"/>
                </a:solidFill>
              </a:defRPr>
            </a:lvl2pPr>
            <a:lvl3pPr lvl="2">
              <a:spcBef>
                <a:spcPts val="0"/>
              </a:spcBef>
              <a:spcAft>
                <a:spcPts val="0"/>
              </a:spcAft>
              <a:buClr>
                <a:schemeClr val="lt1"/>
              </a:buClr>
              <a:buSzPts val="2600"/>
              <a:buNone/>
              <a:defRPr sz="2600">
                <a:solidFill>
                  <a:schemeClr val="lt1"/>
                </a:solidFill>
              </a:defRPr>
            </a:lvl3pPr>
            <a:lvl4pPr lvl="3">
              <a:spcBef>
                <a:spcPts val="0"/>
              </a:spcBef>
              <a:spcAft>
                <a:spcPts val="0"/>
              </a:spcAft>
              <a:buClr>
                <a:schemeClr val="lt1"/>
              </a:buClr>
              <a:buSzPts val="2600"/>
              <a:buNone/>
              <a:defRPr sz="2600">
                <a:solidFill>
                  <a:schemeClr val="lt1"/>
                </a:solidFill>
              </a:defRPr>
            </a:lvl4pPr>
            <a:lvl5pPr lvl="4">
              <a:spcBef>
                <a:spcPts val="0"/>
              </a:spcBef>
              <a:spcAft>
                <a:spcPts val="0"/>
              </a:spcAft>
              <a:buClr>
                <a:schemeClr val="lt1"/>
              </a:buClr>
              <a:buSzPts val="2600"/>
              <a:buNone/>
              <a:defRPr sz="2600">
                <a:solidFill>
                  <a:schemeClr val="lt1"/>
                </a:solidFill>
              </a:defRPr>
            </a:lvl5pPr>
            <a:lvl6pPr lvl="5">
              <a:spcBef>
                <a:spcPts val="0"/>
              </a:spcBef>
              <a:spcAft>
                <a:spcPts val="0"/>
              </a:spcAft>
              <a:buClr>
                <a:schemeClr val="lt1"/>
              </a:buClr>
              <a:buSzPts val="2600"/>
              <a:buNone/>
              <a:defRPr sz="2600">
                <a:solidFill>
                  <a:schemeClr val="lt1"/>
                </a:solidFill>
              </a:defRPr>
            </a:lvl6pPr>
            <a:lvl7pPr lvl="6">
              <a:spcBef>
                <a:spcPts val="0"/>
              </a:spcBef>
              <a:spcAft>
                <a:spcPts val="0"/>
              </a:spcAft>
              <a:buClr>
                <a:schemeClr val="lt1"/>
              </a:buClr>
              <a:buSzPts val="2600"/>
              <a:buNone/>
              <a:defRPr sz="2600">
                <a:solidFill>
                  <a:schemeClr val="lt1"/>
                </a:solidFill>
              </a:defRPr>
            </a:lvl7pPr>
            <a:lvl8pPr lvl="7">
              <a:spcBef>
                <a:spcPts val="0"/>
              </a:spcBef>
              <a:spcAft>
                <a:spcPts val="0"/>
              </a:spcAft>
              <a:buClr>
                <a:schemeClr val="lt1"/>
              </a:buClr>
              <a:buSzPts val="2600"/>
              <a:buNone/>
              <a:defRPr sz="2600">
                <a:solidFill>
                  <a:schemeClr val="lt1"/>
                </a:solidFill>
              </a:defRPr>
            </a:lvl8pPr>
            <a:lvl9pPr lvl="8">
              <a:spcBef>
                <a:spcPts val="0"/>
              </a:spcBef>
              <a:spcAft>
                <a:spcPts val="0"/>
              </a:spcAft>
              <a:buClr>
                <a:schemeClr val="lt1"/>
              </a:buClr>
              <a:buSzPts val="2600"/>
              <a:buNone/>
              <a:defRPr sz="2600">
                <a:solidFill>
                  <a:schemeClr val="lt1"/>
                </a:solidFill>
              </a:defRPr>
            </a:lvl9pPr>
          </a:lstStyle>
          <a:p>
            <a:endParaRPr/>
          </a:p>
        </p:txBody>
      </p:sp>
      <p:sp>
        <p:nvSpPr>
          <p:cNvPr id="73" name="Google Shape;73;p10"/>
          <p:cNvSpPr txBox="1">
            <a:spLocks noGrp="1"/>
          </p:cNvSpPr>
          <p:nvPr>
            <p:ph type="body" idx="1"/>
          </p:nvPr>
        </p:nvSpPr>
        <p:spPr>
          <a:xfrm>
            <a:off x="5174225" y="1352625"/>
            <a:ext cx="3374400" cy="302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4" name="Google Shape;74;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75" name="Google Shape;75;p10"/>
          <p:cNvPicPr preferRelativeResize="0"/>
          <p:nvPr/>
        </p:nvPicPr>
        <p:blipFill>
          <a:blip r:embed="rId2">
            <a:alphaModFix/>
          </a:blip>
          <a:stretch>
            <a:fillRect/>
          </a:stretch>
        </p:blipFill>
        <p:spPr>
          <a:xfrm>
            <a:off x="4787088" y="-1"/>
            <a:ext cx="4148674" cy="1594650"/>
          </a:xfrm>
          <a:prstGeom prst="rect">
            <a:avLst/>
          </a:prstGeom>
          <a:noFill/>
          <a:ln>
            <a:noFill/>
          </a:ln>
        </p:spPr>
      </p:pic>
      <p:sp>
        <p:nvSpPr>
          <p:cNvPr id="76" name="Google Shape;76;p10"/>
          <p:cNvSpPr txBox="1">
            <a:spLocks noGrp="1"/>
          </p:cNvSpPr>
          <p:nvPr>
            <p:ph type="subTitle" idx="2"/>
          </p:nvPr>
        </p:nvSpPr>
        <p:spPr>
          <a:xfrm>
            <a:off x="724950"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Open Sans"/>
              <a:buChar char="●"/>
              <a:defRPr sz="1300">
                <a:solidFill>
                  <a:schemeClr val="dk2"/>
                </a:solidFill>
                <a:latin typeface="Open Sans"/>
                <a:ea typeface="Open Sans"/>
                <a:cs typeface="Open Sans"/>
                <a:sym typeface="Open Sans"/>
              </a:defRPr>
            </a:lvl1pPr>
            <a:lvl2pPr marL="914400" lvl="1" indent="-298450">
              <a:lnSpc>
                <a:spcPct val="115000"/>
              </a:lnSpc>
              <a:spcBef>
                <a:spcPts val="0"/>
              </a:spcBef>
              <a:spcAft>
                <a:spcPts val="0"/>
              </a:spcAft>
              <a:buClr>
                <a:schemeClr val="accent1"/>
              </a:buClr>
              <a:buSzPts val="1100"/>
              <a:buFont typeface="Open Sans"/>
              <a:buChar char="○"/>
              <a:defRPr sz="1100">
                <a:solidFill>
                  <a:schemeClr val="accent1"/>
                </a:solidFill>
                <a:latin typeface="Open Sans"/>
                <a:ea typeface="Open Sans"/>
                <a:cs typeface="Open Sans"/>
                <a:sym typeface="Open Sans"/>
              </a:defRPr>
            </a:lvl2pPr>
            <a:lvl3pPr marL="1371600" lvl="2" indent="-298450">
              <a:lnSpc>
                <a:spcPct val="115000"/>
              </a:lnSpc>
              <a:spcBef>
                <a:spcPts val="0"/>
              </a:spcBef>
              <a:spcAft>
                <a:spcPts val="0"/>
              </a:spcAft>
              <a:buClr>
                <a:schemeClr val="accent1"/>
              </a:buClr>
              <a:buSzPts val="1100"/>
              <a:buFont typeface="Open Sans"/>
              <a:buChar char="■"/>
              <a:defRPr sz="1100">
                <a:solidFill>
                  <a:schemeClr val="accent1"/>
                </a:solidFill>
                <a:latin typeface="Open Sans"/>
                <a:ea typeface="Open Sans"/>
                <a:cs typeface="Open Sans"/>
                <a:sym typeface="Open Sans"/>
              </a:defRPr>
            </a:lvl3pPr>
            <a:lvl4pPr marL="1828800" lvl="3" indent="-298450">
              <a:lnSpc>
                <a:spcPct val="115000"/>
              </a:lnSpc>
              <a:spcBef>
                <a:spcPts val="0"/>
              </a:spcBef>
              <a:spcAft>
                <a:spcPts val="0"/>
              </a:spcAft>
              <a:buClr>
                <a:schemeClr val="accent1"/>
              </a:buClr>
              <a:buSzPts val="1100"/>
              <a:buFont typeface="Open Sans"/>
              <a:buChar char="●"/>
              <a:defRPr sz="1100">
                <a:solidFill>
                  <a:schemeClr val="accent1"/>
                </a:solidFill>
                <a:latin typeface="Open Sans"/>
                <a:ea typeface="Open Sans"/>
                <a:cs typeface="Open Sans"/>
                <a:sym typeface="Open Sans"/>
              </a:defRPr>
            </a:lvl4pPr>
            <a:lvl5pPr marL="2286000" lvl="4" indent="-298450">
              <a:lnSpc>
                <a:spcPct val="115000"/>
              </a:lnSpc>
              <a:spcBef>
                <a:spcPts val="0"/>
              </a:spcBef>
              <a:spcAft>
                <a:spcPts val="0"/>
              </a:spcAft>
              <a:buClr>
                <a:schemeClr val="accent1"/>
              </a:buClr>
              <a:buSzPts val="1100"/>
              <a:buFont typeface="Open Sans"/>
              <a:buChar char="○"/>
              <a:defRPr sz="1100">
                <a:solidFill>
                  <a:schemeClr val="accent1"/>
                </a:solidFill>
                <a:latin typeface="Open Sans"/>
                <a:ea typeface="Open Sans"/>
                <a:cs typeface="Open Sans"/>
                <a:sym typeface="Open Sans"/>
              </a:defRPr>
            </a:lvl5pPr>
            <a:lvl6pPr marL="2743200" lvl="5" indent="-298450">
              <a:lnSpc>
                <a:spcPct val="115000"/>
              </a:lnSpc>
              <a:spcBef>
                <a:spcPts val="0"/>
              </a:spcBef>
              <a:spcAft>
                <a:spcPts val="0"/>
              </a:spcAft>
              <a:buClr>
                <a:schemeClr val="accent1"/>
              </a:buClr>
              <a:buSzPts val="1100"/>
              <a:buFont typeface="Open Sans"/>
              <a:buChar char="■"/>
              <a:defRPr sz="1100">
                <a:solidFill>
                  <a:schemeClr val="accent1"/>
                </a:solidFill>
                <a:latin typeface="Open Sans"/>
                <a:ea typeface="Open Sans"/>
                <a:cs typeface="Open Sans"/>
                <a:sym typeface="Open Sans"/>
              </a:defRPr>
            </a:lvl6pPr>
            <a:lvl7pPr marL="3200400" lvl="6" indent="-298450">
              <a:lnSpc>
                <a:spcPct val="115000"/>
              </a:lnSpc>
              <a:spcBef>
                <a:spcPts val="0"/>
              </a:spcBef>
              <a:spcAft>
                <a:spcPts val="0"/>
              </a:spcAft>
              <a:buClr>
                <a:schemeClr val="accent1"/>
              </a:buClr>
              <a:buSzPts val="1100"/>
              <a:buFont typeface="Open Sans"/>
              <a:buChar char="●"/>
              <a:defRPr sz="1100">
                <a:solidFill>
                  <a:schemeClr val="accent1"/>
                </a:solidFill>
                <a:latin typeface="Open Sans"/>
                <a:ea typeface="Open Sans"/>
                <a:cs typeface="Open Sans"/>
                <a:sym typeface="Open Sans"/>
              </a:defRPr>
            </a:lvl7pPr>
            <a:lvl8pPr marL="3657600" lvl="7" indent="-298450">
              <a:lnSpc>
                <a:spcPct val="115000"/>
              </a:lnSpc>
              <a:spcBef>
                <a:spcPts val="0"/>
              </a:spcBef>
              <a:spcAft>
                <a:spcPts val="0"/>
              </a:spcAft>
              <a:buClr>
                <a:schemeClr val="accent1"/>
              </a:buClr>
              <a:buSzPts val="1100"/>
              <a:buFont typeface="Open Sans"/>
              <a:buChar char="○"/>
              <a:defRPr sz="1100">
                <a:solidFill>
                  <a:schemeClr val="accent1"/>
                </a:solidFill>
                <a:latin typeface="Open Sans"/>
                <a:ea typeface="Open Sans"/>
                <a:cs typeface="Open Sans"/>
                <a:sym typeface="Open Sans"/>
              </a:defRPr>
            </a:lvl8pPr>
            <a:lvl9pPr marL="4114800" lvl="8" indent="-298450">
              <a:lnSpc>
                <a:spcPct val="115000"/>
              </a:lnSpc>
              <a:spcBef>
                <a:spcPts val="0"/>
              </a:spcBef>
              <a:spcAft>
                <a:spcPts val="0"/>
              </a:spcAft>
              <a:buClr>
                <a:schemeClr val="accent1"/>
              </a:buClr>
              <a:buSzPts val="1100"/>
              <a:buFont typeface="Open Sans"/>
              <a:buChar char="■"/>
              <a:defRPr sz="1100">
                <a:solidFill>
                  <a:schemeClr val="accent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familydoctor.org/condition/measle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www.popsci.com/story/health/how-diseases-spread/"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hyperlink" Target="https://www.sbm.org/healthy-living/what-you-need-to-know-about-the-us-measles-outbreak" TargetMode="Externa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hyperlink" Target="https://www.cdc.gov/measles/causes/index.html" TargetMode="Externa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hyperlink" Target="https://thescrubnurse.com/airborne-vs-droplet-transmission-differences/"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hyperlink" Target="https://www.cdc.gov/measles/causes/index.html" TargetMode="External"/><Relationship Id="rId4" Type="http://schemas.openxmlformats.org/officeDocument/2006/relationships/image" Target="../media/image28.png"/><Relationship Id="rId9" Type="http://schemas.openxmlformats.org/officeDocument/2006/relationships/hyperlink" Target="https://jamanetwork.com/journals/jama/fullarticle/2763852"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jamanetwork.com/journals/jama/fullarticle/2763852" TargetMode="External"/><Relationship Id="rId5" Type="http://schemas.openxmlformats.org/officeDocument/2006/relationships/image" Target="../media/image30.png"/><Relationship Id="rId4" Type="http://schemas.openxmlformats.org/officeDocument/2006/relationships/hyperlink" Target="https://thescrubnurse.com/airborne-vs-droplet-transmission-differences/" TargetMode="External"/><Relationship Id="rId9"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hyperlink" Target="https://www.terrauniversal.com/negative-pressure-patient-isolation-cleanrooms-6600-pp-16.html"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13.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7.png"/><Relationship Id="rId7" Type="http://schemas.openxmlformats.org/officeDocument/2006/relationships/hyperlink" Target="https://www.goengineer.com/blog/negative-pressure-rooms-in-hospitals"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9.gif"/><Relationship Id="rId5" Type="http://schemas.openxmlformats.org/officeDocument/2006/relationships/image" Target="../media/image38.gif"/><Relationship Id="rId4" Type="http://schemas.openxmlformats.org/officeDocument/2006/relationships/hyperlink" Target="https://www.instagram.com/p/C9NNp8yOCc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0.gif"/><Relationship Id="rId7"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hyperlink" Target="https://www.goengineer.com/blog/negative-pressure-rooms-in-hospitals" TargetMode="External"/><Relationship Id="rId4" Type="http://schemas.openxmlformats.org/officeDocument/2006/relationships/image" Target="../media/image41.gif"/></Relationships>
</file>

<file path=ppt/slides/_rels/slide26.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hyperlink" Target="https://en.wikipedia.org/wiki/J._W._Ruby_Memorial_Hospital#/media/File:J.W._Ruby_Memorial_(2022.07).jp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hyperlink" Target="http://picryl.com" TargetMode="External"/><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www.bhaskarenglish.in/lifestyle/news/fungal-infection-in-the-air-134388936.html" TargetMode="External"/><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hyperlink" Target="https://etamold.com/mold-glossary/aspergillus-niger/" TargetMode="External"/><Relationship Id="rId5" Type="http://schemas.openxmlformats.org/officeDocument/2006/relationships/image" Target="../media/image46.png"/><Relationship Id="rId4" Type="http://schemas.openxmlformats.org/officeDocument/2006/relationships/hyperlink" Target="https://umc.edu/Research/Centers-and-Institutes/Centers/Childrens-of-Mississippi-Center-for-Cancer-and-Blood-Disorders/Education/Fellowship/Tours/bone-marrow-transplant-unit-slideshow.html"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microsoft.com/office/2011/relationships/webextension" Target="../webextensions/webextension2.xml"/><Relationship Id="rId2" Type="http://schemas.openxmlformats.org/officeDocument/2006/relationships/slideLayout" Target="../slideLayouts/slideLayout9.xml"/><Relationship Id="rId1" Type="http://schemas.openxmlformats.org/officeDocument/2006/relationships/tags" Target="../tags/tag3.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s://www.americover.com/resources/dust-containment-medical-facility/?srsltid=AfmBOooEJinPhzVGMZPoYr28fxsUERl_Rx2sE-qKzHtOGXFwHOtNjOKI"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hyperlink" Target="https://sma.nasa.gov/sma-disciplines/human-factors"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7.png"/><Relationship Id="rId7"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54.png"/><Relationship Id="rId4" Type="http://schemas.openxmlformats.org/officeDocument/2006/relationships/hyperlink" Target="https://www.bhaskarenglish.in/lifestyle/news/fungal-infection-in-the-air-134388936.html"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6.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microsoft.com/office/2011/relationships/webextension" Target="../webextensions/webextension3.xml"/><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hyperlink" Target="https://learn.arcgis.com/en/projects/map-a-historic-cholera-outbreak/"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6.png"/><Relationship Id="rId7"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hyperlink" Target="https://sma.nasa.gov/sma-disciplines/human-factors" TargetMode="External"/><Relationship Id="rId11" Type="http://schemas.openxmlformats.org/officeDocument/2006/relationships/image" Target="../media/image14.png"/><Relationship Id="rId5" Type="http://schemas.openxmlformats.org/officeDocument/2006/relationships/image" Target="../media/image53.png"/><Relationship Id="rId10" Type="http://schemas.openxmlformats.org/officeDocument/2006/relationships/image" Target="../media/image13.png"/><Relationship Id="rId4" Type="http://schemas.openxmlformats.org/officeDocument/2006/relationships/hyperlink" Target="https://en.wikipedia.org/wiki/Swiss_cheese_model" TargetMode="External"/><Relationship Id="rId9" Type="http://schemas.openxmlformats.org/officeDocument/2006/relationships/image" Target="../media/image12.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hyperlink" Target="https://www.vecteezy.com/video/50766422-a-pile-of-burning-money-on-fire" TargetMode="External"/><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hyperlink" Target="https://gifrific.com/gandalf-yells-you-shall-not-pass-the-lord-of-the-rings/" TargetMode="External"/><Relationship Id="rId11" Type="http://schemas.openxmlformats.org/officeDocument/2006/relationships/image" Target="../media/image72.png"/><Relationship Id="rId5" Type="http://schemas.openxmlformats.org/officeDocument/2006/relationships/image" Target="../media/image68.gif"/><Relationship Id="rId10" Type="http://schemas.openxmlformats.org/officeDocument/2006/relationships/image" Target="../media/image71.png"/><Relationship Id="rId4" Type="http://schemas.openxmlformats.org/officeDocument/2006/relationships/hyperlink" Target="https://www.imdb.com/title/tt1290725/" TargetMode="External"/><Relationship Id="rId9" Type="http://schemas.openxmlformats.org/officeDocument/2006/relationships/image" Target="../media/image70.png"/></Relationships>
</file>

<file path=ppt/slides/_rels/slide56.xml.rels><?xml version="1.0" encoding="UTF-8" standalone="yes"?>
<Relationships xmlns="http://schemas.openxmlformats.org/package/2006/relationships"><Relationship Id="rId3" Type="http://schemas.openxmlformats.org/officeDocument/2006/relationships/hyperlink" Target="https://www.hunterratliff1.com/talk/"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p:nvPr/>
        </p:nvSpPr>
        <p:spPr>
          <a:xfrm>
            <a:off x="729450" y="1322450"/>
            <a:ext cx="7688100" cy="1664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3800" b="1">
                <a:solidFill>
                  <a:srgbClr val="1A1A1A"/>
                </a:solidFill>
                <a:latin typeface="Raleway"/>
                <a:ea typeface="Raleway"/>
                <a:cs typeface="Raleway"/>
                <a:sym typeface="Raleway"/>
              </a:rPr>
              <a:t>Healthcare Epidemiology</a:t>
            </a:r>
            <a:endParaRPr sz="3800" b="1">
              <a:solidFill>
                <a:srgbClr val="1A1A1A"/>
              </a:solidFill>
              <a:latin typeface="Raleway"/>
              <a:ea typeface="Raleway"/>
              <a:cs typeface="Raleway"/>
              <a:sym typeface="Raleway"/>
            </a:endParaRPr>
          </a:p>
        </p:txBody>
      </p:sp>
      <p:sp>
        <p:nvSpPr>
          <p:cNvPr id="94" name="Google Shape;94;p14"/>
          <p:cNvSpPr txBox="1"/>
          <p:nvPr/>
        </p:nvSpPr>
        <p:spPr>
          <a:xfrm>
            <a:off x="729625" y="2987150"/>
            <a:ext cx="7688100" cy="1527300"/>
          </a:xfrm>
          <a:prstGeom prst="rect">
            <a:avLst/>
          </a:prstGeom>
          <a:noFill/>
          <a:ln>
            <a:noFill/>
          </a:ln>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sz="1600">
                <a:solidFill>
                  <a:srgbClr val="1A1A1A"/>
                </a:solidFill>
                <a:latin typeface="Open Sans"/>
                <a:ea typeface="Open Sans"/>
                <a:cs typeface="Open Sans"/>
                <a:sym typeface="Open Sans"/>
              </a:rPr>
              <a:t>Hunter Ratliff, MD, MPH</a:t>
            </a:r>
            <a:endParaRPr sz="1600">
              <a:solidFill>
                <a:srgbClr val="1A1A1A"/>
              </a:solidFill>
              <a:latin typeface="Open Sans"/>
              <a:ea typeface="Open Sans"/>
              <a:cs typeface="Open Sans"/>
              <a:sym typeface="Open Sans"/>
            </a:endParaRPr>
          </a:p>
          <a:p>
            <a:pPr marL="0" lvl="0" indent="0" algn="l" rtl="0">
              <a:spcBef>
                <a:spcPts val="0"/>
              </a:spcBef>
              <a:spcAft>
                <a:spcPts val="0"/>
              </a:spcAft>
              <a:buNone/>
            </a:pPr>
            <a:r>
              <a:rPr lang="en" sz="1600">
                <a:solidFill>
                  <a:srgbClr val="1A1A1A"/>
                </a:solidFill>
                <a:latin typeface="Open Sans"/>
                <a:ea typeface="Open Sans"/>
                <a:cs typeface="Open Sans"/>
                <a:sym typeface="Open Sans"/>
              </a:rPr>
              <a:t>09/03/2026</a:t>
            </a:r>
            <a:endParaRPr sz="1600">
              <a:solidFill>
                <a:srgbClr val="1A1A1A"/>
              </a:solidFill>
              <a:latin typeface="Open Sans"/>
              <a:ea typeface="Open Sans"/>
              <a:cs typeface="Open Sans"/>
              <a:sym typeface="Open Sans"/>
            </a:endParaRPr>
          </a:p>
          <a:p>
            <a:pPr marL="0" lvl="0" indent="0" algn="l" rtl="0">
              <a:spcBef>
                <a:spcPts val="0"/>
              </a:spcBef>
              <a:spcAft>
                <a:spcPts val="0"/>
              </a:spcAft>
              <a:buNone/>
            </a:pPr>
            <a:endParaRPr sz="1600" i="1">
              <a:solidFill>
                <a:srgbClr val="858585"/>
              </a:solidFill>
              <a:latin typeface="Open Sans"/>
              <a:ea typeface="Open Sans"/>
              <a:cs typeface="Open Sans"/>
              <a:sym typeface="Open Sans"/>
            </a:endParaRPr>
          </a:p>
          <a:p>
            <a:pPr marL="0" lvl="0" indent="0" algn="l" rtl="0">
              <a:spcBef>
                <a:spcPts val="0"/>
              </a:spcBef>
              <a:spcAft>
                <a:spcPts val="0"/>
              </a:spcAft>
              <a:buNone/>
            </a:pPr>
            <a:r>
              <a:rPr lang="en" sz="1600" i="1">
                <a:solidFill>
                  <a:srgbClr val="858585"/>
                </a:solidFill>
                <a:latin typeface="Open Sans"/>
                <a:ea typeface="Open Sans"/>
                <a:cs typeface="Open Sans"/>
                <a:sym typeface="Open Sans"/>
              </a:rPr>
              <a:t>I have no conflict of interest in relation to this presentation</a:t>
            </a:r>
            <a:endParaRPr sz="1600" i="1">
              <a:solidFill>
                <a:srgbClr val="858585"/>
              </a:solidFill>
              <a:latin typeface="Open Sans"/>
              <a:ea typeface="Open Sans"/>
              <a:cs typeface="Open Sans"/>
              <a:sym typeface="Open Sans"/>
            </a:endParaRPr>
          </a:p>
          <a:p>
            <a:pPr marL="0" lvl="0" indent="0" algn="l" rtl="0">
              <a:spcBef>
                <a:spcPts val="0"/>
              </a:spcBef>
              <a:spcAft>
                <a:spcPts val="0"/>
              </a:spcAft>
              <a:buNone/>
            </a:pPr>
            <a:r>
              <a:rPr lang="en" sz="1292">
                <a:solidFill>
                  <a:srgbClr val="858585"/>
                </a:solidFill>
                <a:latin typeface="Open Sans Light"/>
                <a:ea typeface="Open Sans Light"/>
                <a:cs typeface="Open Sans Light"/>
                <a:sym typeface="Open Sans Light"/>
              </a:rPr>
              <a:t>These fictionalized composites cases are heavily based on real epidemiological principles, historical outbreaks, and my own clinical experiences, but no actual patient cases, true outbreaks, or other identifying information are presented here. Views &amp; opinions are my own</a:t>
            </a:r>
            <a:endParaRPr sz="1292">
              <a:solidFill>
                <a:srgbClr val="858585"/>
              </a:solidFill>
              <a:latin typeface="Open Sans Light"/>
              <a:ea typeface="Open Sans Light"/>
              <a:cs typeface="Open Sans Light"/>
              <a:sym typeface="Open Sans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3"/>
          <p:cNvSpPr/>
          <p:nvPr/>
        </p:nvSpPr>
        <p:spPr>
          <a:xfrm>
            <a:off x="439925" y="2902700"/>
            <a:ext cx="1302000" cy="670200"/>
          </a:xfrm>
          <a:prstGeom prst="roundRect">
            <a:avLst>
              <a:gd name="adj" fmla="val 10545"/>
            </a:avLst>
          </a:prstGeom>
          <a:solidFill>
            <a:srgbClr val="C1443C"/>
          </a:solidFill>
          <a:ln w="9525" cap="flat" cmpd="sng">
            <a:solidFill>
              <a:srgbClr val="B03D5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chemeClr val="lt1"/>
                </a:solidFill>
                <a:latin typeface="Open Sans"/>
                <a:ea typeface="Open Sans"/>
                <a:cs typeface="Open Sans"/>
                <a:sym typeface="Open Sans"/>
              </a:rPr>
              <a:t>Population health</a:t>
            </a:r>
            <a:endParaRPr sz="1000" b="1">
              <a:solidFill>
                <a:schemeClr val="lt1"/>
              </a:solidFill>
              <a:latin typeface="Open Sans"/>
              <a:ea typeface="Open Sans"/>
              <a:cs typeface="Open Sans"/>
              <a:sym typeface="Open Sans"/>
            </a:endParaRPr>
          </a:p>
        </p:txBody>
      </p:sp>
      <p:sp>
        <p:nvSpPr>
          <p:cNvPr id="360" name="Google Shape;360;p23"/>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858585"/>
                </a:solidFill>
              </a:rPr>
              <a:t>My path here: </a:t>
            </a:r>
            <a:r>
              <a:rPr lang="en"/>
              <a:t>After school</a:t>
            </a:r>
            <a:endParaRPr/>
          </a:p>
        </p:txBody>
      </p:sp>
      <p:sp>
        <p:nvSpPr>
          <p:cNvPr id="361" name="Google Shape;361;p23"/>
          <p:cNvSpPr/>
          <p:nvPr/>
        </p:nvSpPr>
        <p:spPr>
          <a:xfrm>
            <a:off x="7421600" y="477124"/>
            <a:ext cx="221100" cy="22110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62" name="Google Shape;362;p23"/>
          <p:cNvSpPr/>
          <p:nvPr/>
        </p:nvSpPr>
        <p:spPr>
          <a:xfrm rot="1324541">
            <a:off x="7863501" y="698361"/>
            <a:ext cx="221110" cy="22111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63" name="Google Shape;363;p23"/>
          <p:cNvSpPr/>
          <p:nvPr/>
        </p:nvSpPr>
        <p:spPr>
          <a:xfrm rot="1420700">
            <a:off x="8416105" y="35092"/>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64" name="Google Shape;364;p23"/>
          <p:cNvSpPr/>
          <p:nvPr/>
        </p:nvSpPr>
        <p:spPr>
          <a:xfrm rot="-1554271">
            <a:off x="8416202" y="477034"/>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65" name="Google Shape;365;p23"/>
          <p:cNvSpPr/>
          <p:nvPr/>
        </p:nvSpPr>
        <p:spPr>
          <a:xfrm rot="1587637">
            <a:off x="8416220" y="919217"/>
            <a:ext cx="220834" cy="220834"/>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66" name="Google Shape;366;p23"/>
          <p:cNvSpPr/>
          <p:nvPr/>
        </p:nvSpPr>
        <p:spPr>
          <a:xfrm rot="1863428">
            <a:off x="7863843" y="256123"/>
            <a:ext cx="220976" cy="220976"/>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67" name="Google Shape;367;p23"/>
          <p:cNvSpPr/>
          <p:nvPr/>
        </p:nvSpPr>
        <p:spPr>
          <a:xfrm>
            <a:off x="7453979" y="509503"/>
            <a:ext cx="156300" cy="156300"/>
          </a:xfrm>
          <a:prstGeom prst="ellipse">
            <a:avLst/>
          </a:prstGeom>
          <a:solidFill>
            <a:srgbClr val="14A44D"/>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68" name="Google Shape;368;p23"/>
          <p:cNvSpPr/>
          <p:nvPr/>
        </p:nvSpPr>
        <p:spPr>
          <a:xfrm rot="1327715">
            <a:off x="7895842" y="730745"/>
            <a:ext cx="156098" cy="156098"/>
          </a:xfrm>
          <a:prstGeom prst="ellipse">
            <a:avLst/>
          </a:prstGeom>
          <a:solidFill>
            <a:srgbClr val="DF382C"/>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69" name="Google Shape;369;p23"/>
          <p:cNvSpPr/>
          <p:nvPr/>
        </p:nvSpPr>
        <p:spPr>
          <a:xfrm rot="1865749">
            <a:off x="7896092" y="288540"/>
            <a:ext cx="156253" cy="156253"/>
          </a:xfrm>
          <a:prstGeom prst="ellipse">
            <a:avLst/>
          </a:prstGeom>
          <a:solidFill>
            <a:srgbClr val="896110"/>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70" name="Google Shape;370;p23"/>
          <p:cNvSpPr/>
          <p:nvPr/>
        </p:nvSpPr>
        <p:spPr>
          <a:xfrm rot="1585058">
            <a:off x="8448572" y="951635"/>
            <a:ext cx="156436" cy="156436"/>
          </a:xfrm>
          <a:prstGeom prst="ellipse">
            <a:avLst/>
          </a:prstGeom>
          <a:solidFill>
            <a:schemeClr val="dk2"/>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71" name="Google Shape;371;p23"/>
          <p:cNvSpPr/>
          <p:nvPr/>
        </p:nvSpPr>
        <p:spPr>
          <a:xfrm rot="-1558464">
            <a:off x="8448596" y="509322"/>
            <a:ext cx="156175" cy="156175"/>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72" name="Google Shape;372;p23"/>
          <p:cNvSpPr/>
          <p:nvPr/>
        </p:nvSpPr>
        <p:spPr>
          <a:xfrm rot="1419653">
            <a:off x="8448541" y="67439"/>
            <a:ext cx="156233" cy="156233"/>
          </a:xfrm>
          <a:prstGeom prst="ellipse">
            <a:avLst/>
          </a:prstGeom>
          <a:solidFill>
            <a:schemeClr val="dk2"/>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373" name="Google Shape;373;p23"/>
          <p:cNvCxnSpPr>
            <a:stCxn id="362" idx="7"/>
            <a:endCxn id="364" idx="2"/>
          </p:cNvCxnSpPr>
          <p:nvPr/>
        </p:nvCxnSpPr>
        <p:spPr>
          <a:xfrm rot="10800000" flipH="1">
            <a:off x="8075880" y="635954"/>
            <a:ext cx="351300" cy="129900"/>
          </a:xfrm>
          <a:prstGeom prst="straightConnector1">
            <a:avLst/>
          </a:prstGeom>
          <a:noFill/>
          <a:ln w="9525" cap="flat" cmpd="sng">
            <a:solidFill>
              <a:srgbClr val="858585"/>
            </a:solidFill>
            <a:prstDash val="dot"/>
            <a:round/>
            <a:headEnd type="none" w="med" len="med"/>
            <a:tailEnd type="triangle" w="med" len="med"/>
          </a:ln>
        </p:spPr>
      </p:cxnSp>
      <p:cxnSp>
        <p:nvCxnSpPr>
          <p:cNvPr id="374" name="Google Shape;374;p23"/>
          <p:cNvCxnSpPr>
            <a:stCxn id="361" idx="5"/>
            <a:endCxn id="362" idx="2"/>
          </p:cNvCxnSpPr>
          <p:nvPr/>
        </p:nvCxnSpPr>
        <p:spPr>
          <a:xfrm>
            <a:off x="7610321" y="665845"/>
            <a:ext cx="261300" cy="101400"/>
          </a:xfrm>
          <a:prstGeom prst="straightConnector1">
            <a:avLst/>
          </a:prstGeom>
          <a:noFill/>
          <a:ln w="18425" cap="flat" cmpd="sng">
            <a:solidFill>
              <a:schemeClr val="dk2"/>
            </a:solidFill>
            <a:prstDash val="solid"/>
            <a:round/>
            <a:headEnd type="none" w="med" len="med"/>
            <a:tailEnd type="triangle" w="med" len="med"/>
          </a:ln>
        </p:spPr>
      </p:cxnSp>
      <p:cxnSp>
        <p:nvCxnSpPr>
          <p:cNvPr id="375" name="Google Shape;375;p23"/>
          <p:cNvCxnSpPr>
            <a:stCxn id="362" idx="6"/>
            <a:endCxn id="365" idx="2"/>
          </p:cNvCxnSpPr>
          <p:nvPr/>
        </p:nvCxnSpPr>
        <p:spPr>
          <a:xfrm>
            <a:off x="8076506" y="850466"/>
            <a:ext cx="351300" cy="129900"/>
          </a:xfrm>
          <a:prstGeom prst="straightConnector1">
            <a:avLst/>
          </a:prstGeom>
          <a:noFill/>
          <a:ln w="19050" cap="flat" cmpd="sng">
            <a:solidFill>
              <a:schemeClr val="dk2"/>
            </a:solidFill>
            <a:prstDash val="solid"/>
            <a:round/>
            <a:headEnd type="none" w="med" len="med"/>
            <a:tailEnd type="triangle" w="med" len="med"/>
          </a:ln>
        </p:spPr>
      </p:cxnSp>
      <p:cxnSp>
        <p:nvCxnSpPr>
          <p:cNvPr id="376" name="Google Shape;376;p23"/>
          <p:cNvCxnSpPr>
            <a:stCxn id="361" idx="7"/>
            <a:endCxn id="366" idx="3"/>
          </p:cNvCxnSpPr>
          <p:nvPr/>
        </p:nvCxnSpPr>
        <p:spPr>
          <a:xfrm rot="10800000" flipH="1">
            <a:off x="7610321" y="393104"/>
            <a:ext cx="256800" cy="116400"/>
          </a:xfrm>
          <a:prstGeom prst="straightConnector1">
            <a:avLst/>
          </a:prstGeom>
          <a:noFill/>
          <a:ln w="19050" cap="flat" cmpd="sng">
            <a:solidFill>
              <a:schemeClr val="dk2"/>
            </a:solidFill>
            <a:prstDash val="solid"/>
            <a:round/>
            <a:headEnd type="none" w="med" len="med"/>
            <a:tailEnd type="triangle" w="med" len="med"/>
          </a:ln>
        </p:spPr>
      </p:cxnSp>
      <p:cxnSp>
        <p:nvCxnSpPr>
          <p:cNvPr id="377" name="Google Shape;377;p23"/>
          <p:cNvCxnSpPr>
            <a:stCxn id="366" idx="6"/>
            <a:endCxn id="364" idx="1"/>
          </p:cNvCxnSpPr>
          <p:nvPr/>
        </p:nvCxnSpPr>
        <p:spPr>
          <a:xfrm>
            <a:off x="8068981" y="423611"/>
            <a:ext cx="353400" cy="127800"/>
          </a:xfrm>
          <a:prstGeom prst="straightConnector1">
            <a:avLst/>
          </a:prstGeom>
          <a:noFill/>
          <a:ln w="9200" cap="flat" cmpd="sng">
            <a:solidFill>
              <a:srgbClr val="858585"/>
            </a:solidFill>
            <a:prstDash val="dot"/>
            <a:round/>
            <a:headEnd type="none" w="med" len="med"/>
            <a:tailEnd type="triangle" w="med" len="med"/>
          </a:ln>
        </p:spPr>
      </p:cxnSp>
      <p:cxnSp>
        <p:nvCxnSpPr>
          <p:cNvPr id="378" name="Google Shape;378;p23"/>
          <p:cNvCxnSpPr>
            <a:stCxn id="366" idx="7"/>
            <a:endCxn id="363" idx="3"/>
          </p:cNvCxnSpPr>
          <p:nvPr/>
        </p:nvCxnSpPr>
        <p:spPr>
          <a:xfrm rot="10800000" flipH="1">
            <a:off x="8081564" y="185789"/>
            <a:ext cx="342000" cy="154200"/>
          </a:xfrm>
          <a:prstGeom prst="straightConnector1">
            <a:avLst/>
          </a:prstGeom>
          <a:noFill/>
          <a:ln w="19050" cap="flat" cmpd="sng">
            <a:solidFill>
              <a:schemeClr val="dk2"/>
            </a:solidFill>
            <a:prstDash val="solid"/>
            <a:round/>
            <a:headEnd type="none" w="med" len="med"/>
            <a:tailEnd type="triangle" w="med" len="med"/>
          </a:ln>
        </p:spPr>
      </p:cxnSp>
      <p:sp>
        <p:nvSpPr>
          <p:cNvPr id="379" name="Google Shape;379;p23"/>
          <p:cNvSpPr/>
          <p:nvPr/>
        </p:nvSpPr>
        <p:spPr>
          <a:xfrm rot="1420700">
            <a:off x="8885604" y="220815"/>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80" name="Google Shape;380;p23"/>
          <p:cNvSpPr/>
          <p:nvPr/>
        </p:nvSpPr>
        <p:spPr>
          <a:xfrm rot="-1554271">
            <a:off x="8885700" y="662757"/>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381" name="Google Shape;381;p23"/>
          <p:cNvCxnSpPr>
            <a:stCxn id="364" idx="5"/>
            <a:endCxn id="380" idx="1"/>
          </p:cNvCxnSpPr>
          <p:nvPr/>
        </p:nvCxnSpPr>
        <p:spPr>
          <a:xfrm>
            <a:off x="8631235" y="623761"/>
            <a:ext cx="260400" cy="113400"/>
          </a:xfrm>
          <a:prstGeom prst="straightConnector1">
            <a:avLst/>
          </a:prstGeom>
          <a:noFill/>
          <a:ln w="13825" cap="flat" cmpd="sng">
            <a:solidFill>
              <a:schemeClr val="dk2"/>
            </a:solidFill>
            <a:prstDash val="dot"/>
            <a:round/>
            <a:headEnd type="none" w="med" len="med"/>
            <a:tailEnd type="triangle" w="med" len="med"/>
          </a:ln>
        </p:spPr>
      </p:cxnSp>
      <p:cxnSp>
        <p:nvCxnSpPr>
          <p:cNvPr id="382" name="Google Shape;382;p23"/>
          <p:cNvCxnSpPr>
            <a:stCxn id="364" idx="6"/>
            <a:endCxn id="379" idx="3"/>
          </p:cNvCxnSpPr>
          <p:nvPr/>
        </p:nvCxnSpPr>
        <p:spPr>
          <a:xfrm rot="10800000" flipH="1">
            <a:off x="8626210" y="371593"/>
            <a:ext cx="267000" cy="167700"/>
          </a:xfrm>
          <a:prstGeom prst="straightConnector1">
            <a:avLst/>
          </a:prstGeom>
          <a:noFill/>
          <a:ln w="13825" cap="flat" cmpd="sng">
            <a:solidFill>
              <a:schemeClr val="dk2"/>
            </a:solidFill>
            <a:prstDash val="dot"/>
            <a:round/>
            <a:headEnd type="none" w="med" len="med"/>
            <a:tailEnd type="triangle" w="med" len="med"/>
          </a:ln>
        </p:spPr>
      </p:cxnSp>
      <p:sp>
        <p:nvSpPr>
          <p:cNvPr id="383" name="Google Shape;383;p23"/>
          <p:cNvSpPr/>
          <p:nvPr/>
        </p:nvSpPr>
        <p:spPr>
          <a:xfrm>
            <a:off x="439925" y="1679300"/>
            <a:ext cx="1302000" cy="438300"/>
          </a:xfrm>
          <a:prstGeom prst="roundRect">
            <a:avLst>
              <a:gd name="adj" fmla="val 16667"/>
            </a:avLst>
          </a:prstGeom>
          <a:solidFill>
            <a:srgbClr val="896110"/>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chemeClr val="lt1"/>
                </a:solidFill>
                <a:latin typeface="Open Sans"/>
                <a:ea typeface="Open Sans"/>
                <a:cs typeface="Open Sans"/>
                <a:sym typeface="Open Sans"/>
              </a:rPr>
              <a:t>ID physician</a:t>
            </a:r>
            <a:endParaRPr sz="1100">
              <a:solidFill>
                <a:schemeClr val="lt1"/>
              </a:solidFill>
              <a:latin typeface="Open Sans"/>
              <a:ea typeface="Open Sans"/>
              <a:cs typeface="Open Sans"/>
              <a:sym typeface="Open Sans"/>
            </a:endParaRPr>
          </a:p>
        </p:txBody>
      </p:sp>
      <p:sp>
        <p:nvSpPr>
          <p:cNvPr id="384" name="Google Shape;384;p23"/>
          <p:cNvSpPr/>
          <p:nvPr/>
        </p:nvSpPr>
        <p:spPr>
          <a:xfrm>
            <a:off x="4716075" y="2892050"/>
            <a:ext cx="1832400" cy="691500"/>
          </a:xfrm>
          <a:prstGeom prst="roundRect">
            <a:avLst>
              <a:gd name="adj" fmla="val 16667"/>
            </a:avLst>
          </a:prstGeom>
          <a:noFill/>
          <a:ln w="19050" cap="flat" cmpd="sng">
            <a:solidFill>
              <a:srgbClr val="C1443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404247"/>
                </a:solidFill>
                <a:latin typeface="Open Sans"/>
                <a:ea typeface="Open Sans"/>
                <a:cs typeface="Open Sans"/>
                <a:sym typeface="Open Sans"/>
              </a:rPr>
              <a:t>I am my own “health department”</a:t>
            </a:r>
            <a:endParaRPr sz="1200" b="1">
              <a:solidFill>
                <a:srgbClr val="2F5AA2"/>
              </a:solidFill>
              <a:latin typeface="Open Sans"/>
              <a:ea typeface="Open Sans"/>
              <a:cs typeface="Open Sans"/>
              <a:sym typeface="Open Sans"/>
            </a:endParaRPr>
          </a:p>
        </p:txBody>
      </p:sp>
      <p:sp>
        <p:nvSpPr>
          <p:cNvPr id="385" name="Google Shape;385;p23"/>
          <p:cNvSpPr txBox="1"/>
          <p:nvPr/>
        </p:nvSpPr>
        <p:spPr>
          <a:xfrm>
            <a:off x="439925" y="2117600"/>
            <a:ext cx="1264500" cy="785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a:solidFill>
                  <a:srgbClr val="858585"/>
                </a:solidFill>
                <a:latin typeface="Open Sans Light"/>
                <a:ea typeface="Open Sans Light"/>
                <a:cs typeface="Open Sans Light"/>
                <a:sym typeface="Open Sans Light"/>
              </a:rPr>
              <a:t>How can I merge these two?</a:t>
            </a:r>
            <a:endParaRPr sz="1300">
              <a:solidFill>
                <a:srgbClr val="858585"/>
              </a:solidFill>
              <a:latin typeface="Open Sans Light"/>
              <a:ea typeface="Open Sans Light"/>
              <a:cs typeface="Open Sans Light"/>
              <a:sym typeface="Open Sans Light"/>
            </a:endParaRPr>
          </a:p>
        </p:txBody>
      </p:sp>
      <p:sp>
        <p:nvSpPr>
          <p:cNvPr id="386" name="Google Shape;386;p23"/>
          <p:cNvSpPr/>
          <p:nvPr/>
        </p:nvSpPr>
        <p:spPr>
          <a:xfrm>
            <a:off x="7283475" y="2570650"/>
            <a:ext cx="1668000" cy="381900"/>
          </a:xfrm>
          <a:prstGeom prst="roundRect">
            <a:avLst>
              <a:gd name="adj" fmla="val 16667"/>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rgbClr val="404247"/>
                </a:solidFill>
                <a:latin typeface="Open Sans"/>
                <a:ea typeface="Open Sans"/>
                <a:cs typeface="Open Sans"/>
                <a:sym typeface="Open Sans"/>
              </a:rPr>
              <a:t>I see the impact every day</a:t>
            </a:r>
            <a:endParaRPr sz="900">
              <a:solidFill>
                <a:schemeClr val="dk2"/>
              </a:solidFill>
              <a:latin typeface="Open Sans Light"/>
              <a:ea typeface="Open Sans Light"/>
              <a:cs typeface="Open Sans Light"/>
              <a:sym typeface="Open Sans Light"/>
            </a:endParaRPr>
          </a:p>
        </p:txBody>
      </p:sp>
      <p:sp>
        <p:nvSpPr>
          <p:cNvPr id="387" name="Google Shape;387;p23"/>
          <p:cNvSpPr/>
          <p:nvPr/>
        </p:nvSpPr>
        <p:spPr>
          <a:xfrm>
            <a:off x="7283475" y="3142625"/>
            <a:ext cx="1668000" cy="3819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rgbClr val="404247"/>
                </a:solidFill>
                <a:latin typeface="Open Sans"/>
                <a:ea typeface="Open Sans"/>
                <a:cs typeface="Open Sans"/>
                <a:sym typeface="Open Sans"/>
              </a:rPr>
              <a:t>Funding is a </a:t>
            </a:r>
            <a:r>
              <a:rPr lang="en" sz="1100" i="1">
                <a:solidFill>
                  <a:srgbClr val="404247"/>
                </a:solidFill>
                <a:latin typeface="Open Sans"/>
                <a:ea typeface="Open Sans"/>
                <a:cs typeface="Open Sans"/>
                <a:sym typeface="Open Sans"/>
              </a:rPr>
              <a:t>little </a:t>
            </a:r>
            <a:r>
              <a:rPr lang="en" sz="1100">
                <a:solidFill>
                  <a:srgbClr val="404247"/>
                </a:solidFill>
                <a:latin typeface="Open Sans"/>
                <a:ea typeface="Open Sans"/>
                <a:cs typeface="Open Sans"/>
                <a:sym typeface="Open Sans"/>
              </a:rPr>
              <a:t>more reliable</a:t>
            </a:r>
            <a:endParaRPr sz="900">
              <a:solidFill>
                <a:schemeClr val="dk2"/>
              </a:solidFill>
              <a:latin typeface="Open Sans Light"/>
              <a:ea typeface="Open Sans Light"/>
              <a:cs typeface="Open Sans Light"/>
              <a:sym typeface="Open Sans Light"/>
            </a:endParaRPr>
          </a:p>
        </p:txBody>
      </p:sp>
      <p:cxnSp>
        <p:nvCxnSpPr>
          <p:cNvPr id="388" name="Google Shape;388;p23"/>
          <p:cNvCxnSpPr>
            <a:stCxn id="384" idx="3"/>
            <a:endCxn id="386" idx="1"/>
          </p:cNvCxnSpPr>
          <p:nvPr/>
        </p:nvCxnSpPr>
        <p:spPr>
          <a:xfrm rot="10800000" flipH="1">
            <a:off x="6548475" y="2761700"/>
            <a:ext cx="735000" cy="476100"/>
          </a:xfrm>
          <a:prstGeom prst="curvedConnector3">
            <a:avLst>
              <a:gd name="adj1" fmla="val 50000"/>
            </a:avLst>
          </a:prstGeom>
          <a:noFill/>
          <a:ln w="9525" cap="flat" cmpd="sng">
            <a:solidFill>
              <a:schemeClr val="dk2"/>
            </a:solidFill>
            <a:prstDash val="dot"/>
            <a:round/>
            <a:headEnd type="none" w="med" len="med"/>
            <a:tailEnd type="none" w="med" len="med"/>
          </a:ln>
        </p:spPr>
      </p:cxnSp>
      <p:cxnSp>
        <p:nvCxnSpPr>
          <p:cNvPr id="389" name="Google Shape;389;p23"/>
          <p:cNvCxnSpPr>
            <a:stCxn id="384" idx="3"/>
            <a:endCxn id="387" idx="1"/>
          </p:cNvCxnSpPr>
          <p:nvPr/>
        </p:nvCxnSpPr>
        <p:spPr>
          <a:xfrm>
            <a:off x="6548475" y="3237800"/>
            <a:ext cx="735000" cy="95700"/>
          </a:xfrm>
          <a:prstGeom prst="curvedConnector3">
            <a:avLst>
              <a:gd name="adj1" fmla="val 50000"/>
            </a:avLst>
          </a:prstGeom>
          <a:noFill/>
          <a:ln w="9525" cap="flat" cmpd="sng">
            <a:solidFill>
              <a:schemeClr val="dk2"/>
            </a:solidFill>
            <a:prstDash val="dot"/>
            <a:round/>
            <a:headEnd type="none" w="med" len="med"/>
            <a:tailEnd type="none" w="med" len="med"/>
          </a:ln>
        </p:spPr>
      </p:cxnSp>
      <p:sp>
        <p:nvSpPr>
          <p:cNvPr id="390" name="Google Shape;390;p23"/>
          <p:cNvSpPr/>
          <p:nvPr/>
        </p:nvSpPr>
        <p:spPr>
          <a:xfrm>
            <a:off x="7283475" y="3714600"/>
            <a:ext cx="1668000" cy="3819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rgbClr val="404247"/>
                </a:solidFill>
                <a:latin typeface="Open Sans"/>
                <a:ea typeface="Open Sans"/>
                <a:cs typeface="Open Sans"/>
                <a:sym typeface="Open Sans"/>
              </a:rPr>
              <a:t>Politics still exist, but more local</a:t>
            </a:r>
            <a:endParaRPr sz="900">
              <a:solidFill>
                <a:schemeClr val="dk2"/>
              </a:solidFill>
              <a:latin typeface="Open Sans Light"/>
              <a:ea typeface="Open Sans Light"/>
              <a:cs typeface="Open Sans Light"/>
              <a:sym typeface="Open Sans Light"/>
            </a:endParaRPr>
          </a:p>
        </p:txBody>
      </p:sp>
      <p:cxnSp>
        <p:nvCxnSpPr>
          <p:cNvPr id="391" name="Google Shape;391;p23"/>
          <p:cNvCxnSpPr>
            <a:stCxn id="384" idx="3"/>
            <a:endCxn id="390" idx="1"/>
          </p:cNvCxnSpPr>
          <p:nvPr/>
        </p:nvCxnSpPr>
        <p:spPr>
          <a:xfrm>
            <a:off x="6548475" y="3237800"/>
            <a:ext cx="735000" cy="667800"/>
          </a:xfrm>
          <a:prstGeom prst="curvedConnector3">
            <a:avLst>
              <a:gd name="adj1" fmla="val 50000"/>
            </a:avLst>
          </a:prstGeom>
          <a:noFill/>
          <a:ln w="9525" cap="flat" cmpd="sng">
            <a:solidFill>
              <a:schemeClr val="dk2"/>
            </a:solidFill>
            <a:prstDash val="dot"/>
            <a:round/>
            <a:headEnd type="none" w="med" len="med"/>
            <a:tailEnd type="none" w="med" len="med"/>
          </a:ln>
        </p:spPr>
      </p:cxnSp>
      <p:sp>
        <p:nvSpPr>
          <p:cNvPr id="392" name="Google Shape;392;p23"/>
          <p:cNvSpPr/>
          <p:nvPr/>
        </p:nvSpPr>
        <p:spPr>
          <a:xfrm>
            <a:off x="4981275" y="1679300"/>
            <a:ext cx="1302000" cy="438300"/>
          </a:xfrm>
          <a:prstGeom prst="roundRect">
            <a:avLst>
              <a:gd name="adj" fmla="val 16667"/>
            </a:avLst>
          </a:prstGeom>
          <a:noFill/>
          <a:ln w="19050"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Academic medicine</a:t>
            </a:r>
            <a:endParaRPr sz="1100">
              <a:solidFill>
                <a:schemeClr val="dk2"/>
              </a:solidFill>
              <a:latin typeface="Open Sans"/>
              <a:ea typeface="Open Sans"/>
              <a:cs typeface="Open Sans"/>
              <a:sym typeface="Open Sans"/>
            </a:endParaRPr>
          </a:p>
        </p:txBody>
      </p:sp>
      <p:pic>
        <p:nvPicPr>
          <p:cNvPr id="393" name="Google Shape;393;p23"/>
          <p:cNvPicPr preferRelativeResize="0"/>
          <p:nvPr/>
        </p:nvPicPr>
        <p:blipFill rotWithShape="1">
          <a:blip r:embed="rId3">
            <a:alphaModFix/>
          </a:blip>
          <a:srcRect t="14388" b="21722"/>
          <a:stretch/>
        </p:blipFill>
        <p:spPr>
          <a:xfrm>
            <a:off x="2354700" y="2163289"/>
            <a:ext cx="2131050" cy="816925"/>
          </a:xfrm>
          <a:prstGeom prst="rect">
            <a:avLst/>
          </a:prstGeom>
          <a:noFill/>
          <a:ln>
            <a:noFill/>
          </a:ln>
        </p:spPr>
      </p:pic>
      <p:cxnSp>
        <p:nvCxnSpPr>
          <p:cNvPr id="394" name="Google Shape;394;p23"/>
          <p:cNvCxnSpPr>
            <a:stCxn id="393" idx="3"/>
            <a:endCxn id="384" idx="0"/>
          </p:cNvCxnSpPr>
          <p:nvPr/>
        </p:nvCxnSpPr>
        <p:spPr>
          <a:xfrm>
            <a:off x="4485750" y="2571752"/>
            <a:ext cx="1146600" cy="320400"/>
          </a:xfrm>
          <a:prstGeom prst="curvedConnector2">
            <a:avLst/>
          </a:prstGeom>
          <a:noFill/>
          <a:ln w="19050" cap="flat" cmpd="sng">
            <a:solidFill>
              <a:schemeClr val="dk2"/>
            </a:solidFill>
            <a:prstDash val="solid"/>
            <a:round/>
            <a:headEnd type="none" w="med" len="med"/>
            <a:tailEnd type="triangle" w="med" len="med"/>
          </a:ln>
        </p:spPr>
      </p:cxnSp>
      <p:cxnSp>
        <p:nvCxnSpPr>
          <p:cNvPr id="395" name="Google Shape;395;p23"/>
          <p:cNvCxnSpPr>
            <a:stCxn id="393" idx="3"/>
            <a:endCxn id="392" idx="2"/>
          </p:cNvCxnSpPr>
          <p:nvPr/>
        </p:nvCxnSpPr>
        <p:spPr>
          <a:xfrm rot="10800000" flipH="1">
            <a:off x="4485750" y="2117552"/>
            <a:ext cx="1146600" cy="454200"/>
          </a:xfrm>
          <a:prstGeom prst="curvedConnector2">
            <a:avLst/>
          </a:prstGeom>
          <a:noFill/>
          <a:ln w="19050" cap="flat" cmpd="sng">
            <a:solidFill>
              <a:schemeClr val="dk2"/>
            </a:solidFill>
            <a:prstDash val="solid"/>
            <a:round/>
            <a:headEnd type="none" w="med" len="med"/>
            <a:tailEnd type="triangle" w="med" len="med"/>
          </a:ln>
        </p:spPr>
      </p:cxnSp>
      <p:cxnSp>
        <p:nvCxnSpPr>
          <p:cNvPr id="396" name="Google Shape;396;p23"/>
          <p:cNvCxnSpPr>
            <a:stCxn id="383" idx="3"/>
            <a:endCxn id="393" idx="1"/>
          </p:cNvCxnSpPr>
          <p:nvPr/>
        </p:nvCxnSpPr>
        <p:spPr>
          <a:xfrm>
            <a:off x="1741925" y="1898450"/>
            <a:ext cx="612900" cy="673200"/>
          </a:xfrm>
          <a:prstGeom prst="curvedConnector3">
            <a:avLst>
              <a:gd name="adj1" fmla="val 49990"/>
            </a:avLst>
          </a:prstGeom>
          <a:noFill/>
          <a:ln w="19050" cap="flat" cmpd="sng">
            <a:solidFill>
              <a:schemeClr val="dk2"/>
            </a:solidFill>
            <a:prstDash val="solid"/>
            <a:round/>
            <a:headEnd type="none" w="med" len="med"/>
            <a:tailEnd type="triangle" w="med" len="med"/>
          </a:ln>
        </p:spPr>
      </p:cxnSp>
      <p:cxnSp>
        <p:nvCxnSpPr>
          <p:cNvPr id="397" name="Google Shape;397;p23"/>
          <p:cNvCxnSpPr>
            <a:stCxn id="359" idx="3"/>
            <a:endCxn id="393" idx="1"/>
          </p:cNvCxnSpPr>
          <p:nvPr/>
        </p:nvCxnSpPr>
        <p:spPr>
          <a:xfrm rot="10800000" flipH="1">
            <a:off x="1741925" y="2571800"/>
            <a:ext cx="612900" cy="666000"/>
          </a:xfrm>
          <a:prstGeom prst="curvedConnector3">
            <a:avLst>
              <a:gd name="adj1" fmla="val 50249"/>
            </a:avLst>
          </a:prstGeom>
          <a:noFill/>
          <a:ln w="19050" cap="flat" cmpd="sng">
            <a:solidFill>
              <a:schemeClr val="dk2"/>
            </a:solidFill>
            <a:prstDash val="solid"/>
            <a:round/>
            <a:headEnd type="none" w="med" len="med"/>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5"/>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858585"/>
                </a:solidFill>
              </a:rPr>
              <a:t>My path here: </a:t>
            </a:r>
            <a:r>
              <a:rPr lang="en"/>
              <a:t>The role of luck</a:t>
            </a:r>
            <a:endParaRPr/>
          </a:p>
        </p:txBody>
      </p:sp>
      <p:sp>
        <p:nvSpPr>
          <p:cNvPr id="454" name="Google Shape;454;p25"/>
          <p:cNvSpPr/>
          <p:nvPr/>
        </p:nvSpPr>
        <p:spPr>
          <a:xfrm>
            <a:off x="7421600" y="477124"/>
            <a:ext cx="221100" cy="22110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55" name="Google Shape;455;p25"/>
          <p:cNvSpPr/>
          <p:nvPr/>
        </p:nvSpPr>
        <p:spPr>
          <a:xfrm rot="1324541">
            <a:off x="7863501" y="698361"/>
            <a:ext cx="221110" cy="22111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56" name="Google Shape;456;p25"/>
          <p:cNvSpPr/>
          <p:nvPr/>
        </p:nvSpPr>
        <p:spPr>
          <a:xfrm rot="1420700">
            <a:off x="8416105" y="35092"/>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57" name="Google Shape;457;p25"/>
          <p:cNvSpPr/>
          <p:nvPr/>
        </p:nvSpPr>
        <p:spPr>
          <a:xfrm rot="-1554271">
            <a:off x="8416202" y="477034"/>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58" name="Google Shape;458;p25"/>
          <p:cNvSpPr/>
          <p:nvPr/>
        </p:nvSpPr>
        <p:spPr>
          <a:xfrm rot="1587637">
            <a:off x="8416220" y="919217"/>
            <a:ext cx="220834" cy="220834"/>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59" name="Google Shape;459;p25"/>
          <p:cNvSpPr/>
          <p:nvPr/>
        </p:nvSpPr>
        <p:spPr>
          <a:xfrm rot="1863428">
            <a:off x="7863843" y="256123"/>
            <a:ext cx="220976" cy="220976"/>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60" name="Google Shape;460;p25"/>
          <p:cNvSpPr/>
          <p:nvPr/>
        </p:nvSpPr>
        <p:spPr>
          <a:xfrm>
            <a:off x="7453979" y="509503"/>
            <a:ext cx="156300" cy="156300"/>
          </a:xfrm>
          <a:prstGeom prst="ellipse">
            <a:avLst/>
          </a:prstGeom>
          <a:solidFill>
            <a:schemeClr val="dk2"/>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61" name="Google Shape;461;p25"/>
          <p:cNvSpPr/>
          <p:nvPr/>
        </p:nvSpPr>
        <p:spPr>
          <a:xfrm rot="1327715">
            <a:off x="7895842" y="730745"/>
            <a:ext cx="156098" cy="156098"/>
          </a:xfrm>
          <a:prstGeom prst="ellipse">
            <a:avLst/>
          </a:prstGeom>
          <a:solidFill>
            <a:schemeClr val="dk2"/>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62" name="Google Shape;462;p25"/>
          <p:cNvSpPr/>
          <p:nvPr/>
        </p:nvSpPr>
        <p:spPr>
          <a:xfrm rot="1865749">
            <a:off x="7896092" y="288540"/>
            <a:ext cx="156253" cy="156253"/>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63" name="Google Shape;463;p25"/>
          <p:cNvSpPr/>
          <p:nvPr/>
        </p:nvSpPr>
        <p:spPr>
          <a:xfrm rot="1585058">
            <a:off x="8448572" y="951635"/>
            <a:ext cx="156436" cy="156436"/>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64" name="Google Shape;464;p25"/>
          <p:cNvSpPr/>
          <p:nvPr/>
        </p:nvSpPr>
        <p:spPr>
          <a:xfrm rot="-1558464">
            <a:off x="8448596" y="509322"/>
            <a:ext cx="156175" cy="156175"/>
          </a:xfrm>
          <a:prstGeom prst="ellipse">
            <a:avLst/>
          </a:prstGeom>
          <a:solidFill>
            <a:schemeClr val="dk2"/>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65" name="Google Shape;465;p25"/>
          <p:cNvSpPr/>
          <p:nvPr/>
        </p:nvSpPr>
        <p:spPr>
          <a:xfrm rot="1419653">
            <a:off x="8448541" y="67439"/>
            <a:ext cx="156233" cy="156233"/>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466" name="Google Shape;466;p25"/>
          <p:cNvCxnSpPr>
            <a:stCxn id="455" idx="7"/>
            <a:endCxn id="457" idx="2"/>
          </p:cNvCxnSpPr>
          <p:nvPr/>
        </p:nvCxnSpPr>
        <p:spPr>
          <a:xfrm rot="10800000" flipH="1">
            <a:off x="8075880" y="635954"/>
            <a:ext cx="351300" cy="129900"/>
          </a:xfrm>
          <a:prstGeom prst="straightConnector1">
            <a:avLst/>
          </a:prstGeom>
          <a:noFill/>
          <a:ln w="18425" cap="flat" cmpd="sng">
            <a:solidFill>
              <a:schemeClr val="dk2"/>
            </a:solidFill>
            <a:prstDash val="solid"/>
            <a:round/>
            <a:headEnd type="none" w="med" len="med"/>
            <a:tailEnd type="triangle" w="med" len="med"/>
          </a:ln>
        </p:spPr>
      </p:cxnSp>
      <p:cxnSp>
        <p:nvCxnSpPr>
          <p:cNvPr id="467" name="Google Shape;467;p25"/>
          <p:cNvCxnSpPr>
            <a:stCxn id="454" idx="5"/>
            <a:endCxn id="455" idx="2"/>
          </p:cNvCxnSpPr>
          <p:nvPr/>
        </p:nvCxnSpPr>
        <p:spPr>
          <a:xfrm>
            <a:off x="7610321" y="665845"/>
            <a:ext cx="261300" cy="101400"/>
          </a:xfrm>
          <a:prstGeom prst="straightConnector1">
            <a:avLst/>
          </a:prstGeom>
          <a:noFill/>
          <a:ln w="18425" cap="flat" cmpd="sng">
            <a:solidFill>
              <a:schemeClr val="dk2"/>
            </a:solidFill>
            <a:prstDash val="solid"/>
            <a:round/>
            <a:headEnd type="none" w="med" len="med"/>
            <a:tailEnd type="triangle" w="med" len="med"/>
          </a:ln>
        </p:spPr>
      </p:cxnSp>
      <p:cxnSp>
        <p:nvCxnSpPr>
          <p:cNvPr id="468" name="Google Shape;468;p25"/>
          <p:cNvCxnSpPr>
            <a:stCxn id="455" idx="6"/>
            <a:endCxn id="458" idx="2"/>
          </p:cNvCxnSpPr>
          <p:nvPr/>
        </p:nvCxnSpPr>
        <p:spPr>
          <a:xfrm>
            <a:off x="8076506" y="850466"/>
            <a:ext cx="351300" cy="129900"/>
          </a:xfrm>
          <a:prstGeom prst="straightConnector1">
            <a:avLst/>
          </a:prstGeom>
          <a:noFill/>
          <a:ln w="9200" cap="flat" cmpd="sng">
            <a:solidFill>
              <a:srgbClr val="858585"/>
            </a:solidFill>
            <a:prstDash val="dot"/>
            <a:round/>
            <a:headEnd type="none" w="med" len="med"/>
            <a:tailEnd type="triangle" w="med" len="med"/>
          </a:ln>
        </p:spPr>
      </p:cxnSp>
      <p:cxnSp>
        <p:nvCxnSpPr>
          <p:cNvPr id="469" name="Google Shape;469;p25"/>
          <p:cNvCxnSpPr>
            <a:stCxn id="454" idx="7"/>
            <a:endCxn id="459" idx="3"/>
          </p:cNvCxnSpPr>
          <p:nvPr/>
        </p:nvCxnSpPr>
        <p:spPr>
          <a:xfrm rot="10800000" flipH="1">
            <a:off x="7610321" y="393104"/>
            <a:ext cx="256800" cy="116400"/>
          </a:xfrm>
          <a:prstGeom prst="straightConnector1">
            <a:avLst/>
          </a:prstGeom>
          <a:noFill/>
          <a:ln w="9200" cap="flat" cmpd="sng">
            <a:solidFill>
              <a:srgbClr val="858585"/>
            </a:solidFill>
            <a:prstDash val="dot"/>
            <a:round/>
            <a:headEnd type="none" w="med" len="med"/>
            <a:tailEnd type="triangle" w="med" len="med"/>
          </a:ln>
        </p:spPr>
      </p:cxnSp>
      <p:cxnSp>
        <p:nvCxnSpPr>
          <p:cNvPr id="470" name="Google Shape;470;p25"/>
          <p:cNvCxnSpPr>
            <a:stCxn id="459" idx="6"/>
            <a:endCxn id="457" idx="1"/>
          </p:cNvCxnSpPr>
          <p:nvPr/>
        </p:nvCxnSpPr>
        <p:spPr>
          <a:xfrm>
            <a:off x="8068981" y="423611"/>
            <a:ext cx="353400" cy="127800"/>
          </a:xfrm>
          <a:prstGeom prst="straightConnector1">
            <a:avLst/>
          </a:prstGeom>
          <a:noFill/>
          <a:ln w="9200" cap="flat" cmpd="sng">
            <a:solidFill>
              <a:srgbClr val="858585"/>
            </a:solidFill>
            <a:prstDash val="dot"/>
            <a:round/>
            <a:headEnd type="none" w="med" len="med"/>
            <a:tailEnd type="triangle" w="med" len="med"/>
          </a:ln>
        </p:spPr>
      </p:cxnSp>
      <p:cxnSp>
        <p:nvCxnSpPr>
          <p:cNvPr id="471" name="Google Shape;471;p25"/>
          <p:cNvCxnSpPr>
            <a:stCxn id="459" idx="7"/>
            <a:endCxn id="456" idx="3"/>
          </p:cNvCxnSpPr>
          <p:nvPr/>
        </p:nvCxnSpPr>
        <p:spPr>
          <a:xfrm rot="10800000" flipH="1">
            <a:off x="8081564" y="185789"/>
            <a:ext cx="342000" cy="154200"/>
          </a:xfrm>
          <a:prstGeom prst="straightConnector1">
            <a:avLst/>
          </a:prstGeom>
          <a:noFill/>
          <a:ln w="9200" cap="flat" cmpd="sng">
            <a:solidFill>
              <a:srgbClr val="858585"/>
            </a:solidFill>
            <a:prstDash val="dot"/>
            <a:round/>
            <a:headEnd type="none" w="med" len="med"/>
            <a:tailEnd type="triangle" w="med" len="med"/>
          </a:ln>
        </p:spPr>
      </p:cxnSp>
      <p:sp>
        <p:nvSpPr>
          <p:cNvPr id="472" name="Google Shape;472;p25"/>
          <p:cNvSpPr/>
          <p:nvPr/>
        </p:nvSpPr>
        <p:spPr>
          <a:xfrm rot="1420700">
            <a:off x="8885604" y="220815"/>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473" name="Google Shape;473;p25"/>
          <p:cNvSpPr/>
          <p:nvPr/>
        </p:nvSpPr>
        <p:spPr>
          <a:xfrm rot="-1554271">
            <a:off x="8885700" y="662757"/>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474" name="Google Shape;474;p25"/>
          <p:cNvCxnSpPr>
            <a:stCxn id="457" idx="5"/>
            <a:endCxn id="473" idx="1"/>
          </p:cNvCxnSpPr>
          <p:nvPr/>
        </p:nvCxnSpPr>
        <p:spPr>
          <a:xfrm>
            <a:off x="8631235" y="623761"/>
            <a:ext cx="260400" cy="113400"/>
          </a:xfrm>
          <a:prstGeom prst="straightConnector1">
            <a:avLst/>
          </a:prstGeom>
          <a:noFill/>
          <a:ln w="13825" cap="flat" cmpd="sng">
            <a:solidFill>
              <a:schemeClr val="dk2"/>
            </a:solidFill>
            <a:prstDash val="dot"/>
            <a:round/>
            <a:headEnd type="none" w="med" len="med"/>
            <a:tailEnd type="triangle" w="med" len="med"/>
          </a:ln>
        </p:spPr>
      </p:cxnSp>
      <p:cxnSp>
        <p:nvCxnSpPr>
          <p:cNvPr id="475" name="Google Shape;475;p25"/>
          <p:cNvCxnSpPr>
            <a:stCxn id="457" idx="6"/>
            <a:endCxn id="472" idx="3"/>
          </p:cNvCxnSpPr>
          <p:nvPr/>
        </p:nvCxnSpPr>
        <p:spPr>
          <a:xfrm rot="10800000" flipH="1">
            <a:off x="8626210" y="371593"/>
            <a:ext cx="267000" cy="167700"/>
          </a:xfrm>
          <a:prstGeom prst="straightConnector1">
            <a:avLst/>
          </a:prstGeom>
          <a:noFill/>
          <a:ln w="13825" cap="flat" cmpd="sng">
            <a:solidFill>
              <a:schemeClr val="dk2"/>
            </a:solidFill>
            <a:prstDash val="dot"/>
            <a:round/>
            <a:headEnd type="none" w="med" len="med"/>
            <a:tailEnd type="triangle" w="med" len="med"/>
          </a:ln>
        </p:spPr>
      </p:cxnSp>
      <p:grpSp>
        <p:nvGrpSpPr>
          <p:cNvPr id="476" name="Google Shape;476;p25"/>
          <p:cNvGrpSpPr/>
          <p:nvPr/>
        </p:nvGrpSpPr>
        <p:grpSpPr>
          <a:xfrm>
            <a:off x="476250" y="1428750"/>
            <a:ext cx="1905000" cy="2050275"/>
            <a:chOff x="0" y="0"/>
            <a:chExt cx="1905000" cy="2050275"/>
          </a:xfrm>
        </p:grpSpPr>
        <p:sp>
          <p:nvSpPr>
            <p:cNvPr id="477" name="Google Shape;477;p25"/>
            <p:cNvSpPr/>
            <p:nvPr/>
          </p:nvSpPr>
          <p:spPr>
            <a:xfrm>
              <a:off x="0" y="0"/>
              <a:ext cx="1905000" cy="20502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78" name="Google Shape;478;p25"/>
            <p:cNvSpPr/>
            <p:nvPr/>
          </p:nvSpPr>
          <p:spPr>
            <a:xfrm>
              <a:off x="0" y="0"/>
              <a:ext cx="1905000" cy="38100"/>
            </a:xfrm>
            <a:prstGeom prst="roundRect">
              <a:avLst>
                <a:gd name="adj" fmla="val 50000"/>
              </a:avLst>
            </a:prstGeom>
            <a:solidFill>
              <a:srgbClr val="3B71CA"/>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79" name="Google Shape;479;p25"/>
            <p:cNvSpPr txBox="1"/>
            <p:nvPr/>
          </p:nvSpPr>
          <p:spPr>
            <a:xfrm>
              <a:off x="114300" y="142875"/>
              <a:ext cx="1676400" cy="1907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1A1A1A"/>
                  </a:solidFill>
                  <a:latin typeface="Raleway"/>
                  <a:ea typeface="Raleway"/>
                  <a:cs typeface="Raleway"/>
                  <a:sym typeface="Raleway"/>
                </a:rPr>
                <a:t>Admissions Lottery</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b="0">
                  <a:solidFill>
                    <a:srgbClr val="333333"/>
                  </a:solidFill>
                  <a:latin typeface="Open Sans"/>
                  <a:ea typeface="Open Sans"/>
                  <a:cs typeface="Open Sans"/>
                  <a:sym typeface="Open Sans"/>
                </a:rPr>
                <a:t>Acceptance to medical school involves a large degree of chance</a:t>
              </a:r>
              <a:endParaRPr sz="1200" b="0">
                <a:solidFill>
                  <a:srgbClr val="333333"/>
                </a:solidFill>
                <a:latin typeface="Open Sans"/>
                <a:ea typeface="Open Sans"/>
                <a:cs typeface="Open Sans"/>
                <a:sym typeface="Open Sans"/>
              </a:endParaRPr>
            </a:p>
            <a:p>
              <a:pPr marL="0" lvl="0" indent="0" algn="l" rtl="0">
                <a:spcBef>
                  <a:spcPts val="750"/>
                </a:spcBef>
                <a:spcAft>
                  <a:spcPts val="0"/>
                </a:spcAft>
                <a:buNone/>
              </a:pPr>
              <a:r>
                <a:rPr lang="en" sz="1000" b="1">
                  <a:solidFill>
                    <a:srgbClr val="3B71CA"/>
                  </a:solidFill>
                  <a:latin typeface="Open Sans"/>
                  <a:ea typeface="Open Sans"/>
                  <a:cs typeface="Open Sans"/>
                  <a:sym typeface="Open Sans"/>
                </a:rPr>
                <a:t>There are other paths</a:t>
              </a:r>
              <a:r>
                <a:rPr lang="en" sz="1000">
                  <a:solidFill>
                    <a:srgbClr val="555555"/>
                  </a:solidFill>
                  <a:latin typeface="Open Sans"/>
                  <a:ea typeface="Open Sans"/>
                  <a:cs typeface="Open Sans"/>
                  <a:sym typeface="Open Sans"/>
                </a:rPr>
                <a:t> besides being a physician</a:t>
              </a:r>
              <a:endParaRPr sz="1000">
                <a:solidFill>
                  <a:srgbClr val="555555"/>
                </a:solidFill>
                <a:latin typeface="Open Sans"/>
                <a:ea typeface="Open Sans"/>
                <a:cs typeface="Open Sans"/>
                <a:sym typeface="Open Sans"/>
              </a:endParaRPr>
            </a:p>
            <a:p>
              <a:pPr marL="0" lvl="0" indent="0" algn="l" rtl="0">
                <a:spcBef>
                  <a:spcPts val="450"/>
                </a:spcBef>
                <a:spcAft>
                  <a:spcPts val="450"/>
                </a:spcAft>
                <a:buNone/>
              </a:pPr>
              <a:r>
                <a:rPr lang="en" sz="1000">
                  <a:solidFill>
                    <a:srgbClr val="555555"/>
                  </a:solidFill>
                  <a:latin typeface="Open Sans"/>
                  <a:ea typeface="Open Sans"/>
                  <a:cs typeface="Open Sans"/>
                  <a:sym typeface="Open Sans"/>
                </a:rPr>
                <a:t>An admissions decision is </a:t>
              </a:r>
              <a:r>
                <a:rPr lang="en" sz="1000" i="1">
                  <a:solidFill>
                    <a:srgbClr val="555555"/>
                  </a:solidFill>
                  <a:latin typeface="Open Sans"/>
                  <a:ea typeface="Open Sans"/>
                  <a:cs typeface="Open Sans"/>
                  <a:sym typeface="Open Sans"/>
                </a:rPr>
                <a:t>not a measure of your worth</a:t>
              </a:r>
              <a:endParaRPr sz="1000" i="1">
                <a:solidFill>
                  <a:srgbClr val="555555"/>
                </a:solidFill>
                <a:latin typeface="Open Sans"/>
                <a:ea typeface="Open Sans"/>
                <a:cs typeface="Open Sans"/>
                <a:sym typeface="Open Sans"/>
              </a:endParaRPr>
            </a:p>
          </p:txBody>
        </p:sp>
      </p:grpSp>
      <p:grpSp>
        <p:nvGrpSpPr>
          <p:cNvPr id="480" name="Google Shape;480;p25"/>
          <p:cNvGrpSpPr/>
          <p:nvPr/>
        </p:nvGrpSpPr>
        <p:grpSpPr>
          <a:xfrm>
            <a:off x="4686614" y="1428750"/>
            <a:ext cx="1905000" cy="2050275"/>
            <a:chOff x="0" y="0"/>
            <a:chExt cx="1905000" cy="2050275"/>
          </a:xfrm>
        </p:grpSpPr>
        <p:sp>
          <p:nvSpPr>
            <p:cNvPr id="481" name="Google Shape;481;p25"/>
            <p:cNvSpPr/>
            <p:nvPr/>
          </p:nvSpPr>
          <p:spPr>
            <a:xfrm>
              <a:off x="0" y="0"/>
              <a:ext cx="1905000" cy="20502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82" name="Google Shape;482;p25"/>
            <p:cNvSpPr/>
            <p:nvPr/>
          </p:nvSpPr>
          <p:spPr>
            <a:xfrm>
              <a:off x="0" y="0"/>
              <a:ext cx="1905000" cy="38100"/>
            </a:xfrm>
            <a:prstGeom prst="roundRect">
              <a:avLst>
                <a:gd name="adj" fmla="val 50000"/>
              </a:avLst>
            </a:prstGeom>
            <a:solidFill>
              <a:srgbClr val="DC4C6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83" name="Google Shape;483;p25"/>
            <p:cNvSpPr txBox="1"/>
            <p:nvPr/>
          </p:nvSpPr>
          <p:spPr>
            <a:xfrm>
              <a:off x="114300" y="142875"/>
              <a:ext cx="1676400" cy="1907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1A1A1A"/>
                  </a:solidFill>
                  <a:latin typeface="Raleway"/>
                  <a:ea typeface="Raleway"/>
                  <a:cs typeface="Raleway"/>
                  <a:sym typeface="Raleway"/>
                </a:rPr>
                <a:t>MD Safety Net</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Being a </a:t>
              </a:r>
              <a:r>
                <a:rPr lang="en" sz="1200" b="1">
                  <a:solidFill>
                    <a:srgbClr val="DF382C"/>
                  </a:solidFill>
                  <a:latin typeface="Open Sans"/>
                  <a:ea typeface="Open Sans"/>
                  <a:cs typeface="Open Sans"/>
                  <a:sym typeface="Open Sans"/>
                </a:rPr>
                <a:t>healthcare provider</a:t>
              </a:r>
              <a:r>
                <a:rPr lang="en" sz="1200">
                  <a:solidFill>
                    <a:srgbClr val="333333"/>
                  </a:solidFill>
                  <a:latin typeface="Open Sans"/>
                  <a:ea typeface="Open Sans"/>
                  <a:cs typeface="Open Sans"/>
                  <a:sym typeface="Open Sans"/>
                </a:rPr>
                <a:t> provides </a:t>
              </a:r>
              <a:r>
                <a:rPr lang="en" sz="1200" b="1">
                  <a:solidFill>
                    <a:srgbClr val="333333"/>
                  </a:solidFill>
                  <a:latin typeface="Open Sans"/>
                  <a:ea typeface="Open Sans"/>
                  <a:cs typeface="Open Sans"/>
                  <a:sym typeface="Open Sans"/>
                </a:rPr>
                <a:t>immense job security</a:t>
              </a:r>
              <a:r>
                <a:rPr lang="en" sz="1200">
                  <a:solidFill>
                    <a:srgbClr val="333333"/>
                  </a:solidFill>
                  <a:latin typeface="Open Sans"/>
                  <a:ea typeface="Open Sans"/>
                  <a:cs typeface="Open Sans"/>
                  <a:sym typeface="Open Sans"/>
                </a:rPr>
                <a:t> (especially MD/DO)</a:t>
              </a:r>
              <a:endParaRPr sz="1200" b="0">
                <a:solidFill>
                  <a:srgbClr val="333333"/>
                </a:solidFill>
                <a:latin typeface="Open Sans"/>
                <a:ea typeface="Open Sans"/>
                <a:cs typeface="Open Sans"/>
                <a:sym typeface="Open Sans"/>
              </a:endParaRPr>
            </a:p>
            <a:p>
              <a:pPr marL="0" lvl="0" indent="0" algn="l" rtl="0">
                <a:spcBef>
                  <a:spcPts val="750"/>
                </a:spcBef>
                <a:spcAft>
                  <a:spcPts val="450"/>
                </a:spcAft>
                <a:buNone/>
              </a:pPr>
              <a:r>
                <a:rPr lang="en" sz="1000">
                  <a:solidFill>
                    <a:srgbClr val="555555"/>
                  </a:solidFill>
                  <a:latin typeface="Open Sans"/>
                  <a:ea typeface="Open Sans"/>
                  <a:cs typeface="Open Sans"/>
                  <a:sym typeface="Open Sans"/>
                </a:rPr>
                <a:t>Public health is highly rewarding, but notoriously underfunded</a:t>
              </a:r>
              <a:endParaRPr sz="1000">
                <a:solidFill>
                  <a:srgbClr val="555555"/>
                </a:solidFill>
                <a:latin typeface="Open Sans"/>
                <a:ea typeface="Open Sans"/>
                <a:cs typeface="Open Sans"/>
                <a:sym typeface="Open Sans"/>
              </a:endParaRPr>
            </a:p>
          </p:txBody>
        </p:sp>
      </p:grpSp>
      <p:grpSp>
        <p:nvGrpSpPr>
          <p:cNvPr id="484" name="Google Shape;484;p25"/>
          <p:cNvGrpSpPr/>
          <p:nvPr/>
        </p:nvGrpSpPr>
        <p:grpSpPr>
          <a:xfrm>
            <a:off x="2609850" y="1428750"/>
            <a:ext cx="1905000" cy="2050275"/>
            <a:chOff x="0" y="0"/>
            <a:chExt cx="1905000" cy="2050275"/>
          </a:xfrm>
        </p:grpSpPr>
        <p:sp>
          <p:nvSpPr>
            <p:cNvPr id="485" name="Google Shape;485;p25"/>
            <p:cNvSpPr/>
            <p:nvPr/>
          </p:nvSpPr>
          <p:spPr>
            <a:xfrm>
              <a:off x="0" y="0"/>
              <a:ext cx="1905000" cy="20502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86" name="Google Shape;486;p25"/>
            <p:cNvSpPr/>
            <p:nvPr/>
          </p:nvSpPr>
          <p:spPr>
            <a:xfrm>
              <a:off x="0" y="0"/>
              <a:ext cx="1905000" cy="38100"/>
            </a:xfrm>
            <a:prstGeom prst="roundRect">
              <a:avLst>
                <a:gd name="adj" fmla="val 50000"/>
              </a:avLst>
            </a:prstGeom>
            <a:solidFill>
              <a:srgbClr val="0C62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87" name="Google Shape;487;p25"/>
            <p:cNvSpPr txBox="1"/>
            <p:nvPr/>
          </p:nvSpPr>
          <p:spPr>
            <a:xfrm>
              <a:off x="114300" y="142875"/>
              <a:ext cx="1676400" cy="1907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1A1A1A"/>
                  </a:solidFill>
                  <a:latin typeface="Raleway"/>
                  <a:ea typeface="Raleway"/>
                  <a:cs typeface="Raleway"/>
                  <a:sym typeface="Raleway"/>
                </a:rPr>
                <a:t>Right </a:t>
              </a:r>
              <a:r>
                <a:rPr lang="en" sz="1400" b="1">
                  <a:solidFill>
                    <a:srgbClr val="0C622E"/>
                  </a:solidFill>
                  <a:latin typeface="Raleway"/>
                  <a:ea typeface="Raleway"/>
                  <a:cs typeface="Raleway"/>
                  <a:sym typeface="Raleway"/>
                </a:rPr>
                <a:t>Mentors</a:t>
              </a:r>
              <a:endParaRPr sz="1400" b="1">
                <a:solidFill>
                  <a:srgbClr val="0C622E"/>
                </a:solidFill>
                <a:latin typeface="Raleway"/>
                <a:ea typeface="Raleway"/>
                <a:cs typeface="Raleway"/>
                <a:sym typeface="Raleway"/>
              </a:endParaRPr>
            </a:p>
            <a:p>
              <a:pPr marL="0" lvl="0" indent="0" algn="l" rtl="0">
                <a:spcBef>
                  <a:spcPts val="750"/>
                </a:spcBef>
                <a:spcAft>
                  <a:spcPts val="0"/>
                </a:spcAft>
                <a:buNone/>
              </a:pPr>
              <a:r>
                <a:rPr lang="en" sz="1200" b="0">
                  <a:solidFill>
                    <a:srgbClr val="333333"/>
                  </a:solidFill>
                  <a:latin typeface="Open Sans"/>
                  <a:ea typeface="Open Sans"/>
                  <a:cs typeface="Open Sans"/>
                  <a:sym typeface="Open Sans"/>
                </a:rPr>
                <a:t>If my wife didn’t have to re-apply to residency, I wouldn’t have ended up here</a:t>
              </a:r>
              <a:endParaRPr sz="1200" b="0">
                <a:solidFill>
                  <a:srgbClr val="333333"/>
                </a:solidFill>
                <a:latin typeface="Open Sans"/>
                <a:ea typeface="Open Sans"/>
                <a:cs typeface="Open Sans"/>
                <a:sym typeface="Open Sans"/>
              </a:endParaRPr>
            </a:p>
            <a:p>
              <a:pPr marL="0" lvl="0" indent="0" algn="l" rtl="0">
                <a:spcBef>
                  <a:spcPts val="750"/>
                </a:spcBef>
                <a:spcAft>
                  <a:spcPts val="0"/>
                </a:spcAft>
                <a:buNone/>
              </a:pPr>
              <a:r>
                <a:rPr lang="en" sz="1000">
                  <a:solidFill>
                    <a:srgbClr val="555555"/>
                  </a:solidFill>
                  <a:latin typeface="Open Sans"/>
                  <a:ea typeface="Open Sans"/>
                  <a:cs typeface="Open Sans"/>
                  <a:sym typeface="Open Sans"/>
                </a:rPr>
                <a:t>I did not know healthcare epidemiology was a thing until I came here</a:t>
              </a:r>
              <a:endParaRPr sz="1000">
                <a:solidFill>
                  <a:srgbClr val="555555"/>
                </a:solidFill>
                <a:latin typeface="Open Sans"/>
                <a:ea typeface="Open Sans"/>
                <a:cs typeface="Open Sans"/>
                <a:sym typeface="Open Sans"/>
              </a:endParaRPr>
            </a:p>
          </p:txBody>
        </p:sp>
      </p:grpSp>
      <p:grpSp>
        <p:nvGrpSpPr>
          <p:cNvPr id="488" name="Google Shape;488;p25"/>
          <p:cNvGrpSpPr/>
          <p:nvPr/>
        </p:nvGrpSpPr>
        <p:grpSpPr>
          <a:xfrm>
            <a:off x="6762750" y="1428750"/>
            <a:ext cx="1905000" cy="2050275"/>
            <a:chOff x="0" y="0"/>
            <a:chExt cx="1905000" cy="2050275"/>
          </a:xfrm>
        </p:grpSpPr>
        <p:sp>
          <p:nvSpPr>
            <p:cNvPr id="489" name="Google Shape;489;p25"/>
            <p:cNvSpPr/>
            <p:nvPr/>
          </p:nvSpPr>
          <p:spPr>
            <a:xfrm>
              <a:off x="0" y="0"/>
              <a:ext cx="1905000" cy="20502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90" name="Google Shape;490;p25"/>
            <p:cNvSpPr/>
            <p:nvPr/>
          </p:nvSpPr>
          <p:spPr>
            <a:xfrm>
              <a:off x="0" y="0"/>
              <a:ext cx="1905000" cy="38100"/>
            </a:xfrm>
            <a:prstGeom prst="roundRect">
              <a:avLst>
                <a:gd name="adj" fmla="val 50000"/>
              </a:avLst>
            </a:prstGeom>
            <a:solidFill>
              <a:srgbClr val="6B3FA0"/>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91" name="Google Shape;491;p25"/>
            <p:cNvSpPr txBox="1"/>
            <p:nvPr/>
          </p:nvSpPr>
          <p:spPr>
            <a:xfrm>
              <a:off x="114300" y="142875"/>
              <a:ext cx="1676400" cy="1907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1A1A1A"/>
                  </a:solidFill>
                  <a:latin typeface="Raleway"/>
                  <a:ea typeface="Raleway"/>
                  <a:cs typeface="Raleway"/>
                  <a:sym typeface="Raleway"/>
                </a:rPr>
                <a:t>Systemic Privilege</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b="0">
                  <a:solidFill>
                    <a:srgbClr val="333333"/>
                  </a:solidFill>
                  <a:latin typeface="Open Sans"/>
                  <a:ea typeface="Open Sans"/>
                  <a:cs typeface="Open Sans"/>
                  <a:sym typeface="Open Sans"/>
                </a:rPr>
                <a:t>Per Executive Order No. 3-25, you’ll have to take some </a:t>
              </a:r>
              <a:r>
                <a:rPr lang="en" sz="1200" b="1">
                  <a:solidFill>
                    <a:srgbClr val="6B3FA0"/>
                  </a:solidFill>
                  <a:latin typeface="Open Sans"/>
                  <a:ea typeface="Open Sans"/>
                  <a:cs typeface="Open Sans"/>
                  <a:sym typeface="Open Sans"/>
                </a:rPr>
                <a:t>sociology classes</a:t>
              </a:r>
              <a:r>
                <a:rPr lang="en" sz="1200" b="0">
                  <a:solidFill>
                    <a:srgbClr val="333333"/>
                  </a:solidFill>
                  <a:latin typeface="Open Sans"/>
                  <a:ea typeface="Open Sans"/>
                  <a:cs typeface="Open Sans"/>
                  <a:sym typeface="Open Sans"/>
                </a:rPr>
                <a:t> to see what I mean 😉</a:t>
              </a:r>
              <a:endParaRPr sz="1200" b="0">
                <a:solidFill>
                  <a:srgbClr val="333333"/>
                </a:solidFill>
                <a:latin typeface="Open Sans"/>
                <a:ea typeface="Open Sans"/>
                <a:cs typeface="Open Sans"/>
                <a:sym typeface="Open Sans"/>
              </a:endParaRPr>
            </a:p>
            <a:p>
              <a:pPr marL="0" lvl="0" indent="0" algn="l" rtl="0">
                <a:spcBef>
                  <a:spcPts val="750"/>
                </a:spcBef>
                <a:spcAft>
                  <a:spcPts val="0"/>
                </a:spcAft>
                <a:buNone/>
              </a:pPr>
              <a:r>
                <a:rPr lang="en" sz="1000">
                  <a:solidFill>
                    <a:srgbClr val="858585"/>
                  </a:solidFill>
                  <a:latin typeface="Open Sans"/>
                  <a:ea typeface="Open Sans"/>
                  <a:cs typeface="Open Sans"/>
                  <a:sym typeface="Open Sans"/>
                </a:rPr>
                <a:t>See: “Social Determinants of Health”</a:t>
              </a:r>
              <a:endParaRPr sz="1000">
                <a:solidFill>
                  <a:srgbClr val="858585"/>
                </a:solidFill>
                <a:latin typeface="Open Sans"/>
                <a:ea typeface="Open Sans"/>
                <a:cs typeface="Open Sans"/>
                <a:sym typeface="Open Sans"/>
              </a:endParaRPr>
            </a:p>
          </p:txBody>
        </p:sp>
      </p:grpSp>
      <p:sp>
        <p:nvSpPr>
          <p:cNvPr id="492" name="Google Shape;492;p25"/>
          <p:cNvSpPr/>
          <p:nvPr/>
        </p:nvSpPr>
        <p:spPr>
          <a:xfrm rot="-5400000">
            <a:off x="5483539" y="2756150"/>
            <a:ext cx="303300" cy="1826100"/>
          </a:xfrm>
          <a:prstGeom prst="leftBrace">
            <a:avLst>
              <a:gd name="adj1" fmla="val 50000"/>
              <a:gd name="adj2" fmla="val 50000"/>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493" name="Google Shape;493;p25"/>
          <p:cNvSpPr/>
          <p:nvPr/>
        </p:nvSpPr>
        <p:spPr>
          <a:xfrm rot="-5400000">
            <a:off x="1277100" y="2785700"/>
            <a:ext cx="303300" cy="1826100"/>
          </a:xfrm>
          <a:prstGeom prst="leftBrace">
            <a:avLst>
              <a:gd name="adj1" fmla="val 50000"/>
              <a:gd name="adj2" fmla="val 50000"/>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494" name="Google Shape;494;p25"/>
          <p:cNvSpPr/>
          <p:nvPr/>
        </p:nvSpPr>
        <p:spPr>
          <a:xfrm>
            <a:off x="423750" y="3879075"/>
            <a:ext cx="2010000" cy="1113900"/>
          </a:xfrm>
          <a:prstGeom prst="roundRect">
            <a:avLst>
              <a:gd name="adj" fmla="val 16667"/>
            </a:avLst>
          </a:prstGeom>
          <a:noFill/>
          <a:ln w="9525" cap="flat" cmpd="sng">
            <a:solidFill>
              <a:srgbClr val="89611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896110"/>
                </a:solidFill>
                <a:latin typeface="Open Sans"/>
                <a:ea typeface="Open Sans"/>
                <a:cs typeface="Open Sans"/>
                <a:sym typeface="Open Sans"/>
              </a:rPr>
              <a:t>Plan B</a:t>
            </a:r>
            <a:endParaRPr sz="1200">
              <a:solidFill>
                <a:srgbClr val="E4A11B"/>
              </a:solidFill>
              <a:latin typeface="Open Sans"/>
              <a:ea typeface="Open Sans"/>
              <a:cs typeface="Open Sans"/>
              <a:sym typeface="Open Sans"/>
            </a:endParaRPr>
          </a:p>
          <a:p>
            <a:pPr marL="0" lvl="0" indent="0" algn="l" rtl="0">
              <a:spcBef>
                <a:spcPts val="0"/>
              </a:spcBef>
              <a:spcAft>
                <a:spcPts val="0"/>
              </a:spcAft>
              <a:buNone/>
            </a:pPr>
            <a:r>
              <a:rPr lang="en" sz="1200">
                <a:solidFill>
                  <a:srgbClr val="1A1A1A"/>
                </a:solidFill>
                <a:latin typeface="Open Sans"/>
                <a:ea typeface="Open Sans"/>
                <a:cs typeface="Open Sans"/>
                <a:sym typeface="Open Sans"/>
              </a:rPr>
              <a:t>My path is the most technically difficult. </a:t>
            </a:r>
            <a:r>
              <a:rPr lang="en" sz="1200">
                <a:solidFill>
                  <a:srgbClr val="1A1A1A"/>
                </a:solidFill>
                <a:latin typeface="Open Sans Light"/>
                <a:ea typeface="Open Sans Light"/>
                <a:cs typeface="Open Sans Light"/>
                <a:sym typeface="Open Sans Light"/>
              </a:rPr>
              <a:t>Consider NP, PA, MHA, MBA, PhD etc</a:t>
            </a:r>
            <a:endParaRPr>
              <a:latin typeface="Open Sans Light"/>
              <a:ea typeface="Open Sans Light"/>
              <a:cs typeface="Open Sans Light"/>
              <a:sym typeface="Open Sans Light"/>
            </a:endParaRPr>
          </a:p>
        </p:txBody>
      </p:sp>
      <p:sp>
        <p:nvSpPr>
          <p:cNvPr id="495" name="Google Shape;495;p25"/>
          <p:cNvSpPr/>
          <p:nvPr/>
        </p:nvSpPr>
        <p:spPr>
          <a:xfrm>
            <a:off x="4008614" y="3879075"/>
            <a:ext cx="3261000" cy="1113900"/>
          </a:xfrm>
          <a:prstGeom prst="roundRect">
            <a:avLst>
              <a:gd name="adj" fmla="val 16667"/>
            </a:avLst>
          </a:prstGeom>
          <a:solidFill>
            <a:srgbClr val="FBF1DD"/>
          </a:solidFill>
          <a:ln w="9525" cap="flat" cmpd="sng">
            <a:solidFill>
              <a:srgbClr val="89611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896110"/>
                </a:solidFill>
                <a:latin typeface="Open Sans"/>
                <a:ea typeface="Open Sans"/>
                <a:cs typeface="Open Sans"/>
                <a:sym typeface="Open Sans"/>
              </a:rPr>
              <a:t>If doing a standalone MPH</a:t>
            </a:r>
            <a:endParaRPr sz="1200">
              <a:solidFill>
                <a:srgbClr val="E4A11B"/>
              </a:solidFill>
              <a:latin typeface="Open Sans"/>
              <a:ea typeface="Open Sans"/>
              <a:cs typeface="Open Sans"/>
              <a:sym typeface="Open Sans"/>
            </a:endParaRPr>
          </a:p>
          <a:p>
            <a:pPr marL="0" lvl="0" indent="0" algn="l" rtl="0">
              <a:spcBef>
                <a:spcPts val="0"/>
              </a:spcBef>
              <a:spcAft>
                <a:spcPts val="0"/>
              </a:spcAft>
              <a:buNone/>
            </a:pPr>
            <a:r>
              <a:rPr lang="en" sz="1200">
                <a:solidFill>
                  <a:srgbClr val="1A1A1A"/>
                </a:solidFill>
                <a:latin typeface="Open Sans"/>
                <a:ea typeface="Open Sans"/>
                <a:cs typeface="Open Sans"/>
                <a:sym typeface="Open Sans"/>
              </a:rPr>
              <a:t>Pair a </a:t>
            </a:r>
            <a:r>
              <a:rPr lang="en" sz="1200" i="1">
                <a:solidFill>
                  <a:srgbClr val="1A1A1A"/>
                </a:solidFill>
                <a:latin typeface="Open Sans"/>
                <a:ea typeface="Open Sans"/>
                <a:cs typeface="Open Sans"/>
                <a:sym typeface="Open Sans"/>
              </a:rPr>
              <a:t>MPH with something else</a:t>
            </a:r>
            <a:r>
              <a:rPr lang="en" sz="1200">
                <a:solidFill>
                  <a:srgbClr val="1A1A1A"/>
                </a:solidFill>
                <a:latin typeface="Open Sans"/>
                <a:ea typeface="Open Sans"/>
                <a:cs typeface="Open Sans"/>
                <a:sym typeface="Open Sans"/>
              </a:rPr>
              <a:t> (nursing, data science, administration) gives </a:t>
            </a:r>
            <a:r>
              <a:rPr lang="en" sz="1200" b="1">
                <a:solidFill>
                  <a:srgbClr val="1A1A1A"/>
                </a:solidFill>
                <a:latin typeface="Open Sans"/>
                <a:ea typeface="Open Sans"/>
                <a:cs typeface="Open Sans"/>
                <a:sym typeface="Open Sans"/>
              </a:rPr>
              <a:t>job security</a:t>
            </a:r>
            <a:r>
              <a:rPr lang="en" sz="1200">
                <a:solidFill>
                  <a:srgbClr val="1A1A1A"/>
                </a:solidFill>
                <a:latin typeface="Open Sans"/>
                <a:ea typeface="Open Sans"/>
                <a:cs typeface="Open Sans"/>
                <a:sym typeface="Open Sans"/>
              </a:rPr>
              <a:t> and makes you a </a:t>
            </a:r>
            <a:r>
              <a:rPr lang="en" sz="1200" i="1">
                <a:solidFill>
                  <a:srgbClr val="1A1A1A"/>
                </a:solidFill>
                <a:latin typeface="Open Sans"/>
                <a:ea typeface="Open Sans"/>
                <a:cs typeface="Open Sans"/>
                <a:sym typeface="Open Sans"/>
              </a:rPr>
              <a:t>far better candidate</a:t>
            </a:r>
            <a:r>
              <a:rPr lang="en" sz="1200">
                <a:solidFill>
                  <a:srgbClr val="1A1A1A"/>
                </a:solidFill>
                <a:latin typeface="Open Sans"/>
                <a:ea typeface="Open Sans"/>
                <a:cs typeface="Open Sans"/>
                <a:sym typeface="Open Sans"/>
              </a:rPr>
              <a:t> </a:t>
            </a:r>
            <a:endParaRPr>
              <a:latin typeface="Open Sans"/>
              <a:ea typeface="Open Sans"/>
              <a:cs typeface="Open Sans"/>
              <a:sym typeface="Open Sans"/>
            </a:endParaRPr>
          </a:p>
        </p:txBody>
      </p:sp>
      <p:sp>
        <p:nvSpPr>
          <p:cNvPr id="496" name="Google Shape;496;p25"/>
          <p:cNvSpPr/>
          <p:nvPr/>
        </p:nvSpPr>
        <p:spPr>
          <a:xfrm>
            <a:off x="279450" y="3517550"/>
            <a:ext cx="2263200" cy="15558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497" name="Google Shape;497;p25"/>
          <p:cNvSpPr/>
          <p:nvPr/>
        </p:nvSpPr>
        <p:spPr>
          <a:xfrm>
            <a:off x="3886675" y="3517550"/>
            <a:ext cx="3567300" cy="15558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9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9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9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4"/>
          <p:cNvSpPr txBox="1">
            <a:spLocks noGrp="1"/>
          </p:cNvSpPr>
          <p:nvPr>
            <p:ph type="title"/>
          </p:nvPr>
        </p:nvSpPr>
        <p:spPr>
          <a:xfrm>
            <a:off x="729450" y="632850"/>
            <a:ext cx="60048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858585"/>
                </a:solidFill>
              </a:rPr>
              <a:t>My path here: </a:t>
            </a:r>
            <a:r>
              <a:rPr lang="en"/>
              <a:t>The role of luck</a:t>
            </a:r>
            <a:endParaRPr/>
          </a:p>
        </p:txBody>
      </p:sp>
      <p:sp>
        <p:nvSpPr>
          <p:cNvPr id="403" name="Google Shape;403;p24"/>
          <p:cNvSpPr txBox="1">
            <a:spLocks noGrp="1"/>
          </p:cNvSpPr>
          <p:nvPr>
            <p:ph type="body" idx="1"/>
          </p:nvPr>
        </p:nvSpPr>
        <p:spPr>
          <a:xfrm>
            <a:off x="729450" y="1393075"/>
            <a:ext cx="7688700" cy="1885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 </a:t>
            </a:r>
            <a:endParaRPr>
              <a:solidFill>
                <a:srgbClr val="595959"/>
              </a:solidFill>
            </a:endParaRPr>
          </a:p>
          <a:p>
            <a:pPr marL="457200" lvl="0" indent="-311150" algn="l" rtl="0">
              <a:spcBef>
                <a:spcPts val="1200"/>
              </a:spcBef>
              <a:spcAft>
                <a:spcPts val="0"/>
              </a:spcAft>
              <a:buSzPts val="1300"/>
              <a:buChar char="●"/>
            </a:pPr>
            <a:r>
              <a:rPr lang="en"/>
              <a:t>After discovery of antibiotics</a:t>
            </a:r>
            <a:endParaRPr/>
          </a:p>
          <a:p>
            <a:pPr marL="457200" lvl="0" indent="-311150" algn="l" rtl="0">
              <a:spcBef>
                <a:spcPts val="0"/>
              </a:spcBef>
              <a:spcAft>
                <a:spcPts val="0"/>
              </a:spcAft>
              <a:buSzPts val="1300"/>
              <a:buChar char="●"/>
            </a:pPr>
            <a:r>
              <a:rPr lang="en"/>
              <a:t>Sanitation, vaccines</a:t>
            </a:r>
            <a:endParaRPr/>
          </a:p>
          <a:p>
            <a:pPr marL="457200" lvl="0" indent="-311150" algn="l" rtl="0">
              <a:spcBef>
                <a:spcPts val="0"/>
              </a:spcBef>
              <a:spcAft>
                <a:spcPts val="0"/>
              </a:spcAft>
              <a:buSzPts val="1300"/>
              <a:buChar char="●"/>
            </a:pPr>
            <a:r>
              <a:rPr lang="en"/>
              <a:t>Democracy</a:t>
            </a:r>
            <a:endParaRPr/>
          </a:p>
          <a:p>
            <a:pPr marL="457200" lvl="0" indent="-311150" algn="l" rtl="0">
              <a:spcBef>
                <a:spcPts val="0"/>
              </a:spcBef>
              <a:spcAft>
                <a:spcPts val="0"/>
              </a:spcAft>
              <a:buSzPts val="1300"/>
              <a:buChar char="●"/>
            </a:pPr>
            <a:r>
              <a:rPr lang="en"/>
              <a:t>Economically developed country</a:t>
            </a:r>
            <a:endParaRPr/>
          </a:p>
          <a:p>
            <a:pPr marL="914400" lvl="1" indent="-298450" algn="l" rtl="0">
              <a:spcBef>
                <a:spcPts val="0"/>
              </a:spcBef>
              <a:spcAft>
                <a:spcPts val="0"/>
              </a:spcAft>
              <a:buSzPts val="1100"/>
              <a:buChar char="○"/>
            </a:pPr>
            <a:r>
              <a:rPr lang="en"/>
              <a:t>Good taxpayer funded K-12</a:t>
            </a:r>
            <a:endParaRPr/>
          </a:p>
        </p:txBody>
      </p:sp>
      <p:sp>
        <p:nvSpPr>
          <p:cNvPr id="404" name="Google Shape;404;p24"/>
          <p:cNvSpPr/>
          <p:nvPr/>
        </p:nvSpPr>
        <p:spPr>
          <a:xfrm>
            <a:off x="4032200" y="2109950"/>
            <a:ext cx="202800" cy="968700"/>
          </a:xfrm>
          <a:prstGeom prst="rightBrace">
            <a:avLst>
              <a:gd name="adj1" fmla="val 50000"/>
              <a:gd name="adj2"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405" name="Google Shape;405;p24"/>
          <p:cNvSpPr txBox="1"/>
          <p:nvPr/>
        </p:nvSpPr>
        <p:spPr>
          <a:xfrm>
            <a:off x="4285375" y="2194100"/>
            <a:ext cx="31686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a:solidFill>
                  <a:srgbClr val="595959"/>
                </a:solidFill>
                <a:latin typeface="Bitter"/>
                <a:ea typeface="Bitter"/>
                <a:cs typeface="Bitter"/>
                <a:sym typeface="Bitter"/>
              </a:rPr>
              <a:t>Past performance is no guarantee of future societal progress. </a:t>
            </a:r>
            <a:r>
              <a:rPr lang="en" sz="1100">
                <a:solidFill>
                  <a:srgbClr val="595959"/>
                </a:solidFill>
                <a:latin typeface="Bitter"/>
                <a:ea typeface="Bitter"/>
                <a:cs typeface="Bitter"/>
                <a:sym typeface="Bitter"/>
              </a:rPr>
              <a:t>Institutions, infrastructure, and public goods subject to change </a:t>
            </a:r>
            <a:endParaRPr sz="1100">
              <a:solidFill>
                <a:srgbClr val="595959"/>
              </a:solidFill>
              <a:latin typeface="Bitter"/>
              <a:ea typeface="Bitter"/>
              <a:cs typeface="Bitter"/>
              <a:sym typeface="Bitter"/>
            </a:endParaRPr>
          </a:p>
          <a:p>
            <a:pPr marL="0" lvl="0" indent="0" algn="l" rtl="0">
              <a:spcBef>
                <a:spcPts val="0"/>
              </a:spcBef>
              <a:spcAft>
                <a:spcPts val="0"/>
              </a:spcAft>
              <a:buNone/>
            </a:pPr>
            <a:r>
              <a:rPr lang="en" sz="1100">
                <a:solidFill>
                  <a:srgbClr val="595959"/>
                </a:solidFill>
                <a:latin typeface="Bitter Light"/>
                <a:ea typeface="Bitter Light"/>
                <a:cs typeface="Bitter Light"/>
                <a:sym typeface="Bitter Light"/>
              </a:rPr>
              <a:t>(if we all don’t put in the effort)</a:t>
            </a:r>
            <a:endParaRPr sz="1100">
              <a:solidFill>
                <a:srgbClr val="595959"/>
              </a:solidFill>
              <a:latin typeface="Bitter Light"/>
              <a:ea typeface="Bitter Light"/>
              <a:cs typeface="Bitter Light"/>
              <a:sym typeface="Bitter Light"/>
            </a:endParaRPr>
          </a:p>
        </p:txBody>
      </p:sp>
      <p:sp>
        <p:nvSpPr>
          <p:cNvPr id="406" name="Google Shape;406;p24"/>
          <p:cNvSpPr/>
          <p:nvPr/>
        </p:nvSpPr>
        <p:spPr>
          <a:xfrm rot="-1320042" flipH="1">
            <a:off x="8035259" y="697020"/>
            <a:ext cx="224228" cy="224228"/>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07" name="Google Shape;407;p24"/>
          <p:cNvSpPr/>
          <p:nvPr/>
        </p:nvSpPr>
        <p:spPr>
          <a:xfrm flipH="1">
            <a:off x="8483655" y="472653"/>
            <a:ext cx="224400" cy="224400"/>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08" name="Google Shape;408;p24"/>
          <p:cNvSpPr/>
          <p:nvPr/>
        </p:nvSpPr>
        <p:spPr>
          <a:xfrm flipH="1">
            <a:off x="8932044" y="921081"/>
            <a:ext cx="224400" cy="224400"/>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09" name="Google Shape;409;p24"/>
          <p:cNvSpPr/>
          <p:nvPr/>
        </p:nvSpPr>
        <p:spPr>
          <a:xfrm flipH="1">
            <a:off x="8965492" y="953933"/>
            <a:ext cx="158100" cy="158100"/>
          </a:xfrm>
          <a:prstGeom prst="ellipse">
            <a:avLst/>
          </a:prstGeom>
          <a:solidFill>
            <a:srgbClr val="3B71CA"/>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solidFill>
                <a:srgbClr val="3B71CA"/>
              </a:solidFill>
              <a:latin typeface="Open Sans"/>
              <a:ea typeface="Open Sans"/>
              <a:cs typeface="Open Sans"/>
              <a:sym typeface="Open Sans"/>
            </a:endParaRPr>
          </a:p>
        </p:txBody>
      </p:sp>
      <p:sp>
        <p:nvSpPr>
          <p:cNvPr id="410" name="Google Shape;410;p24"/>
          <p:cNvSpPr/>
          <p:nvPr/>
        </p:nvSpPr>
        <p:spPr>
          <a:xfrm rot="-1419079" flipH="1">
            <a:off x="7474619" y="24145"/>
            <a:ext cx="224344" cy="224344"/>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11" name="Google Shape;411;p24"/>
          <p:cNvSpPr/>
          <p:nvPr/>
        </p:nvSpPr>
        <p:spPr>
          <a:xfrm rot="1556873" flipH="1">
            <a:off x="7474718" y="472485"/>
            <a:ext cx="224201" cy="224201"/>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12" name="Google Shape;412;p24"/>
          <p:cNvSpPr/>
          <p:nvPr/>
        </p:nvSpPr>
        <p:spPr>
          <a:xfrm flipH="1">
            <a:off x="7474515" y="1818064"/>
            <a:ext cx="224400" cy="224400"/>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13" name="Google Shape;413;p24"/>
          <p:cNvSpPr/>
          <p:nvPr/>
        </p:nvSpPr>
        <p:spPr>
          <a:xfrm rot="1404596" flipH="1">
            <a:off x="8035252" y="1594002"/>
            <a:ext cx="224260" cy="224260"/>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14" name="Google Shape;414;p24"/>
          <p:cNvSpPr/>
          <p:nvPr/>
        </p:nvSpPr>
        <p:spPr>
          <a:xfrm rot="-1303818" flipH="1">
            <a:off x="7474329" y="1369551"/>
            <a:ext cx="224450" cy="224450"/>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15" name="Google Shape;415;p24"/>
          <p:cNvSpPr/>
          <p:nvPr/>
        </p:nvSpPr>
        <p:spPr>
          <a:xfrm rot="1222586" flipH="1">
            <a:off x="8035748" y="1145223"/>
            <a:ext cx="224018" cy="224018"/>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16" name="Google Shape;416;p24"/>
          <p:cNvSpPr/>
          <p:nvPr/>
        </p:nvSpPr>
        <p:spPr>
          <a:xfrm rot="-1587731" flipH="1">
            <a:off x="7474767" y="921219"/>
            <a:ext cx="224189" cy="224189"/>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17" name="Google Shape;417;p24"/>
          <p:cNvSpPr/>
          <p:nvPr/>
        </p:nvSpPr>
        <p:spPr>
          <a:xfrm rot="-1869650" flipH="1">
            <a:off x="8035319" y="248529"/>
            <a:ext cx="224373" cy="224373"/>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18" name="Google Shape;418;p24"/>
          <p:cNvSpPr/>
          <p:nvPr/>
        </p:nvSpPr>
        <p:spPr>
          <a:xfrm rot="769683" flipH="1">
            <a:off x="8483833" y="1369435"/>
            <a:ext cx="224298" cy="224298"/>
          </a:xfrm>
          <a:prstGeom prst="ellipse">
            <a:avLst/>
          </a:prstGeom>
          <a:no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19" name="Google Shape;419;p24"/>
          <p:cNvSpPr/>
          <p:nvPr/>
        </p:nvSpPr>
        <p:spPr>
          <a:xfrm flipH="1">
            <a:off x="8517104" y="505504"/>
            <a:ext cx="158100" cy="158100"/>
          </a:xfrm>
          <a:prstGeom prst="ellipse">
            <a:avLst/>
          </a:prstGeom>
          <a:solidFill>
            <a:srgbClr val="3B71CA"/>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solidFill>
                <a:srgbClr val="3B71CA"/>
              </a:solidFill>
              <a:latin typeface="Open Sans"/>
              <a:ea typeface="Open Sans"/>
              <a:cs typeface="Open Sans"/>
              <a:sym typeface="Open Sans"/>
            </a:endParaRPr>
          </a:p>
        </p:txBody>
      </p:sp>
      <p:sp>
        <p:nvSpPr>
          <p:cNvPr id="420" name="Google Shape;420;p24"/>
          <p:cNvSpPr/>
          <p:nvPr/>
        </p:nvSpPr>
        <p:spPr>
          <a:xfrm rot="760189" flipH="1">
            <a:off x="8516796" y="1402565"/>
            <a:ext cx="158663" cy="158663"/>
          </a:xfrm>
          <a:prstGeom prst="ellipse">
            <a:avLst/>
          </a:prstGeom>
          <a:solidFill>
            <a:schemeClr val="dk2"/>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21" name="Google Shape;421;p24"/>
          <p:cNvSpPr/>
          <p:nvPr/>
        </p:nvSpPr>
        <p:spPr>
          <a:xfrm rot="1402147" flipH="1">
            <a:off x="8067788" y="1626794"/>
            <a:ext cx="158829" cy="158829"/>
          </a:xfrm>
          <a:prstGeom prst="ellipse">
            <a:avLst/>
          </a:prstGeom>
          <a:solidFill>
            <a:schemeClr val="dk2"/>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22" name="Google Shape;422;p24"/>
          <p:cNvSpPr/>
          <p:nvPr/>
        </p:nvSpPr>
        <p:spPr>
          <a:xfrm rot="1223458" flipH="1">
            <a:off x="8068442" y="1177977"/>
            <a:ext cx="158428" cy="158428"/>
          </a:xfrm>
          <a:prstGeom prst="ellipse">
            <a:avLst/>
          </a:prstGeom>
          <a:solidFill>
            <a:schemeClr val="dk2"/>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23" name="Google Shape;423;p24"/>
          <p:cNvSpPr/>
          <p:nvPr/>
        </p:nvSpPr>
        <p:spPr>
          <a:xfrm rot="-1334668" flipH="1">
            <a:off x="8068630" y="730079"/>
            <a:ext cx="158496" cy="158496"/>
          </a:xfrm>
          <a:prstGeom prst="ellipse">
            <a:avLst/>
          </a:prstGeom>
          <a:solidFill>
            <a:srgbClr val="3B71CA"/>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solidFill>
                <a:srgbClr val="3B71CA"/>
              </a:solidFill>
              <a:latin typeface="Open Sans"/>
              <a:ea typeface="Open Sans"/>
              <a:cs typeface="Open Sans"/>
              <a:sym typeface="Open Sans"/>
            </a:endParaRPr>
          </a:p>
        </p:txBody>
      </p:sp>
      <p:sp>
        <p:nvSpPr>
          <p:cNvPr id="424" name="Google Shape;424;p24"/>
          <p:cNvSpPr/>
          <p:nvPr/>
        </p:nvSpPr>
        <p:spPr>
          <a:xfrm rot="-1873441" flipH="1">
            <a:off x="8068323" y="281384"/>
            <a:ext cx="158569" cy="158569"/>
          </a:xfrm>
          <a:prstGeom prst="ellipse">
            <a:avLst/>
          </a:prstGeom>
          <a:solidFill>
            <a:schemeClr val="dk2"/>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25" name="Google Shape;425;p24"/>
          <p:cNvSpPr/>
          <p:nvPr/>
        </p:nvSpPr>
        <p:spPr>
          <a:xfrm rot="-1308085" flipH="1">
            <a:off x="7507654" y="1402402"/>
            <a:ext cx="158324" cy="158324"/>
          </a:xfrm>
          <a:prstGeom prst="ellipse">
            <a:avLst/>
          </a:prstGeom>
          <a:solidFill>
            <a:schemeClr val="dk2"/>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26" name="Google Shape;426;p24"/>
          <p:cNvSpPr/>
          <p:nvPr/>
        </p:nvSpPr>
        <p:spPr>
          <a:xfrm rot="-1599725" flipH="1">
            <a:off x="7508022" y="954190"/>
            <a:ext cx="158448" cy="158448"/>
          </a:xfrm>
          <a:prstGeom prst="ellipse">
            <a:avLst/>
          </a:prstGeom>
          <a:solidFill>
            <a:schemeClr val="dk2"/>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27" name="Google Shape;427;p24"/>
          <p:cNvSpPr/>
          <p:nvPr/>
        </p:nvSpPr>
        <p:spPr>
          <a:xfrm rot="1556063" flipH="1">
            <a:off x="7507635" y="505393"/>
            <a:ext cx="158457" cy="158457"/>
          </a:xfrm>
          <a:prstGeom prst="ellipse">
            <a:avLst/>
          </a:prstGeom>
          <a:solidFill>
            <a:srgbClr val="3B71CA"/>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solidFill>
                <a:srgbClr val="3B71CA"/>
              </a:solidFill>
              <a:latin typeface="Open Sans"/>
              <a:ea typeface="Open Sans"/>
              <a:cs typeface="Open Sans"/>
              <a:sym typeface="Open Sans"/>
            </a:endParaRPr>
          </a:p>
        </p:txBody>
      </p:sp>
      <p:sp>
        <p:nvSpPr>
          <p:cNvPr id="428" name="Google Shape;428;p24"/>
          <p:cNvSpPr/>
          <p:nvPr/>
        </p:nvSpPr>
        <p:spPr>
          <a:xfrm rot="-1422594" flipH="1">
            <a:off x="7507396" y="57089"/>
            <a:ext cx="158913" cy="158913"/>
          </a:xfrm>
          <a:prstGeom prst="ellipse">
            <a:avLst/>
          </a:prstGeom>
          <a:solidFill>
            <a:schemeClr val="dk2"/>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sp>
        <p:nvSpPr>
          <p:cNvPr id="429" name="Google Shape;429;p24"/>
          <p:cNvSpPr/>
          <p:nvPr/>
        </p:nvSpPr>
        <p:spPr>
          <a:xfrm flipH="1">
            <a:off x="7507964" y="1850916"/>
            <a:ext cx="158100" cy="158100"/>
          </a:xfrm>
          <a:prstGeom prst="ellipse">
            <a:avLst/>
          </a:prstGeom>
          <a:solidFill>
            <a:schemeClr val="dk2"/>
          </a:solidFill>
          <a:ln>
            <a:noFill/>
          </a:ln>
        </p:spPr>
        <p:txBody>
          <a:bodyPr spcFirstLastPara="1" wrap="square" lIns="44850" tIns="44850" rIns="44850" bIns="44850" anchor="ctr" anchorCtr="0">
            <a:noAutofit/>
          </a:bodyPr>
          <a:lstStyle/>
          <a:p>
            <a:pPr marL="0" lvl="0" indent="0" algn="ctr" rtl="0">
              <a:spcBef>
                <a:spcPts val="0"/>
              </a:spcBef>
              <a:spcAft>
                <a:spcPts val="0"/>
              </a:spcAft>
              <a:buNone/>
            </a:pPr>
            <a:endParaRPr sz="687">
              <a:latin typeface="Open Sans"/>
              <a:ea typeface="Open Sans"/>
              <a:cs typeface="Open Sans"/>
              <a:sym typeface="Open Sans"/>
            </a:endParaRPr>
          </a:p>
        </p:txBody>
      </p:sp>
      <p:cxnSp>
        <p:nvCxnSpPr>
          <p:cNvPr id="430" name="Google Shape;430;p24"/>
          <p:cNvCxnSpPr>
            <a:stCxn id="408" idx="7"/>
            <a:endCxn id="407" idx="3"/>
          </p:cNvCxnSpPr>
          <p:nvPr/>
        </p:nvCxnSpPr>
        <p:spPr>
          <a:xfrm rot="10800000">
            <a:off x="8675106" y="664144"/>
            <a:ext cx="289800" cy="289800"/>
          </a:xfrm>
          <a:prstGeom prst="straightConnector1">
            <a:avLst/>
          </a:prstGeom>
          <a:noFill/>
          <a:ln w="9525" cap="flat" cmpd="sng">
            <a:solidFill>
              <a:schemeClr val="dk2"/>
            </a:solidFill>
            <a:prstDash val="dot"/>
            <a:round/>
            <a:headEnd type="triangle" w="med" len="med"/>
            <a:tailEnd type="none" w="med" len="med"/>
          </a:ln>
        </p:spPr>
      </p:cxnSp>
      <p:cxnSp>
        <p:nvCxnSpPr>
          <p:cNvPr id="431" name="Google Shape;431;p24"/>
          <p:cNvCxnSpPr>
            <a:stCxn id="406" idx="7"/>
            <a:endCxn id="411" idx="2"/>
          </p:cNvCxnSpPr>
          <p:nvPr/>
        </p:nvCxnSpPr>
        <p:spPr>
          <a:xfrm rot="10800000">
            <a:off x="7687471" y="633629"/>
            <a:ext cx="356700" cy="131700"/>
          </a:xfrm>
          <a:prstGeom prst="straightConnector1">
            <a:avLst/>
          </a:prstGeom>
          <a:noFill/>
          <a:ln w="9525" cap="flat" cmpd="sng">
            <a:solidFill>
              <a:schemeClr val="dk2"/>
            </a:solidFill>
            <a:prstDash val="dot"/>
            <a:round/>
            <a:headEnd type="triangle" w="med" len="med"/>
            <a:tailEnd type="none" w="med" len="med"/>
          </a:ln>
        </p:spPr>
      </p:cxnSp>
      <p:cxnSp>
        <p:nvCxnSpPr>
          <p:cNvPr id="432" name="Google Shape;432;p24"/>
          <p:cNvCxnSpPr>
            <a:stCxn id="407" idx="5"/>
            <a:endCxn id="406" idx="2"/>
          </p:cNvCxnSpPr>
          <p:nvPr/>
        </p:nvCxnSpPr>
        <p:spPr>
          <a:xfrm flipH="1">
            <a:off x="8251318" y="664190"/>
            <a:ext cx="265200" cy="102900"/>
          </a:xfrm>
          <a:prstGeom prst="straightConnector1">
            <a:avLst/>
          </a:prstGeom>
          <a:noFill/>
          <a:ln w="9525" cap="flat" cmpd="sng">
            <a:solidFill>
              <a:schemeClr val="dk2"/>
            </a:solidFill>
            <a:prstDash val="dot"/>
            <a:round/>
            <a:headEnd type="triangle" w="med" len="med"/>
            <a:tailEnd type="none" w="med" len="med"/>
          </a:ln>
        </p:spPr>
      </p:cxnSp>
      <p:cxnSp>
        <p:nvCxnSpPr>
          <p:cNvPr id="433" name="Google Shape;433;p24"/>
          <p:cNvCxnSpPr>
            <a:stCxn id="408" idx="5"/>
            <a:endCxn id="418" idx="1"/>
          </p:cNvCxnSpPr>
          <p:nvPr/>
        </p:nvCxnSpPr>
        <p:spPr>
          <a:xfrm flipH="1">
            <a:off x="8691006" y="1112619"/>
            <a:ext cx="273900" cy="309300"/>
          </a:xfrm>
          <a:prstGeom prst="straightConnector1">
            <a:avLst/>
          </a:prstGeom>
          <a:noFill/>
          <a:ln w="9350" cap="flat" cmpd="sng">
            <a:solidFill>
              <a:schemeClr val="dk2"/>
            </a:solidFill>
            <a:prstDash val="dot"/>
            <a:round/>
            <a:headEnd type="triangle" w="med" len="med"/>
            <a:tailEnd type="none" w="med" len="med"/>
          </a:ln>
        </p:spPr>
      </p:cxnSp>
      <p:cxnSp>
        <p:nvCxnSpPr>
          <p:cNvPr id="434" name="Google Shape;434;p24"/>
          <p:cNvCxnSpPr>
            <a:stCxn id="418" idx="5"/>
            <a:endCxn id="413" idx="1"/>
          </p:cNvCxnSpPr>
          <p:nvPr/>
        </p:nvCxnSpPr>
        <p:spPr>
          <a:xfrm flipH="1">
            <a:off x="8251754" y="1541299"/>
            <a:ext cx="249300" cy="123600"/>
          </a:xfrm>
          <a:prstGeom prst="straightConnector1">
            <a:avLst/>
          </a:prstGeom>
          <a:noFill/>
          <a:ln w="9350" cap="flat" cmpd="sng">
            <a:solidFill>
              <a:schemeClr val="dk2"/>
            </a:solidFill>
            <a:prstDash val="dot"/>
            <a:round/>
            <a:headEnd type="triangle" w="med" len="med"/>
            <a:tailEnd type="none" w="med" len="med"/>
          </a:ln>
        </p:spPr>
      </p:cxnSp>
      <p:cxnSp>
        <p:nvCxnSpPr>
          <p:cNvPr id="435" name="Google Shape;435;p24"/>
          <p:cNvCxnSpPr>
            <a:stCxn id="413" idx="5"/>
            <a:endCxn id="412" idx="2"/>
          </p:cNvCxnSpPr>
          <p:nvPr/>
        </p:nvCxnSpPr>
        <p:spPr>
          <a:xfrm flipH="1">
            <a:off x="7699019" y="1747392"/>
            <a:ext cx="344100" cy="183000"/>
          </a:xfrm>
          <a:prstGeom prst="straightConnector1">
            <a:avLst/>
          </a:prstGeom>
          <a:noFill/>
          <a:ln w="9350" cap="flat" cmpd="sng">
            <a:solidFill>
              <a:schemeClr val="dk2"/>
            </a:solidFill>
            <a:prstDash val="dot"/>
            <a:round/>
            <a:headEnd type="triangle" w="med" len="med"/>
            <a:tailEnd type="none" w="med" len="med"/>
          </a:ln>
        </p:spPr>
      </p:cxnSp>
      <p:cxnSp>
        <p:nvCxnSpPr>
          <p:cNvPr id="436" name="Google Shape;436;p24"/>
          <p:cNvCxnSpPr>
            <a:stCxn id="418" idx="7"/>
            <a:endCxn id="415" idx="2"/>
          </p:cNvCxnSpPr>
          <p:nvPr/>
        </p:nvCxnSpPr>
        <p:spPr>
          <a:xfrm rot="10800000">
            <a:off x="8252767" y="1296355"/>
            <a:ext cx="283500" cy="90300"/>
          </a:xfrm>
          <a:prstGeom prst="straightConnector1">
            <a:avLst/>
          </a:prstGeom>
          <a:noFill/>
          <a:ln w="9350" cap="flat" cmpd="sng">
            <a:solidFill>
              <a:schemeClr val="dk2"/>
            </a:solidFill>
            <a:prstDash val="dot"/>
            <a:round/>
            <a:headEnd type="triangle" w="med" len="med"/>
            <a:tailEnd type="none" w="med" len="med"/>
          </a:ln>
        </p:spPr>
      </p:cxnSp>
      <p:cxnSp>
        <p:nvCxnSpPr>
          <p:cNvPr id="437" name="Google Shape;437;p24"/>
          <p:cNvCxnSpPr>
            <a:stCxn id="415" idx="5"/>
            <a:endCxn id="414" idx="2"/>
          </p:cNvCxnSpPr>
          <p:nvPr/>
        </p:nvCxnSpPr>
        <p:spPr>
          <a:xfrm flipH="1">
            <a:off x="7690734" y="1303901"/>
            <a:ext cx="355200" cy="136200"/>
          </a:xfrm>
          <a:prstGeom prst="straightConnector1">
            <a:avLst/>
          </a:prstGeom>
          <a:noFill/>
          <a:ln w="9350" cap="flat" cmpd="sng">
            <a:solidFill>
              <a:schemeClr val="dk2"/>
            </a:solidFill>
            <a:prstDash val="dot"/>
            <a:round/>
            <a:headEnd type="triangle" w="med" len="med"/>
            <a:tailEnd type="none" w="med" len="med"/>
          </a:ln>
        </p:spPr>
      </p:cxnSp>
      <p:cxnSp>
        <p:nvCxnSpPr>
          <p:cNvPr id="438" name="Google Shape;438;p24"/>
          <p:cNvCxnSpPr>
            <a:stCxn id="413" idx="6"/>
            <a:endCxn id="414" idx="3"/>
          </p:cNvCxnSpPr>
          <p:nvPr/>
        </p:nvCxnSpPr>
        <p:spPr>
          <a:xfrm rot="10800000">
            <a:off x="7689582" y="1525982"/>
            <a:ext cx="354900" cy="135600"/>
          </a:xfrm>
          <a:prstGeom prst="straightConnector1">
            <a:avLst/>
          </a:prstGeom>
          <a:noFill/>
          <a:ln w="9350" cap="flat" cmpd="sng">
            <a:solidFill>
              <a:schemeClr val="dk2"/>
            </a:solidFill>
            <a:prstDash val="dot"/>
            <a:round/>
            <a:headEnd type="triangle" w="med" len="med"/>
            <a:tailEnd type="none" w="med" len="med"/>
          </a:ln>
        </p:spPr>
      </p:cxnSp>
      <p:cxnSp>
        <p:nvCxnSpPr>
          <p:cNvPr id="439" name="Google Shape;439;p24"/>
          <p:cNvCxnSpPr>
            <a:stCxn id="415" idx="6"/>
            <a:endCxn id="416" idx="3"/>
          </p:cNvCxnSpPr>
          <p:nvPr/>
        </p:nvCxnSpPr>
        <p:spPr>
          <a:xfrm rot="10800000">
            <a:off x="7693257" y="1068832"/>
            <a:ext cx="349500" cy="149400"/>
          </a:xfrm>
          <a:prstGeom prst="straightConnector1">
            <a:avLst/>
          </a:prstGeom>
          <a:noFill/>
          <a:ln w="9350" cap="flat" cmpd="sng">
            <a:solidFill>
              <a:schemeClr val="dk2"/>
            </a:solidFill>
            <a:prstDash val="dot"/>
            <a:round/>
            <a:headEnd type="triangle" w="med" len="med"/>
            <a:tailEnd type="none" w="med" len="med"/>
          </a:ln>
        </p:spPr>
      </p:cxnSp>
      <p:cxnSp>
        <p:nvCxnSpPr>
          <p:cNvPr id="440" name="Google Shape;440;p24"/>
          <p:cNvCxnSpPr>
            <a:stCxn id="406" idx="6"/>
            <a:endCxn id="416" idx="2"/>
          </p:cNvCxnSpPr>
          <p:nvPr/>
        </p:nvCxnSpPr>
        <p:spPr>
          <a:xfrm flipH="1">
            <a:off x="7687323" y="851134"/>
            <a:ext cx="356100" cy="132300"/>
          </a:xfrm>
          <a:prstGeom prst="straightConnector1">
            <a:avLst/>
          </a:prstGeom>
          <a:noFill/>
          <a:ln w="9350" cap="flat" cmpd="sng">
            <a:solidFill>
              <a:schemeClr val="dk2"/>
            </a:solidFill>
            <a:prstDash val="dot"/>
            <a:round/>
            <a:headEnd type="triangle" w="med" len="med"/>
            <a:tailEnd type="none" w="med" len="med"/>
          </a:ln>
        </p:spPr>
      </p:cxnSp>
      <p:cxnSp>
        <p:nvCxnSpPr>
          <p:cNvPr id="441" name="Google Shape;441;p24"/>
          <p:cNvCxnSpPr>
            <a:stCxn id="407" idx="7"/>
            <a:endCxn id="417" idx="3"/>
          </p:cNvCxnSpPr>
          <p:nvPr/>
        </p:nvCxnSpPr>
        <p:spPr>
          <a:xfrm rot="10800000">
            <a:off x="8256418" y="387615"/>
            <a:ext cx="260100" cy="117900"/>
          </a:xfrm>
          <a:prstGeom prst="straightConnector1">
            <a:avLst/>
          </a:prstGeom>
          <a:noFill/>
          <a:ln w="9350" cap="flat" cmpd="sng">
            <a:solidFill>
              <a:schemeClr val="dk2"/>
            </a:solidFill>
            <a:prstDash val="dot"/>
            <a:round/>
            <a:headEnd type="triangle" w="med" len="med"/>
            <a:tailEnd type="none" w="med" len="med"/>
          </a:ln>
        </p:spPr>
      </p:cxnSp>
      <p:cxnSp>
        <p:nvCxnSpPr>
          <p:cNvPr id="442" name="Google Shape;442;p24"/>
          <p:cNvCxnSpPr>
            <a:stCxn id="417" idx="6"/>
            <a:endCxn id="411" idx="1"/>
          </p:cNvCxnSpPr>
          <p:nvPr/>
        </p:nvCxnSpPr>
        <p:spPr>
          <a:xfrm flipH="1">
            <a:off x="7692705" y="418765"/>
            <a:ext cx="358800" cy="129300"/>
          </a:xfrm>
          <a:prstGeom prst="straightConnector1">
            <a:avLst/>
          </a:prstGeom>
          <a:noFill/>
          <a:ln w="9350" cap="flat" cmpd="sng">
            <a:solidFill>
              <a:schemeClr val="dk2"/>
            </a:solidFill>
            <a:prstDash val="dot"/>
            <a:round/>
            <a:headEnd type="triangle" w="med" len="med"/>
            <a:tailEnd type="none" w="med" len="med"/>
          </a:ln>
        </p:spPr>
      </p:cxnSp>
      <p:cxnSp>
        <p:nvCxnSpPr>
          <p:cNvPr id="443" name="Google Shape;443;p24"/>
          <p:cNvCxnSpPr>
            <a:stCxn id="417" idx="7"/>
            <a:endCxn id="410" idx="3"/>
          </p:cNvCxnSpPr>
          <p:nvPr/>
        </p:nvCxnSpPr>
        <p:spPr>
          <a:xfrm rot="10800000">
            <a:off x="7691175" y="177281"/>
            <a:ext cx="347400" cy="156600"/>
          </a:xfrm>
          <a:prstGeom prst="straightConnector1">
            <a:avLst/>
          </a:prstGeom>
          <a:noFill/>
          <a:ln w="9350" cap="flat" cmpd="sng">
            <a:solidFill>
              <a:schemeClr val="dk2"/>
            </a:solidFill>
            <a:prstDash val="dot"/>
            <a:round/>
            <a:headEnd type="triangle" w="med" len="med"/>
            <a:tailEnd type="none" w="med" len="med"/>
          </a:ln>
        </p:spPr>
      </p:cxnSp>
      <p:cxnSp>
        <p:nvCxnSpPr>
          <p:cNvPr id="444" name="Google Shape;444;p24"/>
          <p:cNvCxnSpPr>
            <a:stCxn id="415" idx="1"/>
            <a:endCxn id="407" idx="4"/>
          </p:cNvCxnSpPr>
          <p:nvPr/>
        </p:nvCxnSpPr>
        <p:spPr>
          <a:xfrm rot="10800000" flipH="1">
            <a:off x="8249580" y="696963"/>
            <a:ext cx="346200" cy="513600"/>
          </a:xfrm>
          <a:prstGeom prst="straightConnector1">
            <a:avLst/>
          </a:prstGeom>
          <a:noFill/>
          <a:ln w="9350" cap="flat" cmpd="sng">
            <a:solidFill>
              <a:schemeClr val="dk2"/>
            </a:solidFill>
            <a:prstDash val="dot"/>
            <a:round/>
            <a:headEnd type="none" w="med" len="med"/>
            <a:tailEnd type="triangle" w="med" len="med"/>
          </a:ln>
        </p:spPr>
      </p:cxnSp>
      <p:sp>
        <p:nvSpPr>
          <p:cNvPr id="445" name="Google Shape;445;p24"/>
          <p:cNvSpPr txBox="1">
            <a:spLocks noGrp="1"/>
          </p:cNvSpPr>
          <p:nvPr>
            <p:ph type="body" idx="1"/>
          </p:nvPr>
        </p:nvSpPr>
        <p:spPr>
          <a:xfrm>
            <a:off x="729450" y="1393075"/>
            <a:ext cx="4234800" cy="4176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dirty="0"/>
              <a:t>Born as a human </a:t>
            </a:r>
            <a:r>
              <a:rPr lang="en" dirty="0">
                <a:solidFill>
                  <a:srgbClr val="595959"/>
                </a:solidFill>
              </a:rPr>
              <a:t>(hard to get a job if not human)</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26"/>
          <p:cNvSpPr txBox="1">
            <a:spLocks noGrp="1"/>
          </p:cNvSpPr>
          <p:nvPr>
            <p:ph type="title"/>
          </p:nvPr>
        </p:nvSpPr>
        <p:spPr>
          <a:xfrm>
            <a:off x="730000" y="1318650"/>
            <a:ext cx="3300900" cy="871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How can you get here?</a:t>
            </a:r>
            <a:endParaRPr/>
          </a:p>
        </p:txBody>
      </p:sp>
      <p:sp>
        <p:nvSpPr>
          <p:cNvPr id="503" name="Google Shape;503;p26"/>
          <p:cNvSpPr txBox="1">
            <a:spLocks noGrp="1"/>
          </p:cNvSpPr>
          <p:nvPr>
            <p:ph type="body" idx="2"/>
          </p:nvPr>
        </p:nvSpPr>
        <p:spPr>
          <a:xfrm>
            <a:off x="5174225" y="516600"/>
            <a:ext cx="3374400" cy="41820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sz="1500"/>
              <a:t>There are </a:t>
            </a:r>
            <a:r>
              <a:rPr lang="en" sz="1500" b="1">
                <a:solidFill>
                  <a:srgbClr val="DF382C"/>
                </a:solidFill>
              </a:rPr>
              <a:t>multiple paths</a:t>
            </a:r>
            <a:endParaRPr sz="1500" b="1">
              <a:solidFill>
                <a:srgbClr val="DF382C"/>
              </a:solidFill>
            </a:endParaRPr>
          </a:p>
          <a:p>
            <a:pPr marL="457200" lvl="0" indent="-311150" algn="l" rtl="0">
              <a:spcBef>
                <a:spcPts val="400"/>
              </a:spcBef>
              <a:spcAft>
                <a:spcPts val="0"/>
              </a:spcAft>
              <a:buSzPts val="1300"/>
              <a:buChar char="●"/>
            </a:pPr>
            <a:r>
              <a:rPr lang="en"/>
              <a:t>MD+MPH paired with infectious diseases was my path</a:t>
            </a:r>
            <a:endParaRPr/>
          </a:p>
          <a:p>
            <a:pPr marL="457200" lvl="0" indent="-311150" algn="l" rtl="0">
              <a:spcBef>
                <a:spcPts val="0"/>
              </a:spcBef>
              <a:spcAft>
                <a:spcPts val="0"/>
              </a:spcAft>
              <a:buSzPts val="1300"/>
              <a:buChar char="●"/>
            </a:pPr>
            <a:r>
              <a:rPr lang="en"/>
              <a:t>But I had no idea </a:t>
            </a:r>
            <a:r>
              <a:rPr lang="en" i="1"/>
              <a:t>that</a:t>
            </a:r>
            <a:r>
              <a:rPr lang="en"/>
              <a:t> would be </a:t>
            </a:r>
            <a:r>
              <a:rPr lang="en" i="1"/>
              <a:t>my </a:t>
            </a:r>
            <a:r>
              <a:rPr lang="en"/>
              <a:t>path</a:t>
            </a:r>
            <a:endParaRPr/>
          </a:p>
          <a:p>
            <a:pPr marL="0" lvl="0" indent="0" algn="l" rtl="0">
              <a:spcBef>
                <a:spcPts val="1200"/>
              </a:spcBef>
              <a:spcAft>
                <a:spcPts val="0"/>
              </a:spcAft>
              <a:buNone/>
            </a:pPr>
            <a:r>
              <a:rPr lang="en" sz="1500"/>
              <a:t>MPH is </a:t>
            </a:r>
            <a:r>
              <a:rPr lang="en" sz="1500" i="1"/>
              <a:t>probably </a:t>
            </a:r>
            <a:r>
              <a:rPr lang="en" sz="1500"/>
              <a:t>a good idea</a:t>
            </a:r>
            <a:endParaRPr sz="1500"/>
          </a:p>
          <a:p>
            <a:pPr marL="457200" lvl="0" indent="-311150" algn="l" rtl="0">
              <a:spcBef>
                <a:spcPts val="400"/>
              </a:spcBef>
              <a:spcAft>
                <a:spcPts val="0"/>
              </a:spcAft>
              <a:buSzPts val="1300"/>
              <a:buChar char="●"/>
            </a:pPr>
            <a:r>
              <a:rPr lang="en"/>
              <a:t>Pair it with something else </a:t>
            </a:r>
            <a:r>
              <a:rPr lang="en">
                <a:solidFill>
                  <a:srgbClr val="858585"/>
                </a:solidFill>
              </a:rPr>
              <a:t>(does not have to be MD)</a:t>
            </a:r>
            <a:endParaRPr>
              <a:solidFill>
                <a:srgbClr val="858585"/>
              </a:solidFill>
            </a:endParaRPr>
          </a:p>
          <a:p>
            <a:pPr marL="457200" lvl="0" indent="-311150" algn="l" rtl="0">
              <a:spcBef>
                <a:spcPts val="0"/>
              </a:spcBef>
              <a:spcAft>
                <a:spcPts val="0"/>
              </a:spcAft>
              <a:buSzPts val="1300"/>
              <a:buChar char="●"/>
            </a:pPr>
            <a:r>
              <a:rPr lang="en"/>
              <a:t>Be strategic, but open minded </a:t>
            </a:r>
            <a:r>
              <a:rPr lang="en">
                <a:solidFill>
                  <a:srgbClr val="858585"/>
                </a:solidFill>
              </a:rPr>
              <a:t>(would have not guessed I would love ID as much as I do)</a:t>
            </a:r>
            <a:endParaRPr>
              <a:solidFill>
                <a:srgbClr val="858585"/>
              </a:solidFill>
            </a:endParaRPr>
          </a:p>
          <a:p>
            <a:pPr marL="0" lvl="0" indent="0" algn="l" rtl="0">
              <a:spcBef>
                <a:spcPts val="1200"/>
              </a:spcBef>
              <a:spcAft>
                <a:spcPts val="0"/>
              </a:spcAft>
              <a:buNone/>
            </a:pPr>
            <a:r>
              <a:rPr lang="en" sz="1500"/>
              <a:t>Learn about the field &amp; develop mentors!</a:t>
            </a:r>
            <a:endParaRPr sz="1500"/>
          </a:p>
          <a:p>
            <a:pPr marL="457200" lvl="0" indent="-311150" algn="l" rtl="0">
              <a:spcBef>
                <a:spcPts val="400"/>
              </a:spcBef>
              <a:spcAft>
                <a:spcPts val="0"/>
              </a:spcAft>
              <a:buSzPts val="1300"/>
              <a:buChar char="●"/>
            </a:pPr>
            <a:r>
              <a:rPr lang="en"/>
              <a:t>The </a:t>
            </a:r>
            <a:r>
              <a:rPr lang="en" b="1"/>
              <a:t>Society for Healthcare Epidemiology of America</a:t>
            </a:r>
            <a:r>
              <a:rPr lang="en"/>
              <a:t> (SHEA) is a great resource for healthcare epidemiology</a:t>
            </a:r>
            <a:endParaRPr/>
          </a:p>
        </p:txBody>
      </p:sp>
      <p:sp>
        <p:nvSpPr>
          <p:cNvPr id="504" name="Google Shape;504;p26"/>
          <p:cNvSpPr/>
          <p:nvPr/>
        </p:nvSpPr>
        <p:spPr>
          <a:xfrm rot="-1321309" flipH="1">
            <a:off x="1702714" y="3105584"/>
            <a:ext cx="289631" cy="289631"/>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05" name="Google Shape;505;p26"/>
          <p:cNvSpPr/>
          <p:nvPr/>
        </p:nvSpPr>
        <p:spPr>
          <a:xfrm flipH="1">
            <a:off x="2281892" y="2815742"/>
            <a:ext cx="289800" cy="289800"/>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06" name="Google Shape;506;p26"/>
          <p:cNvSpPr/>
          <p:nvPr/>
        </p:nvSpPr>
        <p:spPr>
          <a:xfrm flipH="1">
            <a:off x="2861077" y="3394973"/>
            <a:ext cx="289800" cy="289800"/>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07" name="Google Shape;507;p26"/>
          <p:cNvSpPr/>
          <p:nvPr/>
        </p:nvSpPr>
        <p:spPr>
          <a:xfrm flipH="1">
            <a:off x="2904143" y="3437407"/>
            <a:ext cx="204300" cy="204300"/>
          </a:xfrm>
          <a:prstGeom prst="ellipse">
            <a:avLst/>
          </a:prstGeom>
          <a:solidFill>
            <a:srgbClr val="DF382C"/>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solidFill>
                <a:srgbClr val="3B71CA"/>
              </a:solidFill>
              <a:latin typeface="Open Sans"/>
              <a:ea typeface="Open Sans"/>
              <a:cs typeface="Open Sans"/>
              <a:sym typeface="Open Sans"/>
            </a:endParaRPr>
          </a:p>
        </p:txBody>
      </p:sp>
      <p:sp>
        <p:nvSpPr>
          <p:cNvPr id="508" name="Google Shape;508;p26"/>
          <p:cNvSpPr/>
          <p:nvPr/>
        </p:nvSpPr>
        <p:spPr>
          <a:xfrm rot="-1420411" flipH="1">
            <a:off x="978452" y="2236456"/>
            <a:ext cx="289895" cy="289895"/>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09" name="Google Shape;509;p26"/>
          <p:cNvSpPr/>
          <p:nvPr/>
        </p:nvSpPr>
        <p:spPr>
          <a:xfrm rot="1555672" flipH="1">
            <a:off x="978679" y="2815608"/>
            <a:ext cx="289544" cy="289544"/>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10" name="Google Shape;510;p26"/>
          <p:cNvSpPr/>
          <p:nvPr/>
        </p:nvSpPr>
        <p:spPr>
          <a:xfrm flipH="1">
            <a:off x="978385" y="4553598"/>
            <a:ext cx="289800" cy="289800"/>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11" name="Google Shape;511;p26"/>
          <p:cNvSpPr/>
          <p:nvPr/>
        </p:nvSpPr>
        <p:spPr>
          <a:xfrm rot="1405939" flipH="1">
            <a:off x="1702586" y="4264100"/>
            <a:ext cx="289691" cy="289691"/>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12" name="Google Shape;512;p26"/>
          <p:cNvSpPr/>
          <p:nvPr/>
        </p:nvSpPr>
        <p:spPr>
          <a:xfrm rot="-1304123" flipH="1">
            <a:off x="978027" y="3974279"/>
            <a:ext cx="290019" cy="290019"/>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13" name="Google Shape;513;p26"/>
          <p:cNvSpPr/>
          <p:nvPr/>
        </p:nvSpPr>
        <p:spPr>
          <a:xfrm rot="1223350" flipH="1">
            <a:off x="1703296" y="3684460"/>
            <a:ext cx="289327" cy="289327"/>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14" name="Google Shape;514;p26"/>
          <p:cNvSpPr/>
          <p:nvPr/>
        </p:nvSpPr>
        <p:spPr>
          <a:xfrm rot="-1587531" flipH="1">
            <a:off x="978682" y="3395137"/>
            <a:ext cx="289527" cy="289527"/>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15" name="Google Shape;515;p26"/>
          <p:cNvSpPr/>
          <p:nvPr/>
        </p:nvSpPr>
        <p:spPr>
          <a:xfrm rot="-1869417" flipH="1">
            <a:off x="1702639" y="2526258"/>
            <a:ext cx="289920" cy="289920"/>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16" name="Google Shape;516;p26"/>
          <p:cNvSpPr/>
          <p:nvPr/>
        </p:nvSpPr>
        <p:spPr>
          <a:xfrm rot="767940" flipH="1">
            <a:off x="2282039" y="3974186"/>
            <a:ext cx="289801" cy="289801"/>
          </a:xfrm>
          <a:prstGeom prst="ellipse">
            <a:avLst/>
          </a:prstGeom>
          <a:no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17" name="Google Shape;517;p26"/>
          <p:cNvSpPr/>
          <p:nvPr/>
        </p:nvSpPr>
        <p:spPr>
          <a:xfrm flipH="1">
            <a:off x="2324958" y="2858176"/>
            <a:ext cx="204300" cy="204300"/>
          </a:xfrm>
          <a:prstGeom prst="ellipse">
            <a:avLst/>
          </a:prstGeom>
          <a:solidFill>
            <a:srgbClr val="3B71CA"/>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solidFill>
                <a:srgbClr val="3B71CA"/>
              </a:solidFill>
              <a:latin typeface="Open Sans"/>
              <a:ea typeface="Open Sans"/>
              <a:cs typeface="Open Sans"/>
              <a:sym typeface="Open Sans"/>
            </a:endParaRPr>
          </a:p>
        </p:txBody>
      </p:sp>
      <p:sp>
        <p:nvSpPr>
          <p:cNvPr id="518" name="Google Shape;518;p26"/>
          <p:cNvSpPr/>
          <p:nvPr/>
        </p:nvSpPr>
        <p:spPr>
          <a:xfrm rot="760455" flipH="1">
            <a:off x="2324470" y="4016873"/>
            <a:ext cx="205098" cy="205098"/>
          </a:xfrm>
          <a:prstGeom prst="ellipse">
            <a:avLst/>
          </a:prstGeom>
          <a:solidFill>
            <a:srgbClr val="858585"/>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19" name="Google Shape;519;p26"/>
          <p:cNvSpPr/>
          <p:nvPr/>
        </p:nvSpPr>
        <p:spPr>
          <a:xfrm rot="1400495" flipH="1">
            <a:off x="1744644" y="4306592"/>
            <a:ext cx="205193" cy="205193"/>
          </a:xfrm>
          <a:prstGeom prst="ellipse">
            <a:avLst/>
          </a:prstGeom>
          <a:solidFill>
            <a:srgbClr val="858585"/>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20" name="Google Shape;520;p26"/>
          <p:cNvSpPr/>
          <p:nvPr/>
        </p:nvSpPr>
        <p:spPr>
          <a:xfrm rot="1225692" flipH="1">
            <a:off x="1745551" y="3726732"/>
            <a:ext cx="204565" cy="204565"/>
          </a:xfrm>
          <a:prstGeom prst="ellipse">
            <a:avLst/>
          </a:prstGeom>
          <a:solidFill>
            <a:srgbClr val="858585"/>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21" name="Google Shape;521;p26"/>
          <p:cNvSpPr/>
          <p:nvPr/>
        </p:nvSpPr>
        <p:spPr>
          <a:xfrm rot="-1332399" flipH="1">
            <a:off x="1745611" y="3148230"/>
            <a:ext cx="204790" cy="204790"/>
          </a:xfrm>
          <a:prstGeom prst="ellipse">
            <a:avLst/>
          </a:prstGeom>
          <a:solidFill>
            <a:srgbClr val="14A44D"/>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solidFill>
                <a:srgbClr val="3B71CA"/>
              </a:solidFill>
              <a:latin typeface="Open Sans"/>
              <a:ea typeface="Open Sans"/>
              <a:cs typeface="Open Sans"/>
              <a:sym typeface="Open Sans"/>
            </a:endParaRPr>
          </a:p>
        </p:txBody>
      </p:sp>
      <p:sp>
        <p:nvSpPr>
          <p:cNvPr id="522" name="Google Shape;522;p26"/>
          <p:cNvSpPr/>
          <p:nvPr/>
        </p:nvSpPr>
        <p:spPr>
          <a:xfrm rot="-1873365" flipH="1">
            <a:off x="1745313" y="2568691"/>
            <a:ext cx="204874" cy="204874"/>
          </a:xfrm>
          <a:prstGeom prst="ellipse">
            <a:avLst/>
          </a:prstGeom>
          <a:solidFill>
            <a:srgbClr val="858585"/>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23" name="Google Shape;523;p26"/>
          <p:cNvSpPr/>
          <p:nvPr/>
        </p:nvSpPr>
        <p:spPr>
          <a:xfrm rot="-1307148" flipH="1">
            <a:off x="1021096" y="4016675"/>
            <a:ext cx="204506" cy="204506"/>
          </a:xfrm>
          <a:prstGeom prst="ellipse">
            <a:avLst/>
          </a:prstGeom>
          <a:solidFill>
            <a:srgbClr val="858585"/>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24" name="Google Shape;524;p26"/>
          <p:cNvSpPr/>
          <p:nvPr/>
        </p:nvSpPr>
        <p:spPr>
          <a:xfrm rot="-1598409" flipH="1">
            <a:off x="1021507" y="3437734"/>
            <a:ext cx="204735" cy="204735"/>
          </a:xfrm>
          <a:prstGeom prst="ellipse">
            <a:avLst/>
          </a:prstGeom>
          <a:solidFill>
            <a:srgbClr val="858585"/>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25" name="Google Shape;525;p26"/>
          <p:cNvSpPr/>
          <p:nvPr/>
        </p:nvSpPr>
        <p:spPr>
          <a:xfrm rot="1553355" flipH="1">
            <a:off x="1021063" y="2858121"/>
            <a:ext cx="204749" cy="204749"/>
          </a:xfrm>
          <a:prstGeom prst="ellipse">
            <a:avLst/>
          </a:prstGeom>
          <a:solidFill>
            <a:srgbClr val="896110"/>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solidFill>
                <a:srgbClr val="3B71CA"/>
              </a:solidFill>
              <a:latin typeface="Open Sans"/>
              <a:ea typeface="Open Sans"/>
              <a:cs typeface="Open Sans"/>
              <a:sym typeface="Open Sans"/>
            </a:endParaRPr>
          </a:p>
        </p:txBody>
      </p:sp>
      <p:sp>
        <p:nvSpPr>
          <p:cNvPr id="526" name="Google Shape;526;p26"/>
          <p:cNvSpPr/>
          <p:nvPr/>
        </p:nvSpPr>
        <p:spPr>
          <a:xfrm rot="-1422945" flipH="1">
            <a:off x="1020923" y="2278945"/>
            <a:ext cx="205122" cy="205122"/>
          </a:xfrm>
          <a:prstGeom prst="ellipse">
            <a:avLst/>
          </a:prstGeom>
          <a:solidFill>
            <a:srgbClr val="858585"/>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sp>
        <p:nvSpPr>
          <p:cNvPr id="527" name="Google Shape;527;p26"/>
          <p:cNvSpPr/>
          <p:nvPr/>
        </p:nvSpPr>
        <p:spPr>
          <a:xfrm flipH="1">
            <a:off x="1021450" y="4596032"/>
            <a:ext cx="204300" cy="204300"/>
          </a:xfrm>
          <a:prstGeom prst="ellipse">
            <a:avLst/>
          </a:prstGeom>
          <a:solidFill>
            <a:srgbClr val="858585"/>
          </a:solidFill>
          <a:ln>
            <a:noFill/>
          </a:ln>
        </p:spPr>
        <p:txBody>
          <a:bodyPr spcFirstLastPara="1" wrap="square" lIns="57925" tIns="57925" rIns="57925" bIns="57925" anchor="ctr" anchorCtr="0">
            <a:noAutofit/>
          </a:bodyPr>
          <a:lstStyle/>
          <a:p>
            <a:pPr marL="0" lvl="0" indent="0" algn="ctr" rtl="0">
              <a:spcBef>
                <a:spcPts val="0"/>
              </a:spcBef>
              <a:spcAft>
                <a:spcPts val="0"/>
              </a:spcAft>
              <a:buNone/>
            </a:pPr>
            <a:endParaRPr sz="887">
              <a:latin typeface="Open Sans"/>
              <a:ea typeface="Open Sans"/>
              <a:cs typeface="Open Sans"/>
              <a:sym typeface="Open Sans"/>
            </a:endParaRPr>
          </a:p>
        </p:txBody>
      </p:sp>
      <p:cxnSp>
        <p:nvCxnSpPr>
          <p:cNvPr id="528" name="Google Shape;528;p26"/>
          <p:cNvCxnSpPr>
            <a:stCxn id="506" idx="7"/>
            <a:endCxn id="505" idx="3"/>
          </p:cNvCxnSpPr>
          <p:nvPr/>
        </p:nvCxnSpPr>
        <p:spPr>
          <a:xfrm rot="10800000">
            <a:off x="2529117" y="3063013"/>
            <a:ext cx="374400" cy="374400"/>
          </a:xfrm>
          <a:prstGeom prst="straightConnector1">
            <a:avLst/>
          </a:prstGeom>
          <a:noFill/>
          <a:ln w="12300" cap="flat" cmpd="sng">
            <a:solidFill>
              <a:schemeClr val="dk2"/>
            </a:solidFill>
            <a:prstDash val="solid"/>
            <a:round/>
            <a:headEnd type="triangle" w="med" len="med"/>
            <a:tailEnd type="none" w="med" len="med"/>
          </a:ln>
        </p:spPr>
      </p:cxnSp>
      <p:cxnSp>
        <p:nvCxnSpPr>
          <p:cNvPr id="529" name="Google Shape;529;p26"/>
          <p:cNvCxnSpPr>
            <a:stCxn id="504" idx="7"/>
            <a:endCxn id="509" idx="2"/>
          </p:cNvCxnSpPr>
          <p:nvPr/>
        </p:nvCxnSpPr>
        <p:spPr>
          <a:xfrm rot="10800000">
            <a:off x="1253704" y="3023766"/>
            <a:ext cx="460500" cy="170100"/>
          </a:xfrm>
          <a:prstGeom prst="straightConnector1">
            <a:avLst/>
          </a:prstGeom>
          <a:noFill/>
          <a:ln w="12300" cap="flat" cmpd="sng">
            <a:solidFill>
              <a:schemeClr val="dk2"/>
            </a:solidFill>
            <a:prstDash val="solid"/>
            <a:round/>
            <a:headEnd type="triangle" w="med" len="med"/>
            <a:tailEnd type="none" w="med" len="med"/>
          </a:ln>
        </p:spPr>
      </p:cxnSp>
      <p:cxnSp>
        <p:nvCxnSpPr>
          <p:cNvPr id="530" name="Google Shape;530;p26"/>
          <p:cNvCxnSpPr>
            <a:stCxn id="505" idx="5"/>
            <a:endCxn id="504" idx="2"/>
          </p:cNvCxnSpPr>
          <p:nvPr/>
        </p:nvCxnSpPr>
        <p:spPr>
          <a:xfrm flipH="1">
            <a:off x="1981733" y="3063101"/>
            <a:ext cx="342600" cy="132900"/>
          </a:xfrm>
          <a:prstGeom prst="straightConnector1">
            <a:avLst/>
          </a:prstGeom>
          <a:noFill/>
          <a:ln w="12300" cap="flat" cmpd="sng">
            <a:solidFill>
              <a:schemeClr val="dk2"/>
            </a:solidFill>
            <a:prstDash val="solid"/>
            <a:round/>
            <a:headEnd type="triangle" w="med" len="med"/>
            <a:tailEnd type="none" w="med" len="med"/>
          </a:ln>
        </p:spPr>
      </p:cxnSp>
      <p:cxnSp>
        <p:nvCxnSpPr>
          <p:cNvPr id="531" name="Google Shape;531;p26"/>
          <p:cNvCxnSpPr>
            <a:stCxn id="506" idx="5"/>
            <a:endCxn id="516" idx="1"/>
          </p:cNvCxnSpPr>
          <p:nvPr/>
        </p:nvCxnSpPr>
        <p:spPr>
          <a:xfrm flipH="1">
            <a:off x="2549517" y="3642333"/>
            <a:ext cx="354000" cy="399600"/>
          </a:xfrm>
          <a:prstGeom prst="straightConnector1">
            <a:avLst/>
          </a:prstGeom>
          <a:noFill/>
          <a:ln w="12075" cap="flat" cmpd="sng">
            <a:solidFill>
              <a:srgbClr val="858585"/>
            </a:solidFill>
            <a:prstDash val="dot"/>
            <a:round/>
            <a:headEnd type="triangle" w="med" len="med"/>
            <a:tailEnd type="none" w="med" len="med"/>
          </a:ln>
        </p:spPr>
      </p:cxnSp>
      <p:cxnSp>
        <p:nvCxnSpPr>
          <p:cNvPr id="532" name="Google Shape;532;p26"/>
          <p:cNvCxnSpPr>
            <a:stCxn id="516" idx="5"/>
            <a:endCxn id="511" idx="1"/>
          </p:cNvCxnSpPr>
          <p:nvPr/>
        </p:nvCxnSpPr>
        <p:spPr>
          <a:xfrm flipH="1">
            <a:off x="1982127" y="4196302"/>
            <a:ext cx="322200" cy="159300"/>
          </a:xfrm>
          <a:prstGeom prst="straightConnector1">
            <a:avLst/>
          </a:prstGeom>
          <a:noFill/>
          <a:ln w="12075" cap="flat" cmpd="sng">
            <a:solidFill>
              <a:srgbClr val="858585"/>
            </a:solidFill>
            <a:prstDash val="dot"/>
            <a:round/>
            <a:headEnd type="triangle" w="med" len="med"/>
            <a:tailEnd type="none" w="med" len="med"/>
          </a:ln>
        </p:spPr>
      </p:cxnSp>
      <p:cxnSp>
        <p:nvCxnSpPr>
          <p:cNvPr id="533" name="Google Shape;533;p26"/>
          <p:cNvCxnSpPr>
            <a:stCxn id="511" idx="5"/>
            <a:endCxn id="510" idx="2"/>
          </p:cNvCxnSpPr>
          <p:nvPr/>
        </p:nvCxnSpPr>
        <p:spPr>
          <a:xfrm flipH="1">
            <a:off x="1268127" y="4462191"/>
            <a:ext cx="444600" cy="236400"/>
          </a:xfrm>
          <a:prstGeom prst="straightConnector1">
            <a:avLst/>
          </a:prstGeom>
          <a:noFill/>
          <a:ln w="12075" cap="flat" cmpd="sng">
            <a:solidFill>
              <a:srgbClr val="858585"/>
            </a:solidFill>
            <a:prstDash val="dot"/>
            <a:round/>
            <a:headEnd type="triangle" w="med" len="med"/>
            <a:tailEnd type="none" w="med" len="med"/>
          </a:ln>
        </p:spPr>
      </p:cxnSp>
      <p:cxnSp>
        <p:nvCxnSpPr>
          <p:cNvPr id="534" name="Google Shape;534;p26"/>
          <p:cNvCxnSpPr>
            <a:stCxn id="516" idx="7"/>
            <a:endCxn id="513" idx="2"/>
          </p:cNvCxnSpPr>
          <p:nvPr/>
        </p:nvCxnSpPr>
        <p:spPr>
          <a:xfrm rot="10800000">
            <a:off x="1983423" y="3879474"/>
            <a:ext cx="366300" cy="117000"/>
          </a:xfrm>
          <a:prstGeom prst="straightConnector1">
            <a:avLst/>
          </a:prstGeom>
          <a:noFill/>
          <a:ln w="12075" cap="flat" cmpd="sng">
            <a:solidFill>
              <a:srgbClr val="858585"/>
            </a:solidFill>
            <a:prstDash val="dot"/>
            <a:round/>
            <a:headEnd type="triangle" w="med" len="med"/>
            <a:tailEnd type="none" w="med" len="med"/>
          </a:ln>
        </p:spPr>
      </p:cxnSp>
      <p:cxnSp>
        <p:nvCxnSpPr>
          <p:cNvPr id="535" name="Google Shape;535;p26"/>
          <p:cNvCxnSpPr>
            <a:stCxn id="513" idx="5"/>
            <a:endCxn id="512" idx="2"/>
          </p:cNvCxnSpPr>
          <p:nvPr/>
        </p:nvCxnSpPr>
        <p:spPr>
          <a:xfrm flipH="1">
            <a:off x="1257737" y="3889369"/>
            <a:ext cx="458700" cy="176100"/>
          </a:xfrm>
          <a:prstGeom prst="straightConnector1">
            <a:avLst/>
          </a:prstGeom>
          <a:noFill/>
          <a:ln w="12075" cap="flat" cmpd="sng">
            <a:solidFill>
              <a:srgbClr val="858585"/>
            </a:solidFill>
            <a:prstDash val="dot"/>
            <a:round/>
            <a:headEnd type="triangle" w="med" len="med"/>
            <a:tailEnd type="none" w="med" len="med"/>
          </a:ln>
        </p:spPr>
      </p:cxnSp>
      <p:cxnSp>
        <p:nvCxnSpPr>
          <p:cNvPr id="536" name="Google Shape;536;p26"/>
          <p:cNvCxnSpPr>
            <a:stCxn id="511" idx="6"/>
            <a:endCxn id="512" idx="3"/>
          </p:cNvCxnSpPr>
          <p:nvPr/>
        </p:nvCxnSpPr>
        <p:spPr>
          <a:xfrm rot="10800000">
            <a:off x="1256131" y="4176446"/>
            <a:ext cx="458400" cy="174900"/>
          </a:xfrm>
          <a:prstGeom prst="straightConnector1">
            <a:avLst/>
          </a:prstGeom>
          <a:noFill/>
          <a:ln w="12075" cap="flat" cmpd="sng">
            <a:solidFill>
              <a:srgbClr val="858585"/>
            </a:solidFill>
            <a:prstDash val="dot"/>
            <a:round/>
            <a:headEnd type="triangle" w="med" len="med"/>
            <a:tailEnd type="none" w="med" len="med"/>
          </a:ln>
        </p:spPr>
      </p:cxnSp>
      <p:cxnSp>
        <p:nvCxnSpPr>
          <p:cNvPr id="537" name="Google Shape;537;p26"/>
          <p:cNvCxnSpPr>
            <a:stCxn id="513" idx="6"/>
            <a:endCxn id="514" idx="3"/>
          </p:cNvCxnSpPr>
          <p:nvPr/>
        </p:nvCxnSpPr>
        <p:spPr>
          <a:xfrm rot="10800000">
            <a:off x="1260559" y="3585824"/>
            <a:ext cx="451800" cy="192900"/>
          </a:xfrm>
          <a:prstGeom prst="straightConnector1">
            <a:avLst/>
          </a:prstGeom>
          <a:noFill/>
          <a:ln w="12075" cap="flat" cmpd="sng">
            <a:solidFill>
              <a:srgbClr val="858585"/>
            </a:solidFill>
            <a:prstDash val="dot"/>
            <a:round/>
            <a:headEnd type="triangle" w="med" len="med"/>
            <a:tailEnd type="none" w="med" len="med"/>
          </a:ln>
        </p:spPr>
      </p:cxnSp>
      <p:cxnSp>
        <p:nvCxnSpPr>
          <p:cNvPr id="538" name="Google Shape;538;p26"/>
          <p:cNvCxnSpPr>
            <a:stCxn id="504" idx="6"/>
            <a:endCxn id="514" idx="2"/>
          </p:cNvCxnSpPr>
          <p:nvPr/>
        </p:nvCxnSpPr>
        <p:spPr>
          <a:xfrm flipH="1">
            <a:off x="1253079" y="3304699"/>
            <a:ext cx="460200" cy="170700"/>
          </a:xfrm>
          <a:prstGeom prst="straightConnector1">
            <a:avLst/>
          </a:prstGeom>
          <a:noFill/>
          <a:ln w="12075" cap="flat" cmpd="sng">
            <a:solidFill>
              <a:srgbClr val="858585"/>
            </a:solidFill>
            <a:prstDash val="dot"/>
            <a:round/>
            <a:headEnd type="triangle" w="med" len="med"/>
            <a:tailEnd type="none" w="med" len="med"/>
          </a:ln>
        </p:spPr>
      </p:cxnSp>
      <p:cxnSp>
        <p:nvCxnSpPr>
          <p:cNvPr id="539" name="Google Shape;539;p26"/>
          <p:cNvCxnSpPr>
            <a:stCxn id="505" idx="7"/>
            <a:endCxn id="515" idx="3"/>
          </p:cNvCxnSpPr>
          <p:nvPr/>
        </p:nvCxnSpPr>
        <p:spPr>
          <a:xfrm rot="10800000">
            <a:off x="1988333" y="2705782"/>
            <a:ext cx="336000" cy="152400"/>
          </a:xfrm>
          <a:prstGeom prst="straightConnector1">
            <a:avLst/>
          </a:prstGeom>
          <a:noFill/>
          <a:ln w="12075" cap="flat" cmpd="sng">
            <a:solidFill>
              <a:srgbClr val="858585"/>
            </a:solidFill>
            <a:prstDash val="dot"/>
            <a:round/>
            <a:headEnd type="triangle" w="med" len="med"/>
            <a:tailEnd type="none" w="med" len="med"/>
          </a:ln>
        </p:spPr>
      </p:cxnSp>
      <p:cxnSp>
        <p:nvCxnSpPr>
          <p:cNvPr id="540" name="Google Shape;540;p26"/>
          <p:cNvCxnSpPr>
            <a:stCxn id="515" idx="6"/>
            <a:endCxn id="509" idx="1"/>
          </p:cNvCxnSpPr>
          <p:nvPr/>
        </p:nvCxnSpPr>
        <p:spPr>
          <a:xfrm flipH="1">
            <a:off x="1260349" y="2746218"/>
            <a:ext cx="463200" cy="166800"/>
          </a:xfrm>
          <a:prstGeom prst="straightConnector1">
            <a:avLst/>
          </a:prstGeom>
          <a:noFill/>
          <a:ln w="12075" cap="flat" cmpd="sng">
            <a:solidFill>
              <a:srgbClr val="858585"/>
            </a:solidFill>
            <a:prstDash val="dot"/>
            <a:round/>
            <a:headEnd type="triangle" w="med" len="med"/>
            <a:tailEnd type="none" w="med" len="med"/>
          </a:ln>
        </p:spPr>
      </p:cxnSp>
      <p:cxnSp>
        <p:nvCxnSpPr>
          <p:cNvPr id="541" name="Google Shape;541;p26"/>
          <p:cNvCxnSpPr>
            <a:stCxn id="515" idx="7"/>
            <a:endCxn id="508" idx="3"/>
          </p:cNvCxnSpPr>
          <p:nvPr/>
        </p:nvCxnSpPr>
        <p:spPr>
          <a:xfrm rot="10800000">
            <a:off x="1258349" y="2434035"/>
            <a:ext cx="448500" cy="202500"/>
          </a:xfrm>
          <a:prstGeom prst="straightConnector1">
            <a:avLst/>
          </a:prstGeom>
          <a:noFill/>
          <a:ln w="12075" cap="flat" cmpd="sng">
            <a:solidFill>
              <a:srgbClr val="858585"/>
            </a:solidFill>
            <a:prstDash val="dot"/>
            <a:round/>
            <a:headEnd type="triangle" w="med" len="med"/>
            <a:tailEnd type="none" w="med" len="med"/>
          </a:ln>
        </p:spPr>
      </p:cxnSp>
      <p:cxnSp>
        <p:nvCxnSpPr>
          <p:cNvPr id="542" name="Google Shape;542;p26"/>
          <p:cNvCxnSpPr>
            <a:stCxn id="520" idx="1"/>
            <a:endCxn id="505" idx="4"/>
          </p:cNvCxnSpPr>
          <p:nvPr/>
        </p:nvCxnSpPr>
        <p:spPr>
          <a:xfrm rot="10800000" flipH="1">
            <a:off x="1940854" y="3105482"/>
            <a:ext cx="486000" cy="681000"/>
          </a:xfrm>
          <a:prstGeom prst="straightConnector1">
            <a:avLst/>
          </a:prstGeom>
          <a:noFill/>
          <a:ln w="12075" cap="flat" cmpd="sng">
            <a:solidFill>
              <a:srgbClr val="858585"/>
            </a:solidFill>
            <a:prstDash val="dot"/>
            <a:round/>
            <a:headEnd type="none" w="med" len="med"/>
            <a:tailEnd type="triangl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27"/>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Practical Disease Transmission</a:t>
            </a:r>
            <a:endParaRPr/>
          </a:p>
        </p:txBody>
      </p:sp>
      <p:pic>
        <p:nvPicPr>
          <p:cNvPr id="548" name="Google Shape;548;p27"/>
          <p:cNvPicPr preferRelativeResize="0"/>
          <p:nvPr/>
        </p:nvPicPr>
        <p:blipFill>
          <a:blip r:embed="rId3">
            <a:alphaModFix/>
          </a:blip>
          <a:stretch>
            <a:fillRect/>
          </a:stretch>
        </p:blipFill>
        <p:spPr>
          <a:xfrm>
            <a:off x="2502428" y="3324598"/>
            <a:ext cx="1168622" cy="1038775"/>
          </a:xfrm>
          <a:prstGeom prst="rect">
            <a:avLst/>
          </a:prstGeom>
          <a:noFill/>
          <a:ln>
            <a:noFill/>
          </a:ln>
        </p:spPr>
      </p:pic>
      <p:pic>
        <p:nvPicPr>
          <p:cNvPr id="549" name="Google Shape;549;p27"/>
          <p:cNvPicPr preferRelativeResize="0"/>
          <p:nvPr/>
        </p:nvPicPr>
        <p:blipFill>
          <a:blip r:embed="rId4">
            <a:alphaModFix/>
          </a:blip>
          <a:stretch>
            <a:fillRect/>
          </a:stretch>
        </p:blipFill>
        <p:spPr>
          <a:xfrm>
            <a:off x="5514675" y="3163149"/>
            <a:ext cx="1126900" cy="1287900"/>
          </a:xfrm>
          <a:prstGeom prst="rect">
            <a:avLst/>
          </a:prstGeom>
          <a:noFill/>
          <a:ln>
            <a:noFill/>
          </a:ln>
        </p:spPr>
      </p:pic>
      <p:cxnSp>
        <p:nvCxnSpPr>
          <p:cNvPr id="550" name="Google Shape;550;p27"/>
          <p:cNvCxnSpPr/>
          <p:nvPr/>
        </p:nvCxnSpPr>
        <p:spPr>
          <a:xfrm>
            <a:off x="3880925" y="3826125"/>
            <a:ext cx="1501500" cy="0"/>
          </a:xfrm>
          <a:prstGeom prst="straightConnector1">
            <a:avLst/>
          </a:prstGeom>
          <a:noFill/>
          <a:ln w="76200" cap="flat" cmpd="sng">
            <a:solidFill>
              <a:schemeClr val="lt1"/>
            </a:solidFill>
            <a:prstDash val="solid"/>
            <a:round/>
            <a:headEnd type="none" w="med" len="med"/>
            <a:tailEnd type="triangle" w="med" len="med"/>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569"/>
        <p:cNvGrpSpPr/>
        <p:nvPr/>
      </p:nvGrpSpPr>
      <p:grpSpPr>
        <a:xfrm>
          <a:off x="0" y="0"/>
          <a:ext cx="0" cy="0"/>
          <a:chOff x="0" y="0"/>
          <a:chExt cx="0" cy="0"/>
        </a:xfrm>
      </p:grpSpPr>
      <p:sp>
        <p:nvSpPr>
          <p:cNvPr id="570" name="Google Shape;570;p30"/>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Which news story keeps me up at night?</a:t>
            </a:r>
            <a:endParaRPr/>
          </a:p>
        </p:txBody>
      </p:sp>
      <p:sp>
        <p:nvSpPr>
          <p:cNvPr id="571" name="Google Shape;571;p30"/>
          <p:cNvSpPr txBox="1">
            <a:spLocks noGrp="1"/>
          </p:cNvSpPr>
          <p:nvPr>
            <p:ph type="body" idx="1"/>
          </p:nvPr>
        </p:nvSpPr>
        <p:spPr>
          <a:xfrm>
            <a:off x="5174225" y="1352625"/>
            <a:ext cx="3374400" cy="30255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AutoNum type="arabicParenR"/>
            </a:pPr>
            <a:r>
              <a:rPr lang="en"/>
              <a:t>Ebola</a:t>
            </a:r>
            <a:endParaRPr/>
          </a:p>
          <a:p>
            <a:pPr marL="457200" lvl="0" indent="-311150" algn="l" rtl="0">
              <a:spcBef>
                <a:spcPts val="0"/>
              </a:spcBef>
              <a:spcAft>
                <a:spcPts val="0"/>
              </a:spcAft>
              <a:buSzPts val="1300"/>
              <a:buAutoNum type="arabicParenR"/>
            </a:pPr>
            <a:r>
              <a:rPr lang="en"/>
              <a:t>Hantavirus</a:t>
            </a:r>
            <a:endParaRPr/>
          </a:p>
          <a:p>
            <a:pPr marL="457200" lvl="0" indent="-311150" algn="l" rtl="0">
              <a:spcBef>
                <a:spcPts val="0"/>
              </a:spcBef>
              <a:spcAft>
                <a:spcPts val="0"/>
              </a:spcAft>
              <a:buSzPts val="1300"/>
              <a:buAutoNum type="arabicParenR"/>
            </a:pPr>
            <a:r>
              <a:rPr lang="en"/>
              <a:t>Measles</a:t>
            </a:r>
            <a:endParaRPr/>
          </a:p>
          <a:p>
            <a:pPr marL="457200" lvl="0" indent="-311150" algn="l" rtl="0">
              <a:spcBef>
                <a:spcPts val="0"/>
              </a:spcBef>
              <a:spcAft>
                <a:spcPts val="0"/>
              </a:spcAft>
              <a:buSzPts val="1300"/>
              <a:buAutoNum type="arabicParenR"/>
            </a:pPr>
            <a:r>
              <a:rPr lang="en"/>
              <a:t>Cyclospora (Taco Bell)</a:t>
            </a:r>
            <a:endParaRPr/>
          </a:p>
          <a:p>
            <a:pPr marL="457200" lvl="0" indent="-311150" algn="l" rtl="0">
              <a:spcBef>
                <a:spcPts val="0"/>
              </a:spcBef>
              <a:spcAft>
                <a:spcPts val="0"/>
              </a:spcAft>
              <a:buSzPts val="1300"/>
              <a:buAutoNum type="arabicParenR"/>
            </a:pPr>
            <a:r>
              <a:rPr lang="en"/>
              <a:t>COVID-19</a:t>
            </a:r>
            <a:endParaRPr/>
          </a:p>
          <a:p>
            <a:pPr marL="457200" lvl="0" indent="-311150" algn="l" rtl="0">
              <a:spcBef>
                <a:spcPts val="0"/>
              </a:spcBef>
              <a:spcAft>
                <a:spcPts val="0"/>
              </a:spcAft>
              <a:buSzPts val="1300"/>
              <a:buAutoNum type="arabicParenR"/>
            </a:pPr>
            <a:r>
              <a:rPr lang="en"/>
              <a:t>Influenza</a:t>
            </a:r>
            <a:endParaRPr/>
          </a:p>
        </p:txBody>
      </p:sp>
      <p:sp>
        <p:nvSpPr>
          <p:cNvPr id="572" name="Google Shape;572;p30"/>
          <p:cNvSpPr txBox="1">
            <a:spLocks noGrp="1"/>
          </p:cNvSpPr>
          <p:nvPr>
            <p:ph type="subTitle" idx="2"/>
          </p:nvPr>
        </p:nvSpPr>
        <p:spPr>
          <a:xfrm>
            <a:off x="724950" y="3161525"/>
            <a:ext cx="3300900" cy="75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C250EE1-55F5-874D-C4A2-142B88F6DA9B}"/>
              </a:ext>
            </a:extLst>
          </p:cNvPr>
          <p:cNvSpPr>
            <a:spLocks noGrp="1"/>
          </p:cNvSpPr>
          <p:nvPr>
            <p:ph type="title"/>
          </p:nvPr>
        </p:nvSpPr>
        <p:spPr/>
        <p:txBody>
          <a:bodyPr>
            <a:normAutofit fontScale="90000"/>
          </a:bodyPr>
          <a:lstStyle/>
          <a:p>
            <a:r>
              <a:rPr lang="en-US"/>
              <a:t>Which news story keeps me up at night?</a:t>
            </a:r>
          </a:p>
        </p:txBody>
      </p:sp>
      <p:sp>
        <p:nvSpPr>
          <p:cNvPr id="3" name="Text Placeholder 2">
            <a:extLst>
              <a:ext uri="{FF2B5EF4-FFF2-40B4-BE49-F238E27FC236}">
                <a16:creationId xmlns:a16="http://schemas.microsoft.com/office/drawing/2014/main" id="{70987FA9-A284-CF2C-4BA1-1D5598CEB5FB}"/>
              </a:ext>
            </a:extLst>
          </p:cNvPr>
          <p:cNvSpPr>
            <a:spLocks noGrp="1"/>
          </p:cNvSpPr>
          <p:nvPr>
            <p:ph type="body" idx="1"/>
          </p:nvPr>
        </p:nvSpPr>
        <p:spPr/>
        <p:txBody>
          <a:bodyPr/>
          <a:lstStyle/>
          <a:p>
            <a:endParaRPr lang="en-US"/>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4" name="Add-in 3" title="Interactive content from Mentimeter">
                <a:extLst>
                  <a:ext uri="{FF2B5EF4-FFF2-40B4-BE49-F238E27FC236}">
                    <a16:creationId xmlns:a16="http://schemas.microsoft.com/office/drawing/2014/main" id="{317E32D3-25F2-CAF4-652E-27B6C1BCE50E}"/>
                  </a:ext>
                </a:extLst>
              </p:cNvPr>
              <p:cNvGraphicFramePr>
                <a:graphicFrameLocks noGrp="1"/>
              </p:cNvGraphicFramePr>
              <p:nvPr>
                <p:extLst>
                  <p:ext uri="{D42A27DB-BD31-4B8C-83A1-F6EECF244321}">
                    <p14:modId xmlns:p14="http://schemas.microsoft.com/office/powerpoint/2010/main" val="795366482"/>
                  </p:ext>
                </p:extLst>
              </p:nvPr>
            </p:nvGraphicFramePr>
            <p:xfrm>
              <a:off x="0" y="0"/>
              <a:ext cx="9144000" cy="514350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4" name="Add-in 3" title="Interactive content from Mentimeter">
                <a:extLst>
                  <a:ext uri="{FF2B5EF4-FFF2-40B4-BE49-F238E27FC236}">
                    <a16:creationId xmlns:a16="http://schemas.microsoft.com/office/drawing/2014/main" id="{317E32D3-25F2-CAF4-652E-27B6C1BCE50E}"/>
                  </a:ext>
                </a:extLst>
              </p:cNvPr>
              <p:cNvPicPr>
                <a:picLocks noGrp="1" noRot="1" noChangeAspect="1" noMove="1" noResize="1" noEditPoints="1" noAdjustHandles="1" noChangeArrowheads="1" noChangeShapeType="1"/>
              </p:cNvPicPr>
              <p:nvPr/>
            </p:nvPicPr>
            <p:blipFill>
              <a:blip r:embed="rId4"/>
              <a:stretch>
                <a:fillRect/>
              </a:stretch>
            </p:blipFill>
            <p:spPr>
              <a:xfrm>
                <a:off x="0" y="0"/>
                <a:ext cx="9144000" cy="5143500"/>
              </a:xfrm>
              <a:prstGeom prst="rect">
                <a:avLst/>
              </a:prstGeom>
            </p:spPr>
          </p:pic>
        </mc:Fallback>
      </mc:AlternateContent>
    </p:spTree>
    <p:custDataLst>
      <p:tags r:id="rId1"/>
    </p:custDataLst>
    <p:extLst>
      <p:ext uri="{BB962C8B-B14F-4D97-AF65-F5344CB8AC3E}">
        <p14:creationId xmlns:p14="http://schemas.microsoft.com/office/powerpoint/2010/main" val="4116028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28"/>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Case #1</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29"/>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The scenario</a:t>
            </a:r>
            <a:endParaRPr/>
          </a:p>
        </p:txBody>
      </p:sp>
      <p:sp>
        <p:nvSpPr>
          <p:cNvPr id="561" name="Google Shape;561;p29"/>
          <p:cNvSpPr txBox="1">
            <a:spLocks noGrp="1"/>
          </p:cNvSpPr>
          <p:nvPr>
            <p:ph type="body" idx="1"/>
          </p:nvPr>
        </p:nvSpPr>
        <p:spPr>
          <a:xfrm>
            <a:off x="729450" y="1393075"/>
            <a:ext cx="7688700" cy="6330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dirty="0"/>
              <a:t>A </a:t>
            </a:r>
            <a:r>
              <a:rPr lang="en" b="1" dirty="0">
                <a:solidFill>
                  <a:srgbClr val="3B71CA"/>
                </a:solidFill>
              </a:rPr>
              <a:t>5-year-old unvaccinated child</a:t>
            </a:r>
            <a:r>
              <a:rPr lang="en" dirty="0"/>
              <a:t> returns from international travel and develops a </a:t>
            </a:r>
            <a:r>
              <a:rPr lang="en" b="1" dirty="0">
                <a:solidFill>
                  <a:srgbClr val="DF382C"/>
                </a:solidFill>
              </a:rPr>
              <a:t>fever</a:t>
            </a:r>
            <a:r>
              <a:rPr lang="en" dirty="0"/>
              <a:t>, </a:t>
            </a:r>
            <a:r>
              <a:rPr lang="en" b="1" dirty="0"/>
              <a:t>cough</a:t>
            </a:r>
            <a:r>
              <a:rPr lang="en" dirty="0"/>
              <a:t>, </a:t>
            </a:r>
            <a:r>
              <a:rPr lang="en" b="1" dirty="0"/>
              <a:t>red eyes</a:t>
            </a:r>
            <a:r>
              <a:rPr lang="en" dirty="0"/>
              <a:t>, and a </a:t>
            </a:r>
            <a:r>
              <a:rPr lang="en" b="1" dirty="0">
                <a:solidFill>
                  <a:srgbClr val="3B71CA"/>
                </a:solidFill>
              </a:rPr>
              <a:t>rash</a:t>
            </a:r>
            <a:endParaRPr dirty="0"/>
          </a:p>
        </p:txBody>
      </p:sp>
      <p:pic>
        <p:nvPicPr>
          <p:cNvPr id="562" name="Google Shape;562;p29"/>
          <p:cNvPicPr preferRelativeResize="0"/>
          <p:nvPr/>
        </p:nvPicPr>
        <p:blipFill>
          <a:blip r:embed="rId3">
            <a:alphaModFix/>
          </a:blip>
          <a:stretch>
            <a:fillRect/>
          </a:stretch>
        </p:blipFill>
        <p:spPr>
          <a:xfrm>
            <a:off x="4189075" y="1824275"/>
            <a:ext cx="4677777" cy="3117425"/>
          </a:xfrm>
          <a:prstGeom prst="rect">
            <a:avLst/>
          </a:prstGeom>
          <a:noFill/>
          <a:ln>
            <a:noFill/>
          </a:ln>
        </p:spPr>
      </p:pic>
      <p:sp>
        <p:nvSpPr>
          <p:cNvPr id="563" name="Google Shape;563;p29"/>
          <p:cNvSpPr txBox="1">
            <a:spLocks noGrp="1"/>
          </p:cNvSpPr>
          <p:nvPr>
            <p:ph type="body" idx="1"/>
          </p:nvPr>
        </p:nvSpPr>
        <p:spPr>
          <a:xfrm>
            <a:off x="729400" y="2070375"/>
            <a:ext cx="3177300" cy="16065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The parents take them to your hospital's packed </a:t>
            </a:r>
            <a:r>
              <a:rPr lang="en" b="1"/>
              <a:t>pediatric urgent care</a:t>
            </a:r>
            <a:r>
              <a:rPr lang="en"/>
              <a:t>. The child sits in the </a:t>
            </a:r>
            <a:r>
              <a:rPr lang="en" b="1">
                <a:solidFill>
                  <a:srgbClr val="DF382C"/>
                </a:solidFill>
              </a:rPr>
              <a:t>waiting room</a:t>
            </a:r>
            <a:r>
              <a:rPr lang="en"/>
              <a:t> for </a:t>
            </a:r>
            <a:r>
              <a:rPr lang="en" b="1"/>
              <a:t>45 minutes</a:t>
            </a:r>
            <a:r>
              <a:rPr lang="en"/>
              <a:t>, is seen in </a:t>
            </a:r>
            <a:r>
              <a:rPr lang="en" b="1">
                <a:solidFill>
                  <a:srgbClr val="896110"/>
                </a:solidFill>
              </a:rPr>
              <a:t>Exam Room 3</a:t>
            </a:r>
            <a:r>
              <a:rPr lang="en"/>
              <a:t>, and gets discharged home</a:t>
            </a:r>
            <a:endParaRPr/>
          </a:p>
        </p:txBody>
      </p:sp>
      <p:sp>
        <p:nvSpPr>
          <p:cNvPr id="564" name="Google Shape;564;p29"/>
          <p:cNvSpPr/>
          <p:nvPr/>
        </p:nvSpPr>
        <p:spPr>
          <a:xfrm>
            <a:off x="794125" y="3676875"/>
            <a:ext cx="2693100" cy="1085700"/>
          </a:xfrm>
          <a:prstGeom prst="roundRect">
            <a:avLst>
              <a:gd name="adj" fmla="val 16667"/>
            </a:avLst>
          </a:prstGeom>
          <a:solidFill>
            <a:srgbClr val="E2EAF7"/>
          </a:solidFill>
          <a:ln w="9525" cap="flat" cmpd="sng">
            <a:solidFill>
              <a:srgbClr val="2F5A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300" dirty="0">
                <a:solidFill>
                  <a:schemeClr val="dk2"/>
                </a:solidFill>
                <a:latin typeface="Open Sans"/>
                <a:ea typeface="Open Sans"/>
                <a:cs typeface="Open Sans"/>
                <a:sym typeface="Open Sans"/>
              </a:rPr>
              <a:t>The next day, the </a:t>
            </a:r>
            <a:r>
              <a:rPr lang="en" sz="1300" b="1" dirty="0">
                <a:solidFill>
                  <a:schemeClr val="dk2"/>
                </a:solidFill>
                <a:latin typeface="Open Sans"/>
                <a:ea typeface="Open Sans"/>
                <a:cs typeface="Open Sans"/>
                <a:sym typeface="Open Sans"/>
              </a:rPr>
              <a:t>state health department</a:t>
            </a:r>
            <a:r>
              <a:rPr lang="en" sz="1300" dirty="0">
                <a:solidFill>
                  <a:schemeClr val="dk2"/>
                </a:solidFill>
                <a:latin typeface="Open Sans"/>
                <a:ea typeface="Open Sans"/>
                <a:cs typeface="Open Sans"/>
                <a:sym typeface="Open Sans"/>
              </a:rPr>
              <a:t> calls you: the child's swab came back positive for </a:t>
            </a:r>
            <a:r>
              <a:rPr lang="en" sz="1300" b="1" dirty="0">
                <a:solidFill>
                  <a:srgbClr val="DF382C"/>
                </a:solidFill>
                <a:latin typeface="Open Sans"/>
                <a:ea typeface="Open Sans"/>
                <a:cs typeface="Open Sans"/>
                <a:sym typeface="Open Sans"/>
              </a:rPr>
              <a:t>measles</a:t>
            </a:r>
            <a:endParaRPr sz="1200" b="1" dirty="0">
              <a:solidFill>
                <a:srgbClr val="2F5AA2"/>
              </a:solidFill>
              <a:latin typeface="Open Sans"/>
              <a:ea typeface="Open Sans"/>
              <a:cs typeface="Open Sans"/>
              <a:sym typeface="Open Sans"/>
            </a:endParaRPr>
          </a:p>
        </p:txBody>
      </p:sp>
      <p:sp>
        <p:nvSpPr>
          <p:cNvPr id="565" name="Google Shape;565;p29"/>
          <p:cNvSpPr txBox="1"/>
          <p:nvPr/>
        </p:nvSpPr>
        <p:spPr>
          <a:xfrm>
            <a:off x="7587650" y="4680100"/>
            <a:ext cx="1279200" cy="261600"/>
          </a:xfrm>
          <a:prstGeom prst="rect">
            <a:avLst/>
          </a:prstGeom>
          <a:solidFill>
            <a:srgbClr val="FFFFFF">
              <a:alpha val="75000"/>
            </a:srgbClr>
          </a:solidFill>
          <a:ln>
            <a:noFill/>
          </a:ln>
        </p:spPr>
        <p:txBody>
          <a:bodyPr spcFirstLastPara="1" wrap="square" lIns="91425" tIns="45700" rIns="91425" bIns="45700"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4"/>
              </a:rPr>
              <a:t>familydoctor.org</a:t>
            </a:r>
            <a:endParaRPr sz="1100">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31"/>
          <p:cNvPicPr preferRelativeResize="0"/>
          <p:nvPr/>
        </p:nvPicPr>
        <p:blipFill>
          <a:blip r:embed="rId3">
            <a:alphaModFix/>
          </a:blip>
          <a:stretch>
            <a:fillRect/>
          </a:stretch>
        </p:blipFill>
        <p:spPr>
          <a:xfrm>
            <a:off x="5803800" y="498050"/>
            <a:ext cx="3340200" cy="3340200"/>
          </a:xfrm>
          <a:prstGeom prst="rect">
            <a:avLst/>
          </a:prstGeom>
          <a:noFill/>
          <a:ln>
            <a:noFill/>
          </a:ln>
        </p:spPr>
      </p:pic>
      <p:sp>
        <p:nvSpPr>
          <p:cNvPr id="578" name="Google Shape;578;p31"/>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The virus</a:t>
            </a:r>
            <a:endParaRPr/>
          </a:p>
        </p:txBody>
      </p:sp>
      <p:sp>
        <p:nvSpPr>
          <p:cNvPr id="579" name="Google Shape;579;p31"/>
          <p:cNvSpPr txBox="1">
            <a:spLocks noGrp="1"/>
          </p:cNvSpPr>
          <p:nvPr>
            <p:ph type="body" idx="1"/>
          </p:nvPr>
        </p:nvSpPr>
        <p:spPr>
          <a:xfrm>
            <a:off x="729450" y="1393075"/>
            <a:ext cx="5034000" cy="22611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Measles is one of the </a:t>
            </a:r>
            <a:r>
              <a:rPr lang="en" b="1">
                <a:solidFill>
                  <a:srgbClr val="DF382C"/>
                </a:solidFill>
              </a:rPr>
              <a:t>most contagious diseases</a:t>
            </a:r>
            <a:r>
              <a:rPr lang="en"/>
              <a:t> that infects humans (</a:t>
            </a:r>
            <a:r>
              <a:rPr lang="en" b="1">
                <a:solidFill>
                  <a:srgbClr val="3B71CA"/>
                </a:solidFill>
              </a:rPr>
              <a:t>R₀</a:t>
            </a:r>
            <a:r>
              <a:rPr lang="en"/>
              <a:t> around </a:t>
            </a:r>
            <a:r>
              <a:rPr lang="en" b="1">
                <a:solidFill>
                  <a:srgbClr val="3B71CA"/>
                </a:solidFill>
              </a:rPr>
              <a:t>15</a:t>
            </a:r>
            <a:r>
              <a:rPr lang="en"/>
              <a:t>)</a:t>
            </a:r>
            <a:endParaRPr/>
          </a:p>
        </p:txBody>
      </p:sp>
      <p:grpSp>
        <p:nvGrpSpPr>
          <p:cNvPr id="580" name="Google Shape;580;p31"/>
          <p:cNvGrpSpPr/>
          <p:nvPr/>
        </p:nvGrpSpPr>
        <p:grpSpPr>
          <a:xfrm>
            <a:off x="6294575" y="527250"/>
            <a:ext cx="2849424" cy="3607250"/>
            <a:chOff x="6294575" y="527250"/>
            <a:chExt cx="2849424" cy="3607250"/>
          </a:xfrm>
        </p:grpSpPr>
        <p:pic>
          <p:nvPicPr>
            <p:cNvPr id="581" name="Google Shape;581;p31"/>
            <p:cNvPicPr preferRelativeResize="0"/>
            <p:nvPr/>
          </p:nvPicPr>
          <p:blipFill rotWithShape="1">
            <a:blip r:embed="rId4">
              <a:alphaModFix/>
            </a:blip>
            <a:srcRect t="12304" r="53186"/>
            <a:stretch/>
          </p:blipFill>
          <p:spPr>
            <a:xfrm>
              <a:off x="6294575" y="527250"/>
              <a:ext cx="2849424" cy="3607250"/>
            </a:xfrm>
            <a:prstGeom prst="rect">
              <a:avLst/>
            </a:prstGeom>
            <a:noFill/>
            <a:ln>
              <a:noFill/>
            </a:ln>
          </p:spPr>
        </p:pic>
        <p:sp>
          <p:nvSpPr>
            <p:cNvPr id="582" name="Google Shape;582;p31"/>
            <p:cNvSpPr txBox="1"/>
            <p:nvPr/>
          </p:nvSpPr>
          <p:spPr>
            <a:xfrm>
              <a:off x="8418150" y="3872900"/>
              <a:ext cx="725700" cy="261600"/>
            </a:xfrm>
            <a:prstGeom prst="rect">
              <a:avLst/>
            </a:prstGeom>
            <a:solidFill>
              <a:srgbClr val="FFFFFF">
                <a:alpha val="75000"/>
              </a:srgbClr>
            </a:solidFill>
            <a:ln>
              <a:noFill/>
            </a:ln>
          </p:spPr>
          <p:txBody>
            <a:bodyPr spcFirstLastPara="1" wrap="square" lIns="91425" tIns="45700" rIns="91425" bIns="45700"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5"/>
                </a:rPr>
                <a:t>sbm.org</a:t>
              </a:r>
              <a:endParaRPr sz="1100">
                <a:latin typeface="Open Sans"/>
                <a:ea typeface="Open Sans"/>
                <a:cs typeface="Open Sans"/>
                <a:sym typeface="Open Sans"/>
              </a:endParaRPr>
            </a:p>
          </p:txBody>
        </p:sp>
      </p:grpSp>
      <p:grpSp>
        <p:nvGrpSpPr>
          <p:cNvPr id="583" name="Google Shape;583;p31"/>
          <p:cNvGrpSpPr/>
          <p:nvPr/>
        </p:nvGrpSpPr>
        <p:grpSpPr>
          <a:xfrm>
            <a:off x="169538" y="3336381"/>
            <a:ext cx="8905421" cy="1814281"/>
            <a:chOff x="169538" y="2884350"/>
            <a:chExt cx="8905421" cy="1814281"/>
          </a:xfrm>
        </p:grpSpPr>
        <p:grpSp>
          <p:nvGrpSpPr>
            <p:cNvPr id="584" name="Google Shape;584;p31"/>
            <p:cNvGrpSpPr/>
            <p:nvPr/>
          </p:nvGrpSpPr>
          <p:grpSpPr>
            <a:xfrm>
              <a:off x="169538" y="2884350"/>
              <a:ext cx="8905421" cy="1814281"/>
              <a:chOff x="121088" y="3385975"/>
              <a:chExt cx="8905421" cy="1814281"/>
            </a:xfrm>
          </p:grpSpPr>
          <p:pic>
            <p:nvPicPr>
              <p:cNvPr id="585" name="Google Shape;585;p31"/>
              <p:cNvPicPr preferRelativeResize="0"/>
              <p:nvPr/>
            </p:nvPicPr>
            <p:blipFill rotWithShape="1">
              <a:blip r:embed="rId6">
                <a:alphaModFix/>
              </a:blip>
              <a:srcRect l="33052" b="67358"/>
              <a:stretch/>
            </p:blipFill>
            <p:spPr>
              <a:xfrm>
                <a:off x="121088" y="3385975"/>
                <a:ext cx="2575728" cy="1569823"/>
              </a:xfrm>
              <a:prstGeom prst="rect">
                <a:avLst/>
              </a:prstGeom>
              <a:noFill/>
              <a:ln>
                <a:noFill/>
              </a:ln>
            </p:spPr>
          </p:pic>
          <p:pic>
            <p:nvPicPr>
              <p:cNvPr id="586" name="Google Shape;586;p31"/>
              <p:cNvPicPr preferRelativeResize="0"/>
              <p:nvPr/>
            </p:nvPicPr>
            <p:blipFill rotWithShape="1">
              <a:blip r:embed="rId6">
                <a:alphaModFix/>
              </a:blip>
              <a:srcRect t="33289" b="37521"/>
              <a:stretch/>
            </p:blipFill>
            <p:spPr>
              <a:xfrm>
                <a:off x="2660000" y="3468990"/>
                <a:ext cx="3847288" cy="1403791"/>
              </a:xfrm>
              <a:prstGeom prst="rect">
                <a:avLst/>
              </a:prstGeom>
              <a:noFill/>
              <a:ln>
                <a:noFill/>
              </a:ln>
            </p:spPr>
          </p:pic>
          <p:pic>
            <p:nvPicPr>
              <p:cNvPr id="587" name="Google Shape;587;p31"/>
              <p:cNvPicPr preferRelativeResize="0"/>
              <p:nvPr/>
            </p:nvPicPr>
            <p:blipFill rotWithShape="1">
              <a:blip r:embed="rId6">
                <a:alphaModFix/>
              </a:blip>
              <a:srcRect l="33052" t="67358"/>
              <a:stretch/>
            </p:blipFill>
            <p:spPr>
              <a:xfrm>
                <a:off x="6450780" y="3630433"/>
                <a:ext cx="2575728" cy="1569823"/>
              </a:xfrm>
              <a:prstGeom prst="rect">
                <a:avLst/>
              </a:prstGeom>
              <a:noFill/>
              <a:ln>
                <a:noFill/>
              </a:ln>
            </p:spPr>
          </p:pic>
        </p:grpSp>
        <p:sp>
          <p:nvSpPr>
            <p:cNvPr id="588" name="Google Shape;588;p31"/>
            <p:cNvSpPr txBox="1"/>
            <p:nvPr/>
          </p:nvSpPr>
          <p:spPr>
            <a:xfrm>
              <a:off x="6845075" y="4396525"/>
              <a:ext cx="1887300" cy="261600"/>
            </a:xfrm>
            <a:prstGeom prst="rect">
              <a:avLst/>
            </a:prstGeom>
            <a:solidFill>
              <a:srgbClr val="FFFFFF">
                <a:alpha val="75000"/>
              </a:srgbClr>
            </a:solidFill>
            <a:ln>
              <a:noFill/>
            </a:ln>
          </p:spPr>
          <p:txBody>
            <a:bodyPr spcFirstLastPara="1" wrap="square" lIns="91425" tIns="45700" rIns="91425" bIns="45700" anchor="t" anchorCtr="0">
              <a:spAutoFit/>
            </a:bodyPr>
            <a:lstStyle/>
            <a:p>
              <a:pPr marL="0" lvl="0" indent="0" algn="r" rtl="0">
                <a:spcBef>
                  <a:spcPts val="0"/>
                </a:spcBef>
                <a:spcAft>
                  <a:spcPts val="0"/>
                </a:spcAft>
                <a:buNone/>
              </a:pPr>
              <a:r>
                <a:rPr lang="en" sz="1100">
                  <a:latin typeface="Open Sans"/>
                  <a:ea typeface="Open Sans"/>
                  <a:cs typeface="Open Sans"/>
                  <a:sym typeface="Open Sans"/>
                </a:rPr>
                <a:t>Adapted from </a:t>
              </a:r>
              <a:r>
                <a:rPr lang="en" sz="1100" u="sng">
                  <a:solidFill>
                    <a:schemeClr val="hlink"/>
                  </a:solidFill>
                  <a:latin typeface="Open Sans"/>
                  <a:ea typeface="Open Sans"/>
                  <a:cs typeface="Open Sans"/>
                  <a:sym typeface="Open Sans"/>
                  <a:hlinkClick r:id="rId7"/>
                </a:rPr>
                <a:t>popsci.org</a:t>
              </a:r>
              <a:endParaRPr sz="1100">
                <a:latin typeface="Open Sans"/>
                <a:ea typeface="Open Sans"/>
                <a:cs typeface="Open Sans"/>
                <a:sym typeface="Open Sans"/>
              </a:endParaRPr>
            </a:p>
          </p:txBody>
        </p:sp>
      </p:grpSp>
      <p:sp>
        <p:nvSpPr>
          <p:cNvPr id="589" name="Google Shape;589;p31"/>
          <p:cNvSpPr/>
          <p:nvPr/>
        </p:nvSpPr>
        <p:spPr>
          <a:xfrm>
            <a:off x="1397700" y="2041575"/>
            <a:ext cx="4228500" cy="1334100"/>
          </a:xfrm>
          <a:prstGeom prst="roundRect">
            <a:avLst>
              <a:gd name="adj" fmla="val 16667"/>
            </a:avLst>
          </a:prstGeom>
          <a:solidFill>
            <a:srgbClr val="F1F2F3"/>
          </a:solidFill>
          <a:ln w="9525" cap="flat" cmpd="sng">
            <a:solidFill>
              <a:srgbClr val="4042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dirty="0">
                <a:solidFill>
                  <a:srgbClr val="1A1A1A"/>
                </a:solidFill>
                <a:latin typeface="Open Sans"/>
                <a:ea typeface="Open Sans"/>
                <a:cs typeface="Open Sans"/>
                <a:sym typeface="Open Sans"/>
              </a:rPr>
              <a:t>R naught (R₀)</a:t>
            </a:r>
            <a:r>
              <a:rPr lang="en" sz="1200" dirty="0">
                <a:solidFill>
                  <a:srgbClr val="1A1A1A"/>
                </a:solidFill>
                <a:latin typeface="Open Sans"/>
                <a:ea typeface="Open Sans"/>
                <a:cs typeface="Open Sans"/>
                <a:sym typeface="Open Sans"/>
              </a:rPr>
              <a:t> is the average number of people who will </a:t>
            </a:r>
            <a:r>
              <a:rPr lang="en" sz="1200" u="sng" dirty="0">
                <a:solidFill>
                  <a:srgbClr val="1A1A1A"/>
                </a:solidFill>
                <a:latin typeface="Open Sans"/>
                <a:ea typeface="Open Sans"/>
                <a:cs typeface="Open Sans"/>
                <a:sym typeface="Open Sans"/>
              </a:rPr>
              <a:t>catch a disease</a:t>
            </a:r>
            <a:r>
              <a:rPr lang="en" sz="1200" dirty="0">
                <a:solidFill>
                  <a:srgbClr val="1A1A1A"/>
                </a:solidFill>
                <a:latin typeface="Open Sans"/>
                <a:ea typeface="Open Sans"/>
                <a:cs typeface="Open Sans"/>
                <a:sym typeface="Open Sans"/>
              </a:rPr>
              <a:t> from </a:t>
            </a:r>
            <a:r>
              <a:rPr lang="en" sz="1200" b="1" dirty="0">
                <a:solidFill>
                  <a:srgbClr val="1A1A1A"/>
                </a:solidFill>
                <a:latin typeface="Open Sans"/>
                <a:ea typeface="Open Sans"/>
                <a:cs typeface="Open Sans"/>
                <a:sym typeface="Open Sans"/>
              </a:rPr>
              <a:t>one single infected person </a:t>
            </a:r>
            <a:r>
              <a:rPr lang="en" sz="1200" dirty="0">
                <a:solidFill>
                  <a:srgbClr val="1A1A1A"/>
                </a:solidFill>
                <a:latin typeface="Open Sans"/>
                <a:ea typeface="Open Sans"/>
                <a:cs typeface="Open Sans"/>
                <a:sym typeface="Open Sans"/>
              </a:rPr>
              <a:t>(in a totally non-immune group)</a:t>
            </a:r>
            <a:endParaRPr sz="1200" dirty="0">
              <a:solidFill>
                <a:srgbClr val="1A1A1A"/>
              </a:solidFill>
              <a:latin typeface="Open Sans"/>
              <a:ea typeface="Open Sans"/>
              <a:cs typeface="Open Sans"/>
              <a:sym typeface="Open Sans"/>
            </a:endParaRPr>
          </a:p>
          <a:p>
            <a:pPr marL="457200" lvl="0" indent="-304800" algn="l" rtl="0">
              <a:spcBef>
                <a:spcPts val="1000"/>
              </a:spcBef>
              <a:spcAft>
                <a:spcPts val="0"/>
              </a:spcAft>
              <a:buClr>
                <a:srgbClr val="1A1A1A"/>
              </a:buClr>
              <a:buSzPts val="1200"/>
              <a:buFont typeface="Open Sans"/>
              <a:buChar char="●"/>
            </a:pPr>
            <a:r>
              <a:rPr lang="en" sz="1200" dirty="0">
                <a:solidFill>
                  <a:srgbClr val="1A1A1A"/>
                </a:solidFill>
                <a:latin typeface="Open Sans"/>
                <a:ea typeface="Open Sans"/>
                <a:cs typeface="Open Sans"/>
                <a:sym typeface="Open Sans"/>
              </a:rPr>
              <a:t>R₀ &lt; 1 → Disease slowly fades away</a:t>
            </a:r>
            <a:endParaRPr sz="1200" dirty="0">
              <a:solidFill>
                <a:srgbClr val="1A1A1A"/>
              </a:solidFill>
              <a:latin typeface="Open Sans"/>
              <a:ea typeface="Open Sans"/>
              <a:cs typeface="Open Sans"/>
              <a:sym typeface="Open Sans"/>
            </a:endParaRPr>
          </a:p>
          <a:p>
            <a:pPr marL="457200" lvl="0" indent="-304800" algn="l" rtl="0">
              <a:spcBef>
                <a:spcPts val="0"/>
              </a:spcBef>
              <a:spcAft>
                <a:spcPts val="0"/>
              </a:spcAft>
              <a:buClr>
                <a:srgbClr val="1A1A1A"/>
              </a:buClr>
              <a:buSzPts val="1200"/>
              <a:buFont typeface="Open Sans"/>
              <a:buChar char="●"/>
            </a:pPr>
            <a:r>
              <a:rPr lang="en" sz="1200" dirty="0">
                <a:solidFill>
                  <a:schemeClr val="dk2"/>
                </a:solidFill>
                <a:latin typeface="Open Sans"/>
                <a:ea typeface="Open Sans"/>
                <a:cs typeface="Open Sans"/>
                <a:sym typeface="Open Sans"/>
              </a:rPr>
              <a:t>R₀ = 1 → Stays stable (influenza is 1-2)</a:t>
            </a:r>
            <a:endParaRPr sz="1200" dirty="0">
              <a:solidFill>
                <a:schemeClr val="dk2"/>
              </a:solidFill>
              <a:latin typeface="Open Sans"/>
              <a:ea typeface="Open Sans"/>
              <a:cs typeface="Open Sans"/>
              <a:sym typeface="Open Sans"/>
            </a:endParaRPr>
          </a:p>
          <a:p>
            <a:pPr marL="457200" lvl="0" indent="-304800" algn="l" rtl="0">
              <a:spcBef>
                <a:spcPts val="0"/>
              </a:spcBef>
              <a:spcAft>
                <a:spcPts val="0"/>
              </a:spcAft>
              <a:buClr>
                <a:schemeClr val="dk2"/>
              </a:buClr>
              <a:buSzPts val="1200"/>
              <a:buFont typeface="Open Sans"/>
              <a:buChar char="●"/>
            </a:pPr>
            <a:r>
              <a:rPr lang="en" sz="1200" dirty="0">
                <a:solidFill>
                  <a:schemeClr val="dk2"/>
                </a:solidFill>
                <a:latin typeface="Open Sans"/>
                <a:ea typeface="Open Sans"/>
                <a:cs typeface="Open Sans"/>
                <a:sym typeface="Open Sans"/>
              </a:rPr>
              <a:t>R₀ &gt; 1 → Can become widespread → epidemic</a:t>
            </a:r>
            <a:endParaRPr sz="1200" dirty="0">
              <a:solidFill>
                <a:schemeClr val="dk2"/>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0"/>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57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3"/>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5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endParaRPr/>
          </a:p>
          <a:p>
            <a:pPr marL="0" lvl="0" indent="0" algn="l" rtl="0">
              <a:spcBef>
                <a:spcPts val="0"/>
              </a:spcBef>
              <a:spcAft>
                <a:spcPts val="0"/>
              </a:spcAft>
              <a:buNone/>
            </a:pPr>
            <a:r>
              <a:rPr lang="en"/>
              <a:t>What do I do?</a:t>
            </a:r>
            <a:endParaRPr/>
          </a:p>
        </p:txBody>
      </p:sp>
      <p:pic>
        <p:nvPicPr>
          <p:cNvPr id="100" name="Google Shape;100;p15"/>
          <p:cNvPicPr preferRelativeResize="0"/>
          <p:nvPr/>
        </p:nvPicPr>
        <p:blipFill>
          <a:blip r:embed="rId3">
            <a:alphaModFix/>
          </a:blip>
          <a:stretch>
            <a:fillRect/>
          </a:stretch>
        </p:blipFill>
        <p:spPr>
          <a:xfrm>
            <a:off x="5694442" y="245905"/>
            <a:ext cx="1302075" cy="1302075"/>
          </a:xfrm>
          <a:prstGeom prst="rect">
            <a:avLst/>
          </a:prstGeom>
          <a:noFill/>
          <a:ln>
            <a:noFill/>
          </a:ln>
        </p:spPr>
      </p:pic>
      <p:pic>
        <p:nvPicPr>
          <p:cNvPr id="101" name="Google Shape;101;p15"/>
          <p:cNvPicPr preferRelativeResize="0"/>
          <p:nvPr/>
        </p:nvPicPr>
        <p:blipFill>
          <a:blip r:embed="rId4">
            <a:alphaModFix/>
          </a:blip>
          <a:stretch>
            <a:fillRect/>
          </a:stretch>
        </p:blipFill>
        <p:spPr>
          <a:xfrm>
            <a:off x="729450" y="376112"/>
            <a:ext cx="1302075" cy="1041660"/>
          </a:xfrm>
          <a:prstGeom prst="rect">
            <a:avLst/>
          </a:prstGeom>
          <a:noFill/>
          <a:ln>
            <a:noFill/>
          </a:ln>
        </p:spPr>
      </p:pic>
      <p:pic>
        <p:nvPicPr>
          <p:cNvPr id="102" name="Google Shape;102;p15"/>
          <p:cNvPicPr preferRelativeResize="0"/>
          <p:nvPr/>
        </p:nvPicPr>
        <p:blipFill>
          <a:blip r:embed="rId5">
            <a:alphaModFix/>
          </a:blip>
          <a:stretch>
            <a:fillRect/>
          </a:stretch>
        </p:blipFill>
        <p:spPr>
          <a:xfrm>
            <a:off x="2333508" y="332255"/>
            <a:ext cx="1129375" cy="1129375"/>
          </a:xfrm>
          <a:prstGeom prst="rect">
            <a:avLst/>
          </a:prstGeom>
          <a:noFill/>
          <a:ln>
            <a:noFill/>
          </a:ln>
        </p:spPr>
      </p:pic>
      <p:pic>
        <p:nvPicPr>
          <p:cNvPr id="103" name="Google Shape;103;p15"/>
          <p:cNvPicPr preferRelativeResize="0"/>
          <p:nvPr/>
        </p:nvPicPr>
        <p:blipFill>
          <a:blip r:embed="rId6">
            <a:alphaModFix/>
          </a:blip>
          <a:stretch>
            <a:fillRect/>
          </a:stretch>
        </p:blipFill>
        <p:spPr>
          <a:xfrm>
            <a:off x="3764866" y="245905"/>
            <a:ext cx="1627594" cy="1302075"/>
          </a:xfrm>
          <a:prstGeom prst="rect">
            <a:avLst/>
          </a:prstGeom>
          <a:noFill/>
          <a:ln>
            <a:noFill/>
          </a:ln>
        </p:spPr>
      </p:pic>
      <p:pic>
        <p:nvPicPr>
          <p:cNvPr id="104" name="Google Shape;104;p15"/>
          <p:cNvPicPr preferRelativeResize="0"/>
          <p:nvPr/>
        </p:nvPicPr>
        <p:blipFill>
          <a:blip r:embed="rId7">
            <a:alphaModFix/>
          </a:blip>
          <a:stretch>
            <a:fillRect/>
          </a:stretch>
        </p:blipFill>
        <p:spPr>
          <a:xfrm>
            <a:off x="7298500" y="376105"/>
            <a:ext cx="1041676" cy="10416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32"/>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Transmission in the air</a:t>
            </a:r>
            <a:endParaRPr/>
          </a:p>
        </p:txBody>
      </p:sp>
      <p:pic>
        <p:nvPicPr>
          <p:cNvPr id="595" name="Google Shape;595;p32"/>
          <p:cNvPicPr preferRelativeResize="0"/>
          <p:nvPr/>
        </p:nvPicPr>
        <p:blipFill>
          <a:blip r:embed="rId3">
            <a:alphaModFix/>
          </a:blip>
          <a:stretch>
            <a:fillRect/>
          </a:stretch>
        </p:blipFill>
        <p:spPr>
          <a:xfrm>
            <a:off x="7846025" y="121073"/>
            <a:ext cx="968651" cy="861025"/>
          </a:xfrm>
          <a:prstGeom prst="rect">
            <a:avLst/>
          </a:prstGeom>
          <a:noFill/>
          <a:ln>
            <a:noFill/>
          </a:ln>
        </p:spPr>
      </p:pic>
      <p:sp>
        <p:nvSpPr>
          <p:cNvPr id="596" name="Google Shape;596;p32"/>
          <p:cNvSpPr txBox="1">
            <a:spLocks noGrp="1"/>
          </p:cNvSpPr>
          <p:nvPr>
            <p:ph type="body" idx="1"/>
          </p:nvPr>
        </p:nvSpPr>
        <p:spPr>
          <a:xfrm>
            <a:off x="729450" y="1393075"/>
            <a:ext cx="5534400" cy="2261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Measles is spread via </a:t>
            </a:r>
            <a:r>
              <a:rPr lang="en" b="1"/>
              <a:t>coughing and sneezing</a:t>
            </a:r>
            <a:endParaRPr b="1"/>
          </a:p>
          <a:p>
            <a:pPr marL="0" lvl="0" indent="0" algn="l" rtl="0">
              <a:spcBef>
                <a:spcPts val="1200"/>
              </a:spcBef>
              <a:spcAft>
                <a:spcPts val="1200"/>
              </a:spcAft>
              <a:buNone/>
            </a:pPr>
            <a:endParaRPr/>
          </a:p>
        </p:txBody>
      </p:sp>
      <p:grpSp>
        <p:nvGrpSpPr>
          <p:cNvPr id="597" name="Google Shape;597;p32"/>
          <p:cNvGrpSpPr/>
          <p:nvPr/>
        </p:nvGrpSpPr>
        <p:grpSpPr>
          <a:xfrm>
            <a:off x="6522225" y="1257400"/>
            <a:ext cx="2139100" cy="1609725"/>
            <a:chOff x="1226950" y="2718425"/>
            <a:chExt cx="2139100" cy="1609725"/>
          </a:xfrm>
        </p:grpSpPr>
        <p:pic>
          <p:nvPicPr>
            <p:cNvPr id="598" name="Google Shape;598;p32"/>
            <p:cNvPicPr preferRelativeResize="0"/>
            <p:nvPr/>
          </p:nvPicPr>
          <p:blipFill rotWithShape="1">
            <a:blip r:embed="rId4">
              <a:alphaModFix/>
            </a:blip>
            <a:srcRect l="11783" r="13355"/>
            <a:stretch/>
          </p:blipFill>
          <p:spPr>
            <a:xfrm>
              <a:off x="1226950" y="2718425"/>
              <a:ext cx="2139100" cy="1609725"/>
            </a:xfrm>
            <a:prstGeom prst="rect">
              <a:avLst/>
            </a:prstGeom>
            <a:noFill/>
            <a:ln>
              <a:noFill/>
            </a:ln>
          </p:spPr>
        </p:pic>
        <p:sp>
          <p:nvSpPr>
            <p:cNvPr id="599" name="Google Shape;599;p32"/>
            <p:cNvSpPr txBox="1"/>
            <p:nvPr/>
          </p:nvSpPr>
          <p:spPr>
            <a:xfrm>
              <a:off x="2871350" y="4066550"/>
              <a:ext cx="494700" cy="261600"/>
            </a:xfrm>
            <a:prstGeom prst="rect">
              <a:avLst/>
            </a:prstGeom>
            <a:solidFill>
              <a:srgbClr val="FFFFFF">
                <a:alpha val="75000"/>
              </a:srgbClr>
            </a:solidFill>
            <a:ln>
              <a:noFill/>
            </a:ln>
          </p:spPr>
          <p:txBody>
            <a:bodyPr spcFirstLastPara="1" wrap="square" lIns="91425" tIns="45700" rIns="91425" bIns="45700"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5"/>
                </a:rPr>
                <a:t>CDC</a:t>
              </a:r>
              <a:endParaRPr sz="1100">
                <a:latin typeface="Open Sans"/>
                <a:ea typeface="Open Sans"/>
                <a:cs typeface="Open Sans"/>
                <a:sym typeface="Open Sans"/>
              </a:endParaRPr>
            </a:p>
          </p:txBody>
        </p:sp>
      </p:grpSp>
      <p:pic>
        <p:nvPicPr>
          <p:cNvPr id="600" name="Google Shape;600;p32"/>
          <p:cNvPicPr preferRelativeResize="0"/>
          <p:nvPr/>
        </p:nvPicPr>
        <p:blipFill>
          <a:blip r:embed="rId6">
            <a:alphaModFix/>
          </a:blip>
          <a:stretch>
            <a:fillRect/>
          </a:stretch>
        </p:blipFill>
        <p:spPr>
          <a:xfrm>
            <a:off x="765825" y="1857150"/>
            <a:ext cx="1965025" cy="1971575"/>
          </a:xfrm>
          <a:prstGeom prst="rect">
            <a:avLst/>
          </a:prstGeom>
          <a:noFill/>
          <a:ln>
            <a:noFill/>
          </a:ln>
        </p:spPr>
      </p:pic>
      <p:sp>
        <p:nvSpPr>
          <p:cNvPr id="601" name="Google Shape;601;p32"/>
          <p:cNvSpPr txBox="1"/>
          <p:nvPr/>
        </p:nvSpPr>
        <p:spPr>
          <a:xfrm>
            <a:off x="2236150" y="3548979"/>
            <a:ext cx="494700" cy="261600"/>
          </a:xfrm>
          <a:prstGeom prst="rect">
            <a:avLst/>
          </a:prstGeom>
          <a:solidFill>
            <a:srgbClr val="FFFFFF">
              <a:alpha val="75000"/>
            </a:srgbClr>
          </a:solidFill>
          <a:ln>
            <a:noFill/>
          </a:ln>
        </p:spPr>
        <p:txBody>
          <a:bodyPr spcFirstLastPara="1" wrap="square" lIns="91425" tIns="45700" rIns="91425" bIns="45700"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5"/>
              </a:rPr>
              <a:t>CDC</a:t>
            </a:r>
            <a:endParaRPr sz="1100">
              <a:latin typeface="Open Sans"/>
              <a:ea typeface="Open Sans"/>
              <a:cs typeface="Open Sans"/>
              <a:sym typeface="Open Sans"/>
            </a:endParaRPr>
          </a:p>
        </p:txBody>
      </p:sp>
      <p:sp>
        <p:nvSpPr>
          <p:cNvPr id="602" name="Google Shape;602;p32"/>
          <p:cNvSpPr txBox="1"/>
          <p:nvPr/>
        </p:nvSpPr>
        <p:spPr>
          <a:xfrm>
            <a:off x="2801025" y="1808150"/>
            <a:ext cx="3462900" cy="1623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300">
                <a:solidFill>
                  <a:schemeClr val="dk2"/>
                </a:solidFill>
                <a:latin typeface="Open Sans"/>
                <a:ea typeface="Open Sans"/>
                <a:cs typeface="Open Sans"/>
                <a:sym typeface="Open Sans"/>
              </a:rPr>
              <a:t>Measles is unique in that the virus can </a:t>
            </a:r>
            <a:r>
              <a:rPr lang="en" sz="1300" b="1">
                <a:solidFill>
                  <a:srgbClr val="6C3483"/>
                </a:solidFill>
                <a:latin typeface="Open Sans"/>
                <a:ea typeface="Open Sans"/>
                <a:cs typeface="Open Sans"/>
                <a:sym typeface="Open Sans"/>
              </a:rPr>
              <a:t>survive in the air</a:t>
            </a:r>
            <a:r>
              <a:rPr lang="en" sz="1300">
                <a:solidFill>
                  <a:schemeClr val="dk2"/>
                </a:solidFill>
                <a:latin typeface="Open Sans"/>
                <a:ea typeface="Open Sans"/>
                <a:cs typeface="Open Sans"/>
                <a:sym typeface="Open Sans"/>
              </a:rPr>
              <a:t> for up to </a:t>
            </a:r>
            <a:r>
              <a:rPr lang="en" sz="1300" b="1">
                <a:solidFill>
                  <a:srgbClr val="8E44AD"/>
                </a:solidFill>
                <a:latin typeface="Open Sans"/>
                <a:ea typeface="Open Sans"/>
                <a:cs typeface="Open Sans"/>
                <a:sym typeface="Open Sans"/>
              </a:rPr>
              <a:t>two hours </a:t>
            </a:r>
            <a:endParaRPr sz="1300" b="1">
              <a:solidFill>
                <a:srgbClr val="8E44AD"/>
              </a:solidFill>
              <a:latin typeface="Open Sans"/>
              <a:ea typeface="Open Sans"/>
              <a:cs typeface="Open Sans"/>
              <a:sym typeface="Open Sans"/>
            </a:endParaRPr>
          </a:p>
          <a:p>
            <a:pPr marL="457200" lvl="0" indent="-311150" algn="l" rtl="0">
              <a:lnSpc>
                <a:spcPct val="115000"/>
              </a:lnSpc>
              <a:spcBef>
                <a:spcPts val="1200"/>
              </a:spcBef>
              <a:spcAft>
                <a:spcPts val="0"/>
              </a:spcAft>
              <a:buClr>
                <a:schemeClr val="dk2"/>
              </a:buClr>
              <a:buSzPts val="1300"/>
              <a:buFont typeface="Open Sans"/>
              <a:buChar char="●"/>
            </a:pPr>
            <a:r>
              <a:rPr lang="en" sz="1300">
                <a:solidFill>
                  <a:schemeClr val="dk2"/>
                </a:solidFill>
                <a:latin typeface="Open Sans"/>
                <a:ea typeface="Open Sans"/>
                <a:cs typeface="Open Sans"/>
                <a:sym typeface="Open Sans"/>
              </a:rPr>
              <a:t>Referred to as </a:t>
            </a:r>
            <a:r>
              <a:rPr lang="en" sz="1300" b="1">
                <a:solidFill>
                  <a:schemeClr val="dk2"/>
                </a:solidFill>
                <a:latin typeface="Open Sans"/>
                <a:ea typeface="Open Sans"/>
                <a:cs typeface="Open Sans"/>
                <a:sym typeface="Open Sans"/>
              </a:rPr>
              <a:t>“</a:t>
            </a:r>
            <a:r>
              <a:rPr lang="en" sz="1300" b="1">
                <a:solidFill>
                  <a:srgbClr val="DF382C"/>
                </a:solidFill>
                <a:latin typeface="Open Sans"/>
                <a:ea typeface="Open Sans"/>
                <a:cs typeface="Open Sans"/>
                <a:sym typeface="Open Sans"/>
              </a:rPr>
              <a:t>airborne</a:t>
            </a:r>
            <a:r>
              <a:rPr lang="en" sz="1300" b="1">
                <a:solidFill>
                  <a:schemeClr val="dk2"/>
                </a:solidFill>
                <a:latin typeface="Open Sans"/>
                <a:ea typeface="Open Sans"/>
                <a:cs typeface="Open Sans"/>
                <a:sym typeface="Open Sans"/>
              </a:rPr>
              <a:t>” transmission</a:t>
            </a:r>
            <a:r>
              <a:rPr lang="en" sz="1300">
                <a:solidFill>
                  <a:schemeClr val="dk2"/>
                </a:solidFill>
                <a:latin typeface="Open Sans"/>
                <a:ea typeface="Open Sans"/>
                <a:cs typeface="Open Sans"/>
                <a:sym typeface="Open Sans"/>
              </a:rPr>
              <a:t> </a:t>
            </a:r>
            <a:r>
              <a:rPr lang="en" sz="1100">
                <a:solidFill>
                  <a:srgbClr val="858585"/>
                </a:solidFill>
                <a:latin typeface="Open Sans Light"/>
                <a:ea typeface="Open Sans Light"/>
                <a:cs typeface="Open Sans Light"/>
                <a:sym typeface="Open Sans Light"/>
              </a:rPr>
              <a:t>(also the case for tuberculosis [TB] and varicella [chickenpox/shingles])</a:t>
            </a:r>
            <a:endParaRPr sz="1300">
              <a:solidFill>
                <a:schemeClr val="dk2"/>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33"/>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Transmission in the air</a:t>
            </a:r>
            <a:endParaRPr/>
          </a:p>
        </p:txBody>
      </p:sp>
      <p:pic>
        <p:nvPicPr>
          <p:cNvPr id="608" name="Google Shape;608;p33"/>
          <p:cNvPicPr preferRelativeResize="0"/>
          <p:nvPr/>
        </p:nvPicPr>
        <p:blipFill>
          <a:blip r:embed="rId3">
            <a:alphaModFix/>
          </a:blip>
          <a:stretch>
            <a:fillRect/>
          </a:stretch>
        </p:blipFill>
        <p:spPr>
          <a:xfrm>
            <a:off x="7846025" y="121073"/>
            <a:ext cx="968651" cy="861025"/>
          </a:xfrm>
          <a:prstGeom prst="rect">
            <a:avLst/>
          </a:prstGeom>
          <a:noFill/>
          <a:ln>
            <a:noFill/>
          </a:ln>
        </p:spPr>
      </p:pic>
      <p:sp>
        <p:nvSpPr>
          <p:cNvPr id="609" name="Google Shape;609;p33"/>
          <p:cNvSpPr txBox="1">
            <a:spLocks noGrp="1"/>
          </p:cNvSpPr>
          <p:nvPr>
            <p:ph type="body" idx="1"/>
          </p:nvPr>
        </p:nvSpPr>
        <p:spPr>
          <a:xfrm>
            <a:off x="729450" y="1393075"/>
            <a:ext cx="5534400" cy="6735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Measles is spread via </a:t>
            </a:r>
            <a:r>
              <a:rPr lang="en" b="1"/>
              <a:t>coughing and sneezing</a:t>
            </a:r>
            <a:endParaRPr/>
          </a:p>
        </p:txBody>
      </p:sp>
      <p:pic>
        <p:nvPicPr>
          <p:cNvPr id="610" name="Google Shape;610;p33"/>
          <p:cNvPicPr preferRelativeResize="0"/>
          <p:nvPr/>
        </p:nvPicPr>
        <p:blipFill>
          <a:blip r:embed="rId4">
            <a:alphaModFix/>
          </a:blip>
          <a:stretch>
            <a:fillRect/>
          </a:stretch>
        </p:blipFill>
        <p:spPr>
          <a:xfrm>
            <a:off x="765825" y="1857150"/>
            <a:ext cx="1965025" cy="1971575"/>
          </a:xfrm>
          <a:prstGeom prst="rect">
            <a:avLst/>
          </a:prstGeom>
          <a:noFill/>
          <a:ln>
            <a:noFill/>
          </a:ln>
        </p:spPr>
      </p:pic>
      <p:sp>
        <p:nvSpPr>
          <p:cNvPr id="611" name="Google Shape;611;p33"/>
          <p:cNvSpPr txBox="1"/>
          <p:nvPr/>
        </p:nvSpPr>
        <p:spPr>
          <a:xfrm>
            <a:off x="2236150" y="3548979"/>
            <a:ext cx="494700" cy="261600"/>
          </a:xfrm>
          <a:prstGeom prst="rect">
            <a:avLst/>
          </a:prstGeom>
          <a:solidFill>
            <a:srgbClr val="FFFFFF">
              <a:alpha val="75000"/>
            </a:srgbClr>
          </a:solidFill>
          <a:ln>
            <a:noFill/>
          </a:ln>
        </p:spPr>
        <p:txBody>
          <a:bodyPr spcFirstLastPara="1" wrap="square" lIns="91425" tIns="45700" rIns="91425" bIns="45700"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5"/>
              </a:rPr>
              <a:t>CDC</a:t>
            </a:r>
            <a:endParaRPr sz="1100">
              <a:latin typeface="Open Sans"/>
              <a:ea typeface="Open Sans"/>
              <a:cs typeface="Open Sans"/>
              <a:sym typeface="Open Sans"/>
            </a:endParaRPr>
          </a:p>
        </p:txBody>
      </p:sp>
      <p:sp>
        <p:nvSpPr>
          <p:cNvPr id="612" name="Google Shape;612;p33"/>
          <p:cNvSpPr/>
          <p:nvPr/>
        </p:nvSpPr>
        <p:spPr>
          <a:xfrm>
            <a:off x="0" y="472375"/>
            <a:ext cx="7087200" cy="4419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613" name="Google Shape;613;p33"/>
          <p:cNvGrpSpPr/>
          <p:nvPr/>
        </p:nvGrpSpPr>
        <p:grpSpPr>
          <a:xfrm>
            <a:off x="6101724" y="3035075"/>
            <a:ext cx="3042069" cy="2108252"/>
            <a:chOff x="5285590" y="2469413"/>
            <a:chExt cx="3858535" cy="2674089"/>
          </a:xfrm>
        </p:grpSpPr>
        <p:pic>
          <p:nvPicPr>
            <p:cNvPr id="614" name="Google Shape;614;p33"/>
            <p:cNvPicPr preferRelativeResize="0"/>
            <p:nvPr/>
          </p:nvPicPr>
          <p:blipFill rotWithShape="1">
            <a:blip r:embed="rId6">
              <a:alphaModFix/>
            </a:blip>
            <a:srcRect l="6024" t="15377" b="19493"/>
            <a:stretch/>
          </p:blipFill>
          <p:spPr>
            <a:xfrm>
              <a:off x="5285590" y="2469413"/>
              <a:ext cx="3858417" cy="2674089"/>
            </a:xfrm>
            <a:prstGeom prst="rect">
              <a:avLst/>
            </a:prstGeom>
            <a:noFill/>
            <a:ln>
              <a:noFill/>
            </a:ln>
          </p:spPr>
        </p:pic>
        <p:sp>
          <p:nvSpPr>
            <p:cNvPr id="615" name="Google Shape;615;p33"/>
            <p:cNvSpPr txBox="1"/>
            <p:nvPr/>
          </p:nvSpPr>
          <p:spPr>
            <a:xfrm>
              <a:off x="7498925" y="4881900"/>
              <a:ext cx="1645200" cy="261600"/>
            </a:xfrm>
            <a:prstGeom prst="rect">
              <a:avLst/>
            </a:prstGeom>
            <a:solidFill>
              <a:srgbClr val="FFFFFF">
                <a:alpha val="75000"/>
              </a:srgbClr>
            </a:solidFill>
            <a:ln>
              <a:noFill/>
            </a:ln>
          </p:spPr>
          <p:txBody>
            <a:bodyPr spcFirstLastPara="1" wrap="square" lIns="72075" tIns="36025" rIns="72075" bIns="36025" anchor="t" anchorCtr="0">
              <a:spAutoFit/>
            </a:bodyPr>
            <a:lstStyle/>
            <a:p>
              <a:pPr marL="0" lvl="0" indent="0" algn="r" rtl="0">
                <a:spcBef>
                  <a:spcPts val="0"/>
                </a:spcBef>
                <a:spcAft>
                  <a:spcPts val="0"/>
                </a:spcAft>
                <a:buNone/>
              </a:pPr>
              <a:r>
                <a:rPr lang="en" sz="867" u="sng">
                  <a:solidFill>
                    <a:schemeClr val="hlink"/>
                  </a:solidFill>
                  <a:latin typeface="Open Sans"/>
                  <a:ea typeface="Open Sans"/>
                  <a:cs typeface="Open Sans"/>
                  <a:sym typeface="Open Sans"/>
                  <a:hlinkClick r:id="rId7"/>
                </a:rPr>
                <a:t>TheScrubNurse.com</a:t>
              </a:r>
              <a:endParaRPr sz="867">
                <a:latin typeface="Open Sans"/>
                <a:ea typeface="Open Sans"/>
                <a:cs typeface="Open Sans"/>
                <a:sym typeface="Open Sans"/>
              </a:endParaRPr>
            </a:p>
          </p:txBody>
        </p:sp>
      </p:grpSp>
      <p:sp>
        <p:nvSpPr>
          <p:cNvPr id="616" name="Google Shape;616;p33"/>
          <p:cNvSpPr txBox="1"/>
          <p:nvPr/>
        </p:nvSpPr>
        <p:spPr>
          <a:xfrm>
            <a:off x="2801025" y="1808150"/>
            <a:ext cx="3462900" cy="204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300">
                <a:solidFill>
                  <a:schemeClr val="dk2"/>
                </a:solidFill>
                <a:latin typeface="Open Sans"/>
                <a:ea typeface="Open Sans"/>
                <a:cs typeface="Open Sans"/>
                <a:sym typeface="Open Sans"/>
              </a:rPr>
              <a:t>Measles is unique in that the virus can </a:t>
            </a:r>
            <a:r>
              <a:rPr lang="en" sz="1300" b="1">
                <a:solidFill>
                  <a:srgbClr val="6C3483"/>
                </a:solidFill>
                <a:latin typeface="Open Sans"/>
                <a:ea typeface="Open Sans"/>
                <a:cs typeface="Open Sans"/>
                <a:sym typeface="Open Sans"/>
              </a:rPr>
              <a:t>survive in the air</a:t>
            </a:r>
            <a:r>
              <a:rPr lang="en" sz="1300">
                <a:solidFill>
                  <a:schemeClr val="dk2"/>
                </a:solidFill>
                <a:latin typeface="Open Sans"/>
                <a:ea typeface="Open Sans"/>
                <a:cs typeface="Open Sans"/>
                <a:sym typeface="Open Sans"/>
              </a:rPr>
              <a:t> for up to </a:t>
            </a:r>
            <a:r>
              <a:rPr lang="en" sz="1300" b="1">
                <a:solidFill>
                  <a:srgbClr val="8E44AD"/>
                </a:solidFill>
                <a:latin typeface="Open Sans"/>
                <a:ea typeface="Open Sans"/>
                <a:cs typeface="Open Sans"/>
                <a:sym typeface="Open Sans"/>
              </a:rPr>
              <a:t>two hours </a:t>
            </a:r>
            <a:endParaRPr sz="1300" b="1">
              <a:solidFill>
                <a:srgbClr val="8E44AD"/>
              </a:solidFill>
              <a:latin typeface="Open Sans"/>
              <a:ea typeface="Open Sans"/>
              <a:cs typeface="Open Sans"/>
              <a:sym typeface="Open Sans"/>
            </a:endParaRPr>
          </a:p>
          <a:p>
            <a:pPr marL="457200" lvl="0" indent="-311150" algn="l" rtl="0">
              <a:lnSpc>
                <a:spcPct val="115000"/>
              </a:lnSpc>
              <a:spcBef>
                <a:spcPts val="1200"/>
              </a:spcBef>
              <a:spcAft>
                <a:spcPts val="0"/>
              </a:spcAft>
              <a:buClr>
                <a:schemeClr val="dk2"/>
              </a:buClr>
              <a:buSzPts val="1300"/>
              <a:buFont typeface="Open Sans"/>
              <a:buChar char="●"/>
            </a:pPr>
            <a:r>
              <a:rPr lang="en" sz="1300">
                <a:solidFill>
                  <a:schemeClr val="dk2"/>
                </a:solidFill>
                <a:latin typeface="Open Sans"/>
                <a:ea typeface="Open Sans"/>
                <a:cs typeface="Open Sans"/>
                <a:sym typeface="Open Sans"/>
              </a:rPr>
              <a:t>Referred to as </a:t>
            </a:r>
            <a:r>
              <a:rPr lang="en" sz="1300" b="1">
                <a:solidFill>
                  <a:schemeClr val="dk2"/>
                </a:solidFill>
                <a:latin typeface="Open Sans"/>
                <a:ea typeface="Open Sans"/>
                <a:cs typeface="Open Sans"/>
                <a:sym typeface="Open Sans"/>
              </a:rPr>
              <a:t>“</a:t>
            </a:r>
            <a:r>
              <a:rPr lang="en" sz="1300" b="1">
                <a:solidFill>
                  <a:srgbClr val="DF382C"/>
                </a:solidFill>
                <a:latin typeface="Open Sans"/>
                <a:ea typeface="Open Sans"/>
                <a:cs typeface="Open Sans"/>
                <a:sym typeface="Open Sans"/>
              </a:rPr>
              <a:t>airborne</a:t>
            </a:r>
            <a:r>
              <a:rPr lang="en" sz="1300" b="1">
                <a:solidFill>
                  <a:schemeClr val="dk2"/>
                </a:solidFill>
                <a:latin typeface="Open Sans"/>
                <a:ea typeface="Open Sans"/>
                <a:cs typeface="Open Sans"/>
                <a:sym typeface="Open Sans"/>
              </a:rPr>
              <a:t>” transmission</a:t>
            </a:r>
            <a:r>
              <a:rPr lang="en" sz="1300">
                <a:solidFill>
                  <a:schemeClr val="dk2"/>
                </a:solidFill>
                <a:latin typeface="Open Sans"/>
                <a:ea typeface="Open Sans"/>
                <a:cs typeface="Open Sans"/>
                <a:sym typeface="Open Sans"/>
              </a:rPr>
              <a:t> </a:t>
            </a:r>
            <a:r>
              <a:rPr lang="en" sz="1100">
                <a:solidFill>
                  <a:srgbClr val="858585"/>
                </a:solidFill>
                <a:latin typeface="Open Sans Light"/>
                <a:ea typeface="Open Sans Light"/>
                <a:cs typeface="Open Sans Light"/>
                <a:sym typeface="Open Sans Light"/>
              </a:rPr>
              <a:t>(also the case for tuberculosis [TB] and varicella [chickenpox/shingles])</a:t>
            </a:r>
            <a:endParaRPr sz="1100">
              <a:solidFill>
                <a:srgbClr val="858585"/>
              </a:solidFill>
              <a:latin typeface="Open Sans Light"/>
              <a:ea typeface="Open Sans Light"/>
              <a:cs typeface="Open Sans Light"/>
              <a:sym typeface="Open Sans Light"/>
            </a:endParaRPr>
          </a:p>
          <a:p>
            <a:pPr marL="457200" lvl="0" indent="-311150" algn="l" rtl="0">
              <a:lnSpc>
                <a:spcPct val="115000"/>
              </a:lnSpc>
              <a:spcBef>
                <a:spcPts val="0"/>
              </a:spcBef>
              <a:spcAft>
                <a:spcPts val="0"/>
              </a:spcAft>
              <a:buClr>
                <a:schemeClr val="dk2"/>
              </a:buClr>
              <a:buSzPts val="1300"/>
              <a:buFont typeface="Open Sans"/>
              <a:buChar char="●"/>
            </a:pPr>
            <a:r>
              <a:rPr lang="en" sz="1300">
                <a:solidFill>
                  <a:schemeClr val="dk2"/>
                </a:solidFill>
                <a:latin typeface="Open Sans"/>
                <a:ea typeface="Open Sans"/>
                <a:cs typeface="Open Sans"/>
                <a:sym typeface="Open Sans"/>
              </a:rPr>
              <a:t>Compared with “</a:t>
            </a:r>
            <a:r>
              <a:rPr lang="en" sz="1300" b="1">
                <a:solidFill>
                  <a:srgbClr val="3B71CA"/>
                </a:solidFill>
                <a:latin typeface="Open Sans"/>
                <a:ea typeface="Open Sans"/>
                <a:cs typeface="Open Sans"/>
                <a:sym typeface="Open Sans"/>
              </a:rPr>
              <a:t>droplet</a:t>
            </a:r>
            <a:r>
              <a:rPr lang="en" sz="1300">
                <a:solidFill>
                  <a:schemeClr val="dk2"/>
                </a:solidFill>
                <a:latin typeface="Open Sans"/>
                <a:ea typeface="Open Sans"/>
                <a:cs typeface="Open Sans"/>
                <a:sym typeface="Open Sans"/>
              </a:rPr>
              <a:t>” </a:t>
            </a:r>
            <a:r>
              <a:rPr lang="en" sz="1100">
                <a:solidFill>
                  <a:srgbClr val="858585"/>
                </a:solidFill>
                <a:latin typeface="Open Sans Light"/>
                <a:ea typeface="Open Sans Light"/>
                <a:cs typeface="Open Sans Light"/>
                <a:sym typeface="Open Sans Light"/>
              </a:rPr>
              <a:t>(for most other respiratory infections)</a:t>
            </a:r>
            <a:endParaRPr sz="1300">
              <a:solidFill>
                <a:schemeClr val="dk2"/>
              </a:solidFill>
              <a:latin typeface="Open Sans"/>
              <a:ea typeface="Open Sans"/>
              <a:cs typeface="Open Sans"/>
              <a:sym typeface="Open Sans"/>
            </a:endParaRPr>
          </a:p>
        </p:txBody>
      </p:sp>
      <p:sp>
        <p:nvSpPr>
          <p:cNvPr id="617" name="Google Shape;617;p33"/>
          <p:cNvSpPr/>
          <p:nvPr/>
        </p:nvSpPr>
        <p:spPr>
          <a:xfrm>
            <a:off x="2801025" y="1799875"/>
            <a:ext cx="3237000" cy="6735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618" name="Google Shape;618;p33"/>
          <p:cNvSpPr/>
          <p:nvPr/>
        </p:nvSpPr>
        <p:spPr>
          <a:xfrm>
            <a:off x="203150" y="4127575"/>
            <a:ext cx="2686500" cy="764100"/>
          </a:xfrm>
          <a:prstGeom prst="roundRect">
            <a:avLst>
              <a:gd name="adj" fmla="val 16667"/>
            </a:avLst>
          </a:prstGeom>
          <a:solidFill>
            <a:srgbClr val="F1F2F3"/>
          </a:solidFill>
          <a:ln w="9525" cap="flat" cmpd="sng">
            <a:solidFill>
              <a:srgbClr val="404247"/>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3B71CA"/>
                </a:solidFill>
                <a:latin typeface="Open Sans"/>
                <a:ea typeface="Open Sans"/>
                <a:cs typeface="Open Sans"/>
                <a:sym typeface="Open Sans"/>
              </a:rPr>
              <a:t>Droplet </a:t>
            </a:r>
            <a:r>
              <a:rPr lang="en" sz="1200">
                <a:solidFill>
                  <a:srgbClr val="404247"/>
                </a:solidFill>
                <a:latin typeface="Open Sans"/>
                <a:ea typeface="Open Sans"/>
                <a:cs typeface="Open Sans"/>
                <a:sym typeface="Open Sans"/>
              </a:rPr>
              <a:t>("cannonballs")</a:t>
            </a:r>
            <a:endParaRPr sz="1200">
              <a:solidFill>
                <a:srgbClr val="404247"/>
              </a:solidFill>
              <a:latin typeface="Open Sans"/>
              <a:ea typeface="Open Sans"/>
              <a:cs typeface="Open Sans"/>
              <a:sym typeface="Open Sans"/>
            </a:endParaRPr>
          </a:p>
          <a:p>
            <a:pPr marL="0" lvl="0" indent="0" algn="l" rtl="0">
              <a:spcBef>
                <a:spcPts val="0"/>
              </a:spcBef>
              <a:spcAft>
                <a:spcPts val="0"/>
              </a:spcAft>
              <a:buNone/>
            </a:pPr>
            <a:r>
              <a:rPr lang="en" sz="1100">
                <a:solidFill>
                  <a:schemeClr val="dk2"/>
                </a:solidFill>
                <a:latin typeface="Open Sans"/>
                <a:ea typeface="Open Sans"/>
                <a:cs typeface="Open Sans"/>
                <a:sym typeface="Open Sans"/>
              </a:rPr>
              <a:t>Large respiratory drops (&gt;5 µm)</a:t>
            </a:r>
            <a:endParaRPr sz="1100">
              <a:solidFill>
                <a:schemeClr val="dk2"/>
              </a:solidFill>
              <a:latin typeface="Open Sans"/>
              <a:ea typeface="Open Sans"/>
              <a:cs typeface="Open Sans"/>
              <a:sym typeface="Open Sans"/>
            </a:endParaRPr>
          </a:p>
          <a:p>
            <a:pPr marL="0" lvl="0" indent="0" algn="l" rtl="0">
              <a:spcBef>
                <a:spcPts val="0"/>
              </a:spcBef>
              <a:spcAft>
                <a:spcPts val="0"/>
              </a:spcAft>
              <a:buNone/>
            </a:pPr>
            <a:r>
              <a:rPr lang="en" sz="1100" b="1">
                <a:solidFill>
                  <a:srgbClr val="3B71CA"/>
                </a:solidFill>
                <a:latin typeface="Open Sans"/>
                <a:ea typeface="Open Sans"/>
                <a:cs typeface="Open Sans"/>
                <a:sym typeface="Open Sans"/>
              </a:rPr>
              <a:t>Heavier </a:t>
            </a:r>
            <a:r>
              <a:rPr lang="en" sz="1100">
                <a:solidFill>
                  <a:schemeClr val="dk2"/>
                </a:solidFill>
                <a:latin typeface="Open Sans"/>
                <a:ea typeface="Open Sans"/>
                <a:cs typeface="Open Sans"/>
                <a:sym typeface="Open Sans"/>
              </a:rPr>
              <a:t>→ fall to the floor w/in 6 ft</a:t>
            </a:r>
            <a:endParaRPr sz="1100">
              <a:solidFill>
                <a:schemeClr val="dk2"/>
              </a:solidFill>
              <a:latin typeface="Open Sans"/>
              <a:ea typeface="Open Sans"/>
              <a:cs typeface="Open Sans"/>
              <a:sym typeface="Open Sans"/>
            </a:endParaRPr>
          </a:p>
        </p:txBody>
      </p:sp>
      <p:sp>
        <p:nvSpPr>
          <p:cNvPr id="619" name="Google Shape;619;p33"/>
          <p:cNvSpPr/>
          <p:nvPr/>
        </p:nvSpPr>
        <p:spPr>
          <a:xfrm>
            <a:off x="3076275" y="4127575"/>
            <a:ext cx="2686500" cy="764100"/>
          </a:xfrm>
          <a:prstGeom prst="roundRect">
            <a:avLst>
              <a:gd name="adj" fmla="val 16667"/>
            </a:avLst>
          </a:prstGeom>
          <a:solidFill>
            <a:srgbClr val="F1F2F3"/>
          </a:solidFill>
          <a:ln w="9525" cap="flat" cmpd="sng">
            <a:solidFill>
              <a:srgbClr val="404247"/>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DF382C"/>
                </a:solidFill>
                <a:latin typeface="Open Sans"/>
                <a:ea typeface="Open Sans"/>
                <a:cs typeface="Open Sans"/>
                <a:sym typeface="Open Sans"/>
              </a:rPr>
              <a:t>Airborne </a:t>
            </a:r>
            <a:r>
              <a:rPr lang="en" sz="1200">
                <a:solidFill>
                  <a:srgbClr val="404247"/>
                </a:solidFill>
                <a:latin typeface="Open Sans"/>
                <a:ea typeface="Open Sans"/>
                <a:cs typeface="Open Sans"/>
                <a:sym typeface="Open Sans"/>
              </a:rPr>
              <a:t>("floaters")</a:t>
            </a:r>
            <a:endParaRPr sz="1200">
              <a:solidFill>
                <a:srgbClr val="404247"/>
              </a:solidFill>
              <a:latin typeface="Open Sans"/>
              <a:ea typeface="Open Sans"/>
              <a:cs typeface="Open Sans"/>
              <a:sym typeface="Open Sans"/>
            </a:endParaRPr>
          </a:p>
          <a:p>
            <a:pPr marL="0" lvl="0" indent="0" algn="l" rtl="0">
              <a:spcBef>
                <a:spcPts val="0"/>
              </a:spcBef>
              <a:spcAft>
                <a:spcPts val="0"/>
              </a:spcAft>
              <a:buNone/>
            </a:pPr>
            <a:r>
              <a:rPr lang="en" sz="1100" b="1">
                <a:solidFill>
                  <a:schemeClr val="dk2"/>
                </a:solidFill>
                <a:latin typeface="Open Sans"/>
                <a:ea typeface="Open Sans"/>
                <a:cs typeface="Open Sans"/>
                <a:sym typeface="Open Sans"/>
              </a:rPr>
              <a:t>Tiny </a:t>
            </a:r>
            <a:r>
              <a:rPr lang="en" sz="1100">
                <a:solidFill>
                  <a:schemeClr val="dk2"/>
                </a:solidFill>
                <a:latin typeface="Open Sans"/>
                <a:ea typeface="Open Sans"/>
                <a:cs typeface="Open Sans"/>
                <a:sym typeface="Open Sans"/>
              </a:rPr>
              <a:t>droplet nuclei (less than 5 µm)</a:t>
            </a:r>
            <a:endParaRPr sz="1100">
              <a:solidFill>
                <a:schemeClr val="dk2"/>
              </a:solidFill>
              <a:latin typeface="Open Sans"/>
              <a:ea typeface="Open Sans"/>
              <a:cs typeface="Open Sans"/>
              <a:sym typeface="Open Sans"/>
            </a:endParaRPr>
          </a:p>
          <a:p>
            <a:pPr marL="0" lvl="0" indent="0" algn="l" rtl="0">
              <a:spcBef>
                <a:spcPts val="0"/>
              </a:spcBef>
              <a:spcAft>
                <a:spcPts val="0"/>
              </a:spcAft>
              <a:buNone/>
            </a:pPr>
            <a:r>
              <a:rPr lang="en" sz="1100">
                <a:solidFill>
                  <a:schemeClr val="dk2"/>
                </a:solidFill>
                <a:latin typeface="Open Sans"/>
                <a:ea typeface="Open Sans"/>
                <a:cs typeface="Open Sans"/>
                <a:sym typeface="Open Sans"/>
              </a:rPr>
              <a:t>Evaporate → stay in the air</a:t>
            </a:r>
            <a:endParaRPr sz="1100">
              <a:solidFill>
                <a:schemeClr val="dk2"/>
              </a:solidFill>
              <a:latin typeface="Open Sans"/>
              <a:ea typeface="Open Sans"/>
              <a:cs typeface="Open Sans"/>
              <a:sym typeface="Open Sans"/>
            </a:endParaRPr>
          </a:p>
        </p:txBody>
      </p:sp>
      <p:grpSp>
        <p:nvGrpSpPr>
          <p:cNvPr id="2" name="Google Shape;628;p34">
            <a:extLst>
              <a:ext uri="{FF2B5EF4-FFF2-40B4-BE49-F238E27FC236}">
                <a16:creationId xmlns:a16="http://schemas.microsoft.com/office/drawing/2014/main" id="{121E0EB2-BAF2-DFB9-EBA4-1928090056EA}"/>
              </a:ext>
            </a:extLst>
          </p:cNvPr>
          <p:cNvGrpSpPr/>
          <p:nvPr/>
        </p:nvGrpSpPr>
        <p:grpSpPr>
          <a:xfrm>
            <a:off x="5575772" y="489025"/>
            <a:ext cx="3568026" cy="2546050"/>
            <a:chOff x="5575772" y="489025"/>
            <a:chExt cx="3568026" cy="2546050"/>
          </a:xfrm>
        </p:grpSpPr>
        <p:pic>
          <p:nvPicPr>
            <p:cNvPr id="3" name="Google Shape;629;p34">
              <a:extLst>
                <a:ext uri="{FF2B5EF4-FFF2-40B4-BE49-F238E27FC236}">
                  <a16:creationId xmlns:a16="http://schemas.microsoft.com/office/drawing/2014/main" id="{BA53F4F8-464A-39E9-5C51-4839F3D8962B}"/>
                </a:ext>
              </a:extLst>
            </p:cNvPr>
            <p:cNvPicPr preferRelativeResize="0"/>
            <p:nvPr/>
          </p:nvPicPr>
          <p:blipFill>
            <a:blip r:embed="rId8">
              <a:alphaModFix/>
            </a:blip>
            <a:stretch>
              <a:fillRect/>
            </a:stretch>
          </p:blipFill>
          <p:spPr>
            <a:xfrm>
              <a:off x="5575772" y="489025"/>
              <a:ext cx="3568026" cy="2546050"/>
            </a:xfrm>
            <a:prstGeom prst="rect">
              <a:avLst/>
            </a:prstGeom>
            <a:noFill/>
            <a:ln>
              <a:noFill/>
            </a:ln>
          </p:spPr>
        </p:pic>
        <p:sp>
          <p:nvSpPr>
            <p:cNvPr id="4" name="Google Shape;630;p34">
              <a:extLst>
                <a:ext uri="{FF2B5EF4-FFF2-40B4-BE49-F238E27FC236}">
                  <a16:creationId xmlns:a16="http://schemas.microsoft.com/office/drawing/2014/main" id="{FE12FC98-8358-CF64-3DEF-C6F8C2C05A94}"/>
                </a:ext>
              </a:extLst>
            </p:cNvPr>
            <p:cNvSpPr txBox="1"/>
            <p:nvPr/>
          </p:nvSpPr>
          <p:spPr>
            <a:xfrm>
              <a:off x="5575775" y="489025"/>
              <a:ext cx="3567900" cy="5232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Open Sans"/>
                  <a:ea typeface="Open Sans"/>
                  <a:cs typeface="Open Sans"/>
                  <a:sym typeface="Open Sans"/>
                </a:rPr>
                <a:t>Turbulent Gas Cloud From a Human Sneeze (</a:t>
              </a:r>
              <a:r>
                <a:rPr lang="en" sz="1100" u="sng">
                  <a:solidFill>
                    <a:schemeClr val="hlink"/>
                  </a:solidFill>
                  <a:latin typeface="Open Sans"/>
                  <a:ea typeface="Open Sans"/>
                  <a:cs typeface="Open Sans"/>
                  <a:sym typeface="Open Sans"/>
                  <a:hlinkClick r:id="rId9"/>
                </a:rPr>
                <a:t>Bourouiba, 2020</a:t>
              </a:r>
              <a:r>
                <a:rPr lang="en" sz="1100">
                  <a:latin typeface="Open Sans"/>
                  <a:ea typeface="Open Sans"/>
                  <a:cs typeface="Open Sans"/>
                  <a:sym typeface="Open Sans"/>
                </a:rPr>
                <a:t>)</a:t>
              </a:r>
              <a:endParaRPr sz="1100">
                <a:latin typeface="Open Sans"/>
                <a:ea typeface="Open Sans"/>
                <a:cs typeface="Open Sans"/>
                <a:sym typeface="Open San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623"/>
        <p:cNvGrpSpPr/>
        <p:nvPr/>
      </p:nvGrpSpPr>
      <p:grpSpPr>
        <a:xfrm>
          <a:off x="0" y="0"/>
          <a:ext cx="0" cy="0"/>
          <a:chOff x="0" y="0"/>
          <a:chExt cx="0" cy="0"/>
        </a:xfrm>
      </p:grpSpPr>
      <p:sp>
        <p:nvSpPr>
          <p:cNvPr id="624" name="Google Shape;624;p34"/>
          <p:cNvSpPr txBox="1">
            <a:spLocks noGrp="1"/>
          </p:cNvSpPr>
          <p:nvPr>
            <p:ph type="title"/>
          </p:nvPr>
        </p:nvSpPr>
        <p:spPr>
          <a:xfrm>
            <a:off x="729450" y="632850"/>
            <a:ext cx="48081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An aside</a:t>
            </a:r>
            <a:endParaRPr/>
          </a:p>
        </p:txBody>
      </p:sp>
      <p:grpSp>
        <p:nvGrpSpPr>
          <p:cNvPr id="625" name="Google Shape;625;p34"/>
          <p:cNvGrpSpPr/>
          <p:nvPr/>
        </p:nvGrpSpPr>
        <p:grpSpPr>
          <a:xfrm>
            <a:off x="6101724" y="3035075"/>
            <a:ext cx="3042069" cy="2108252"/>
            <a:chOff x="5285590" y="2469413"/>
            <a:chExt cx="3858535" cy="2674089"/>
          </a:xfrm>
        </p:grpSpPr>
        <p:pic>
          <p:nvPicPr>
            <p:cNvPr id="626" name="Google Shape;626;p34"/>
            <p:cNvPicPr preferRelativeResize="0"/>
            <p:nvPr/>
          </p:nvPicPr>
          <p:blipFill rotWithShape="1">
            <a:blip r:embed="rId3">
              <a:alphaModFix/>
            </a:blip>
            <a:srcRect l="6024" t="15377" b="19493"/>
            <a:stretch/>
          </p:blipFill>
          <p:spPr>
            <a:xfrm>
              <a:off x="5285590" y="2469413"/>
              <a:ext cx="3858417" cy="2674089"/>
            </a:xfrm>
            <a:prstGeom prst="rect">
              <a:avLst/>
            </a:prstGeom>
            <a:noFill/>
            <a:ln>
              <a:noFill/>
            </a:ln>
          </p:spPr>
        </p:pic>
        <p:sp>
          <p:nvSpPr>
            <p:cNvPr id="627" name="Google Shape;627;p34"/>
            <p:cNvSpPr txBox="1"/>
            <p:nvPr/>
          </p:nvSpPr>
          <p:spPr>
            <a:xfrm>
              <a:off x="7498925" y="4881900"/>
              <a:ext cx="1645200" cy="261600"/>
            </a:xfrm>
            <a:prstGeom prst="rect">
              <a:avLst/>
            </a:prstGeom>
            <a:solidFill>
              <a:srgbClr val="FFFFFF">
                <a:alpha val="75000"/>
              </a:srgbClr>
            </a:solidFill>
            <a:ln>
              <a:noFill/>
            </a:ln>
          </p:spPr>
          <p:txBody>
            <a:bodyPr spcFirstLastPara="1" wrap="square" lIns="72075" tIns="36025" rIns="72075" bIns="36025" anchor="t" anchorCtr="0">
              <a:spAutoFit/>
            </a:bodyPr>
            <a:lstStyle/>
            <a:p>
              <a:pPr marL="0" lvl="0" indent="0" algn="r" rtl="0">
                <a:spcBef>
                  <a:spcPts val="0"/>
                </a:spcBef>
                <a:spcAft>
                  <a:spcPts val="0"/>
                </a:spcAft>
                <a:buNone/>
              </a:pPr>
              <a:r>
                <a:rPr lang="en" sz="867" u="sng">
                  <a:solidFill>
                    <a:schemeClr val="hlink"/>
                  </a:solidFill>
                  <a:latin typeface="Open Sans"/>
                  <a:ea typeface="Open Sans"/>
                  <a:cs typeface="Open Sans"/>
                  <a:sym typeface="Open Sans"/>
                  <a:hlinkClick r:id="rId4"/>
                </a:rPr>
                <a:t>TheScrubNurse.com</a:t>
              </a:r>
              <a:endParaRPr sz="867">
                <a:latin typeface="Open Sans"/>
                <a:ea typeface="Open Sans"/>
                <a:cs typeface="Open Sans"/>
                <a:sym typeface="Open Sans"/>
              </a:endParaRPr>
            </a:p>
          </p:txBody>
        </p:sp>
      </p:grpSp>
      <p:grpSp>
        <p:nvGrpSpPr>
          <p:cNvPr id="628" name="Google Shape;628;p34"/>
          <p:cNvGrpSpPr/>
          <p:nvPr/>
        </p:nvGrpSpPr>
        <p:grpSpPr>
          <a:xfrm>
            <a:off x="5575772" y="489025"/>
            <a:ext cx="3568026" cy="2546050"/>
            <a:chOff x="5575772" y="489025"/>
            <a:chExt cx="3568026" cy="2546050"/>
          </a:xfrm>
        </p:grpSpPr>
        <p:pic>
          <p:nvPicPr>
            <p:cNvPr id="629" name="Google Shape;629;p34"/>
            <p:cNvPicPr preferRelativeResize="0"/>
            <p:nvPr/>
          </p:nvPicPr>
          <p:blipFill>
            <a:blip r:embed="rId5">
              <a:alphaModFix/>
            </a:blip>
            <a:stretch>
              <a:fillRect/>
            </a:stretch>
          </p:blipFill>
          <p:spPr>
            <a:xfrm>
              <a:off x="5575772" y="489025"/>
              <a:ext cx="3568026" cy="2546050"/>
            </a:xfrm>
            <a:prstGeom prst="rect">
              <a:avLst/>
            </a:prstGeom>
            <a:noFill/>
            <a:ln>
              <a:noFill/>
            </a:ln>
          </p:spPr>
        </p:pic>
        <p:sp>
          <p:nvSpPr>
            <p:cNvPr id="630" name="Google Shape;630;p34"/>
            <p:cNvSpPr txBox="1"/>
            <p:nvPr/>
          </p:nvSpPr>
          <p:spPr>
            <a:xfrm>
              <a:off x="5575775" y="489025"/>
              <a:ext cx="3567900" cy="5232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Open Sans"/>
                  <a:ea typeface="Open Sans"/>
                  <a:cs typeface="Open Sans"/>
                  <a:sym typeface="Open Sans"/>
                </a:rPr>
                <a:t>Turbulent Gas Cloud From a Human Sneeze (</a:t>
              </a:r>
              <a:r>
                <a:rPr lang="en" sz="1100" u="sng">
                  <a:solidFill>
                    <a:schemeClr val="hlink"/>
                  </a:solidFill>
                  <a:latin typeface="Open Sans"/>
                  <a:ea typeface="Open Sans"/>
                  <a:cs typeface="Open Sans"/>
                  <a:sym typeface="Open Sans"/>
                  <a:hlinkClick r:id="rId6"/>
                </a:rPr>
                <a:t>Bourouiba, 2020</a:t>
              </a:r>
              <a:r>
                <a:rPr lang="en" sz="1100">
                  <a:latin typeface="Open Sans"/>
                  <a:ea typeface="Open Sans"/>
                  <a:cs typeface="Open Sans"/>
                  <a:sym typeface="Open Sans"/>
                </a:rPr>
                <a:t>)</a:t>
              </a:r>
              <a:endParaRPr sz="1100">
                <a:latin typeface="Open Sans"/>
                <a:ea typeface="Open Sans"/>
                <a:cs typeface="Open Sans"/>
                <a:sym typeface="Open Sans"/>
              </a:endParaRPr>
            </a:p>
          </p:txBody>
        </p:sp>
      </p:grpSp>
      <p:sp>
        <p:nvSpPr>
          <p:cNvPr id="631" name="Google Shape;631;p34"/>
          <p:cNvSpPr/>
          <p:nvPr/>
        </p:nvSpPr>
        <p:spPr>
          <a:xfrm>
            <a:off x="203150" y="4127575"/>
            <a:ext cx="2686500" cy="764100"/>
          </a:xfrm>
          <a:prstGeom prst="roundRect">
            <a:avLst>
              <a:gd name="adj" fmla="val 16667"/>
            </a:avLst>
          </a:prstGeom>
          <a:solidFill>
            <a:srgbClr val="F1F2F3"/>
          </a:solidFill>
          <a:ln w="9525" cap="flat" cmpd="sng">
            <a:solidFill>
              <a:srgbClr val="404247"/>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3B71CA"/>
                </a:solidFill>
                <a:latin typeface="Open Sans"/>
                <a:ea typeface="Open Sans"/>
                <a:cs typeface="Open Sans"/>
                <a:sym typeface="Open Sans"/>
              </a:rPr>
              <a:t>Droplet </a:t>
            </a:r>
            <a:r>
              <a:rPr lang="en" sz="1200">
                <a:solidFill>
                  <a:srgbClr val="404247"/>
                </a:solidFill>
                <a:latin typeface="Open Sans"/>
                <a:ea typeface="Open Sans"/>
                <a:cs typeface="Open Sans"/>
                <a:sym typeface="Open Sans"/>
              </a:rPr>
              <a:t>("cannonballs")</a:t>
            </a:r>
            <a:endParaRPr sz="1200">
              <a:solidFill>
                <a:srgbClr val="404247"/>
              </a:solidFill>
              <a:latin typeface="Open Sans"/>
              <a:ea typeface="Open Sans"/>
              <a:cs typeface="Open Sans"/>
              <a:sym typeface="Open Sans"/>
            </a:endParaRPr>
          </a:p>
          <a:p>
            <a:pPr marL="0" lvl="0" indent="0" algn="l" rtl="0">
              <a:spcBef>
                <a:spcPts val="0"/>
              </a:spcBef>
              <a:spcAft>
                <a:spcPts val="0"/>
              </a:spcAft>
              <a:buNone/>
            </a:pPr>
            <a:r>
              <a:rPr lang="en" sz="1100">
                <a:solidFill>
                  <a:schemeClr val="dk2"/>
                </a:solidFill>
                <a:latin typeface="Open Sans"/>
                <a:ea typeface="Open Sans"/>
                <a:cs typeface="Open Sans"/>
                <a:sym typeface="Open Sans"/>
              </a:rPr>
              <a:t>Large respiratory drops (&gt;5 µm)</a:t>
            </a:r>
            <a:endParaRPr sz="1100">
              <a:solidFill>
                <a:schemeClr val="dk2"/>
              </a:solidFill>
              <a:latin typeface="Open Sans"/>
              <a:ea typeface="Open Sans"/>
              <a:cs typeface="Open Sans"/>
              <a:sym typeface="Open Sans"/>
            </a:endParaRPr>
          </a:p>
          <a:p>
            <a:pPr marL="0" lvl="0" indent="0" algn="l" rtl="0">
              <a:spcBef>
                <a:spcPts val="0"/>
              </a:spcBef>
              <a:spcAft>
                <a:spcPts val="0"/>
              </a:spcAft>
              <a:buNone/>
            </a:pPr>
            <a:r>
              <a:rPr lang="en" sz="1100" b="1">
                <a:solidFill>
                  <a:srgbClr val="3B71CA"/>
                </a:solidFill>
                <a:latin typeface="Open Sans"/>
                <a:ea typeface="Open Sans"/>
                <a:cs typeface="Open Sans"/>
                <a:sym typeface="Open Sans"/>
              </a:rPr>
              <a:t>Heavier </a:t>
            </a:r>
            <a:r>
              <a:rPr lang="en" sz="1100">
                <a:solidFill>
                  <a:schemeClr val="dk2"/>
                </a:solidFill>
                <a:latin typeface="Open Sans"/>
                <a:ea typeface="Open Sans"/>
                <a:cs typeface="Open Sans"/>
                <a:sym typeface="Open Sans"/>
              </a:rPr>
              <a:t>→ fall to the floor w/in 6 ft</a:t>
            </a:r>
            <a:endParaRPr sz="1100">
              <a:solidFill>
                <a:schemeClr val="dk2"/>
              </a:solidFill>
              <a:latin typeface="Open Sans"/>
              <a:ea typeface="Open Sans"/>
              <a:cs typeface="Open Sans"/>
              <a:sym typeface="Open Sans"/>
            </a:endParaRPr>
          </a:p>
        </p:txBody>
      </p:sp>
      <p:sp>
        <p:nvSpPr>
          <p:cNvPr id="632" name="Google Shape;632;p34"/>
          <p:cNvSpPr/>
          <p:nvPr/>
        </p:nvSpPr>
        <p:spPr>
          <a:xfrm>
            <a:off x="3076275" y="4127575"/>
            <a:ext cx="2686500" cy="764100"/>
          </a:xfrm>
          <a:prstGeom prst="roundRect">
            <a:avLst>
              <a:gd name="adj" fmla="val 16667"/>
            </a:avLst>
          </a:prstGeom>
          <a:solidFill>
            <a:srgbClr val="F1F2F3"/>
          </a:solidFill>
          <a:ln w="9525" cap="flat" cmpd="sng">
            <a:solidFill>
              <a:srgbClr val="404247"/>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DF382C"/>
                </a:solidFill>
                <a:latin typeface="Open Sans"/>
                <a:ea typeface="Open Sans"/>
                <a:cs typeface="Open Sans"/>
                <a:sym typeface="Open Sans"/>
              </a:rPr>
              <a:t>Airborne </a:t>
            </a:r>
            <a:r>
              <a:rPr lang="en" sz="1200">
                <a:solidFill>
                  <a:srgbClr val="404247"/>
                </a:solidFill>
                <a:latin typeface="Open Sans"/>
                <a:ea typeface="Open Sans"/>
                <a:cs typeface="Open Sans"/>
                <a:sym typeface="Open Sans"/>
              </a:rPr>
              <a:t>("floaters")</a:t>
            </a:r>
            <a:endParaRPr sz="1200">
              <a:solidFill>
                <a:srgbClr val="404247"/>
              </a:solidFill>
              <a:latin typeface="Open Sans"/>
              <a:ea typeface="Open Sans"/>
              <a:cs typeface="Open Sans"/>
              <a:sym typeface="Open Sans"/>
            </a:endParaRPr>
          </a:p>
          <a:p>
            <a:pPr marL="0" lvl="0" indent="0" algn="l" rtl="0">
              <a:spcBef>
                <a:spcPts val="0"/>
              </a:spcBef>
              <a:spcAft>
                <a:spcPts val="0"/>
              </a:spcAft>
              <a:buNone/>
            </a:pPr>
            <a:r>
              <a:rPr lang="en" sz="1100" b="1">
                <a:solidFill>
                  <a:schemeClr val="dk2"/>
                </a:solidFill>
                <a:latin typeface="Open Sans"/>
                <a:ea typeface="Open Sans"/>
                <a:cs typeface="Open Sans"/>
                <a:sym typeface="Open Sans"/>
              </a:rPr>
              <a:t>Tiny </a:t>
            </a:r>
            <a:r>
              <a:rPr lang="en" sz="1100">
                <a:solidFill>
                  <a:schemeClr val="dk2"/>
                </a:solidFill>
                <a:latin typeface="Open Sans"/>
                <a:ea typeface="Open Sans"/>
                <a:cs typeface="Open Sans"/>
                <a:sym typeface="Open Sans"/>
              </a:rPr>
              <a:t>droplet nuclei (less than 5 µm)</a:t>
            </a:r>
            <a:endParaRPr sz="1100">
              <a:solidFill>
                <a:schemeClr val="dk2"/>
              </a:solidFill>
              <a:latin typeface="Open Sans"/>
              <a:ea typeface="Open Sans"/>
              <a:cs typeface="Open Sans"/>
              <a:sym typeface="Open Sans"/>
            </a:endParaRPr>
          </a:p>
          <a:p>
            <a:pPr marL="0" lvl="0" indent="0" algn="l" rtl="0">
              <a:spcBef>
                <a:spcPts val="0"/>
              </a:spcBef>
              <a:spcAft>
                <a:spcPts val="0"/>
              </a:spcAft>
              <a:buNone/>
            </a:pPr>
            <a:r>
              <a:rPr lang="en" sz="1100">
                <a:solidFill>
                  <a:schemeClr val="dk2"/>
                </a:solidFill>
                <a:latin typeface="Open Sans"/>
                <a:ea typeface="Open Sans"/>
                <a:cs typeface="Open Sans"/>
                <a:sym typeface="Open Sans"/>
              </a:rPr>
              <a:t>Evaporate → stay in the air</a:t>
            </a:r>
            <a:endParaRPr sz="1100">
              <a:solidFill>
                <a:schemeClr val="dk2"/>
              </a:solidFill>
              <a:latin typeface="Open Sans"/>
              <a:ea typeface="Open Sans"/>
              <a:cs typeface="Open Sans"/>
              <a:sym typeface="Open Sans"/>
            </a:endParaRPr>
          </a:p>
        </p:txBody>
      </p:sp>
      <p:sp>
        <p:nvSpPr>
          <p:cNvPr id="633" name="Google Shape;633;p34"/>
          <p:cNvSpPr/>
          <p:nvPr/>
        </p:nvSpPr>
        <p:spPr>
          <a:xfrm rot="5400000">
            <a:off x="1481300" y="2514550"/>
            <a:ext cx="234000" cy="2663700"/>
          </a:xfrm>
          <a:prstGeom prst="leftBrace">
            <a:avLst>
              <a:gd name="adj1" fmla="val 50000"/>
              <a:gd name="adj2" fmla="val 50000"/>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634" name="Google Shape;634;p34"/>
          <p:cNvSpPr txBox="1"/>
          <p:nvPr/>
        </p:nvSpPr>
        <p:spPr>
          <a:xfrm>
            <a:off x="266450" y="2179450"/>
            <a:ext cx="2663700" cy="158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2"/>
                </a:solidFill>
                <a:latin typeface="Open Sans"/>
                <a:ea typeface="Open Sans"/>
                <a:cs typeface="Open Sans"/>
                <a:sym typeface="Open Sans"/>
              </a:rPr>
              <a:t>During COVID, we found out this is actually </a:t>
            </a:r>
            <a:r>
              <a:rPr lang="en" sz="1300" i="1">
                <a:solidFill>
                  <a:schemeClr val="dk2"/>
                </a:solidFill>
                <a:latin typeface="Open Sans"/>
                <a:ea typeface="Open Sans"/>
                <a:cs typeface="Open Sans"/>
                <a:sym typeface="Open Sans"/>
              </a:rPr>
              <a:t>much</a:t>
            </a:r>
            <a:r>
              <a:rPr lang="en" sz="1300">
                <a:solidFill>
                  <a:schemeClr val="dk2"/>
                </a:solidFill>
                <a:latin typeface="Open Sans"/>
                <a:ea typeface="Open Sans"/>
                <a:cs typeface="Open Sans"/>
                <a:sym typeface="Open Sans"/>
              </a:rPr>
              <a:t> more complicated (it is a </a:t>
            </a:r>
            <a:r>
              <a:rPr lang="en" sz="1300" b="1">
                <a:solidFill>
                  <a:srgbClr val="896110"/>
                </a:solidFill>
                <a:latin typeface="Open Sans"/>
                <a:ea typeface="Open Sans"/>
                <a:cs typeface="Open Sans"/>
                <a:sym typeface="Open Sans"/>
              </a:rPr>
              <a:t>continuum</a:t>
            </a:r>
            <a:r>
              <a:rPr lang="en" sz="1300">
                <a:solidFill>
                  <a:schemeClr val="dk2"/>
                </a:solidFill>
                <a:latin typeface="Open Sans"/>
                <a:ea typeface="Open Sans"/>
                <a:cs typeface="Open Sans"/>
                <a:sym typeface="Open Sans"/>
              </a:rPr>
              <a:t>)</a:t>
            </a:r>
            <a:endParaRPr sz="1300">
              <a:solidFill>
                <a:schemeClr val="dk2"/>
              </a:solidFill>
              <a:latin typeface="Open Sans"/>
              <a:ea typeface="Open Sans"/>
              <a:cs typeface="Open Sans"/>
              <a:sym typeface="Open Sans"/>
            </a:endParaRPr>
          </a:p>
          <a:p>
            <a:pPr marL="0" lvl="0" indent="0" algn="l" rtl="0">
              <a:spcBef>
                <a:spcPts val="0"/>
              </a:spcBef>
              <a:spcAft>
                <a:spcPts val="0"/>
              </a:spcAft>
              <a:buNone/>
            </a:pPr>
            <a:endParaRPr sz="1300">
              <a:solidFill>
                <a:schemeClr val="dk2"/>
              </a:solidFill>
              <a:latin typeface="Open Sans"/>
              <a:ea typeface="Open Sans"/>
              <a:cs typeface="Open Sans"/>
              <a:sym typeface="Open Sans"/>
            </a:endParaRPr>
          </a:p>
          <a:p>
            <a:pPr marL="0" lvl="0" indent="0" algn="l" rtl="0">
              <a:spcBef>
                <a:spcPts val="0"/>
              </a:spcBef>
              <a:spcAft>
                <a:spcPts val="0"/>
              </a:spcAft>
              <a:buNone/>
            </a:pPr>
            <a:r>
              <a:rPr lang="en" sz="1300">
                <a:solidFill>
                  <a:schemeClr val="dk2"/>
                </a:solidFill>
                <a:latin typeface="Open Sans"/>
                <a:ea typeface="Open Sans"/>
                <a:cs typeface="Open Sans"/>
                <a:sym typeface="Open Sans"/>
              </a:rPr>
              <a:t>Actually behaves more like smoke (</a:t>
            </a:r>
            <a:r>
              <a:rPr lang="en" sz="1300" b="1">
                <a:solidFill>
                  <a:schemeClr val="dk2"/>
                </a:solidFill>
                <a:latin typeface="Open Sans"/>
                <a:ea typeface="Open Sans"/>
                <a:cs typeface="Open Sans"/>
                <a:sym typeface="Open Sans"/>
              </a:rPr>
              <a:t>dependent on ventilation</a:t>
            </a:r>
            <a:r>
              <a:rPr lang="en" sz="1300">
                <a:solidFill>
                  <a:schemeClr val="dk2"/>
                </a:solidFill>
                <a:latin typeface="Open Sans"/>
                <a:ea typeface="Open Sans"/>
                <a:cs typeface="Open Sans"/>
                <a:sym typeface="Open Sans"/>
              </a:rPr>
              <a:t>)</a:t>
            </a:r>
            <a:endParaRPr sz="1300">
              <a:solidFill>
                <a:schemeClr val="dk2"/>
              </a:solidFill>
              <a:latin typeface="Open Sans"/>
              <a:ea typeface="Open Sans"/>
              <a:cs typeface="Open Sans"/>
              <a:sym typeface="Open Sans"/>
            </a:endParaRPr>
          </a:p>
        </p:txBody>
      </p:sp>
      <p:pic>
        <p:nvPicPr>
          <p:cNvPr id="635" name="Google Shape;635;p34"/>
          <p:cNvPicPr preferRelativeResize="0"/>
          <p:nvPr/>
        </p:nvPicPr>
        <p:blipFill>
          <a:blip r:embed="rId7">
            <a:alphaModFix/>
          </a:blip>
          <a:stretch>
            <a:fillRect/>
          </a:stretch>
        </p:blipFill>
        <p:spPr>
          <a:xfrm>
            <a:off x="684725" y="1117900"/>
            <a:ext cx="1288300" cy="1288300"/>
          </a:xfrm>
          <a:prstGeom prst="rect">
            <a:avLst/>
          </a:prstGeom>
          <a:noFill/>
          <a:ln>
            <a:noFill/>
          </a:ln>
        </p:spPr>
      </p:pic>
      <p:pic>
        <p:nvPicPr>
          <p:cNvPr id="636" name="Google Shape;636;p34"/>
          <p:cNvPicPr preferRelativeResize="0"/>
          <p:nvPr/>
        </p:nvPicPr>
        <p:blipFill>
          <a:blip r:embed="rId8">
            <a:alphaModFix/>
          </a:blip>
          <a:stretch>
            <a:fillRect/>
          </a:stretch>
        </p:blipFill>
        <p:spPr>
          <a:xfrm>
            <a:off x="2502325" y="1066975"/>
            <a:ext cx="1169825" cy="1169825"/>
          </a:xfrm>
          <a:prstGeom prst="rect">
            <a:avLst/>
          </a:prstGeom>
          <a:noFill/>
          <a:ln>
            <a:noFill/>
          </a:ln>
        </p:spPr>
      </p:pic>
      <p:pic>
        <p:nvPicPr>
          <p:cNvPr id="637" name="Google Shape;637;p34"/>
          <p:cNvPicPr preferRelativeResize="0"/>
          <p:nvPr/>
        </p:nvPicPr>
        <p:blipFill rotWithShape="1">
          <a:blip r:embed="rId9">
            <a:alphaModFix/>
          </a:blip>
          <a:srcRect l="14561" r="13137"/>
          <a:stretch/>
        </p:blipFill>
        <p:spPr>
          <a:xfrm>
            <a:off x="3856062" y="1003425"/>
            <a:ext cx="1535800" cy="1517225"/>
          </a:xfrm>
          <a:prstGeom prst="rect">
            <a:avLst/>
          </a:prstGeom>
          <a:noFill/>
          <a:ln>
            <a:noFill/>
          </a:ln>
        </p:spPr>
      </p:pic>
      <p:sp>
        <p:nvSpPr>
          <p:cNvPr id="638" name="Google Shape;638;p34"/>
          <p:cNvSpPr/>
          <p:nvPr/>
        </p:nvSpPr>
        <p:spPr>
          <a:xfrm>
            <a:off x="5840725" y="3083525"/>
            <a:ext cx="3303300" cy="20598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35"/>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Speaking of ventilation</a:t>
            </a:r>
            <a:endParaRPr/>
          </a:p>
        </p:txBody>
      </p:sp>
      <p:pic>
        <p:nvPicPr>
          <p:cNvPr id="644" name="Google Shape;644;p35"/>
          <p:cNvPicPr preferRelativeResize="0"/>
          <p:nvPr/>
        </p:nvPicPr>
        <p:blipFill>
          <a:blip r:embed="rId3">
            <a:alphaModFix/>
          </a:blip>
          <a:stretch>
            <a:fillRect/>
          </a:stretch>
        </p:blipFill>
        <p:spPr>
          <a:xfrm>
            <a:off x="7934800" y="121075"/>
            <a:ext cx="879875" cy="1005574"/>
          </a:xfrm>
          <a:prstGeom prst="rect">
            <a:avLst/>
          </a:prstGeom>
          <a:noFill/>
          <a:ln>
            <a:noFill/>
          </a:ln>
        </p:spPr>
      </p:pic>
      <p:pic>
        <p:nvPicPr>
          <p:cNvPr id="645" name="Google Shape;645;p35"/>
          <p:cNvPicPr preferRelativeResize="0"/>
          <p:nvPr/>
        </p:nvPicPr>
        <p:blipFill>
          <a:blip r:embed="rId4">
            <a:alphaModFix/>
          </a:blip>
          <a:stretch>
            <a:fillRect/>
          </a:stretch>
        </p:blipFill>
        <p:spPr>
          <a:xfrm>
            <a:off x="233125" y="1312375"/>
            <a:ext cx="3670650" cy="3670650"/>
          </a:xfrm>
          <a:prstGeom prst="rect">
            <a:avLst/>
          </a:prstGeom>
          <a:noFill/>
          <a:ln>
            <a:noFill/>
          </a:ln>
        </p:spPr>
      </p:pic>
      <p:pic>
        <p:nvPicPr>
          <p:cNvPr id="646" name="Google Shape;646;p35"/>
          <p:cNvPicPr preferRelativeResize="0"/>
          <p:nvPr/>
        </p:nvPicPr>
        <p:blipFill>
          <a:blip r:embed="rId5">
            <a:alphaModFix/>
          </a:blip>
          <a:stretch>
            <a:fillRect/>
          </a:stretch>
        </p:blipFill>
        <p:spPr>
          <a:xfrm>
            <a:off x="1065503" y="2771020"/>
            <a:ext cx="679150" cy="679150"/>
          </a:xfrm>
          <a:prstGeom prst="rect">
            <a:avLst/>
          </a:prstGeom>
          <a:noFill/>
          <a:ln>
            <a:noFill/>
          </a:ln>
        </p:spPr>
      </p:pic>
      <p:pic>
        <p:nvPicPr>
          <p:cNvPr id="647" name="Google Shape;647;p35"/>
          <p:cNvPicPr preferRelativeResize="0"/>
          <p:nvPr/>
        </p:nvPicPr>
        <p:blipFill>
          <a:blip r:embed="rId6">
            <a:alphaModFix/>
          </a:blip>
          <a:stretch>
            <a:fillRect/>
          </a:stretch>
        </p:blipFill>
        <p:spPr>
          <a:xfrm>
            <a:off x="5357513" y="1547374"/>
            <a:ext cx="2506350" cy="2603274"/>
          </a:xfrm>
          <a:prstGeom prst="rect">
            <a:avLst/>
          </a:prstGeom>
          <a:noFill/>
          <a:ln>
            <a:noFill/>
          </a:ln>
        </p:spPr>
      </p:pic>
      <p:sp>
        <p:nvSpPr>
          <p:cNvPr id="648" name="Google Shape;648;p35"/>
          <p:cNvSpPr txBox="1"/>
          <p:nvPr/>
        </p:nvSpPr>
        <p:spPr>
          <a:xfrm>
            <a:off x="5198450" y="4150638"/>
            <a:ext cx="2824500" cy="5232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Open Sans"/>
                <a:ea typeface="Open Sans"/>
                <a:cs typeface="Open Sans"/>
                <a:sym typeface="Open Sans"/>
              </a:rPr>
              <a:t>Negative pressure rooms prevent air from escaping into the hallway (</a:t>
            </a:r>
            <a:r>
              <a:rPr lang="en" sz="1100" u="sng">
                <a:solidFill>
                  <a:schemeClr val="hlink"/>
                </a:solidFill>
                <a:latin typeface="Open Sans"/>
                <a:ea typeface="Open Sans"/>
                <a:cs typeface="Open Sans"/>
                <a:sym typeface="Open Sans"/>
                <a:hlinkClick r:id="rId7"/>
              </a:rPr>
              <a:t>Source</a:t>
            </a:r>
            <a:r>
              <a:rPr lang="en" sz="1100">
                <a:latin typeface="Open Sans"/>
                <a:ea typeface="Open Sans"/>
                <a:cs typeface="Open Sans"/>
                <a:sym typeface="Open Sans"/>
              </a:rPr>
              <a:t>)</a:t>
            </a:r>
            <a:endParaRPr sz="1100">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grpSp>
        <p:nvGrpSpPr>
          <p:cNvPr id="653" name="Google Shape;653;p36"/>
          <p:cNvGrpSpPr/>
          <p:nvPr/>
        </p:nvGrpSpPr>
        <p:grpSpPr>
          <a:xfrm>
            <a:off x="6493950" y="1312375"/>
            <a:ext cx="2506350" cy="3670650"/>
            <a:chOff x="4056175" y="1320450"/>
            <a:chExt cx="2506350" cy="3670650"/>
          </a:xfrm>
        </p:grpSpPr>
        <p:grpSp>
          <p:nvGrpSpPr>
            <p:cNvPr id="654" name="Google Shape;654;p36"/>
            <p:cNvGrpSpPr/>
            <p:nvPr/>
          </p:nvGrpSpPr>
          <p:grpSpPr>
            <a:xfrm>
              <a:off x="4056175" y="1320450"/>
              <a:ext cx="2506350" cy="3670650"/>
              <a:chOff x="4056175" y="1320450"/>
              <a:chExt cx="2506350" cy="3670650"/>
            </a:xfrm>
          </p:grpSpPr>
          <p:pic>
            <p:nvPicPr>
              <p:cNvPr id="655" name="Google Shape;655;p36"/>
              <p:cNvPicPr preferRelativeResize="0"/>
              <p:nvPr/>
            </p:nvPicPr>
            <p:blipFill rotWithShape="1">
              <a:blip r:embed="rId3">
                <a:alphaModFix/>
              </a:blip>
              <a:srcRect r="36556"/>
              <a:stretch/>
            </p:blipFill>
            <p:spPr>
              <a:xfrm>
                <a:off x="4056175" y="1320450"/>
                <a:ext cx="2328800" cy="3670650"/>
              </a:xfrm>
              <a:prstGeom prst="rect">
                <a:avLst/>
              </a:prstGeom>
              <a:noFill/>
              <a:ln>
                <a:noFill/>
              </a:ln>
            </p:spPr>
          </p:pic>
          <p:sp>
            <p:nvSpPr>
              <p:cNvPr id="656" name="Google Shape;656;p36"/>
              <p:cNvSpPr/>
              <p:nvPr/>
            </p:nvSpPr>
            <p:spPr>
              <a:xfrm>
                <a:off x="6312325" y="2260175"/>
                <a:ext cx="250200" cy="379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657" name="Google Shape;657;p36"/>
              <p:cNvSpPr/>
              <p:nvPr/>
            </p:nvSpPr>
            <p:spPr>
              <a:xfrm>
                <a:off x="6182200" y="3494225"/>
                <a:ext cx="250200" cy="808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sp>
          <p:nvSpPr>
            <p:cNvPr id="658" name="Google Shape;658;p36"/>
            <p:cNvSpPr txBox="1"/>
            <p:nvPr/>
          </p:nvSpPr>
          <p:spPr>
            <a:xfrm>
              <a:off x="5117975" y="4459825"/>
              <a:ext cx="879900" cy="3540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4"/>
                </a:rPr>
                <a:t>Instagram</a:t>
              </a:r>
              <a:endParaRPr sz="1100">
                <a:latin typeface="Open Sans"/>
                <a:ea typeface="Open Sans"/>
                <a:cs typeface="Open Sans"/>
                <a:sym typeface="Open Sans"/>
              </a:endParaRPr>
            </a:p>
          </p:txBody>
        </p:sp>
      </p:grpSp>
      <p:sp>
        <p:nvSpPr>
          <p:cNvPr id="659" name="Google Shape;659;p36"/>
          <p:cNvSpPr/>
          <p:nvPr/>
        </p:nvSpPr>
        <p:spPr>
          <a:xfrm>
            <a:off x="7022675" y="2034150"/>
            <a:ext cx="1469100" cy="686100"/>
          </a:xfrm>
          <a:prstGeom prst="ellipse">
            <a:avLst/>
          </a:prstGeom>
          <a:noFill/>
          <a:ln w="19050" cap="flat" cmpd="sng">
            <a:solidFill>
              <a:srgbClr val="DF382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660" name="Google Shape;660;p36"/>
          <p:cNvPicPr preferRelativeResize="0"/>
          <p:nvPr/>
        </p:nvPicPr>
        <p:blipFill>
          <a:blip r:embed="rId5">
            <a:alphaModFix/>
          </a:blip>
          <a:stretch>
            <a:fillRect/>
          </a:stretch>
        </p:blipFill>
        <p:spPr>
          <a:xfrm>
            <a:off x="361625" y="2139100"/>
            <a:ext cx="3218975" cy="2843950"/>
          </a:xfrm>
          <a:prstGeom prst="rect">
            <a:avLst/>
          </a:prstGeom>
          <a:noFill/>
          <a:ln>
            <a:noFill/>
          </a:ln>
        </p:spPr>
      </p:pic>
      <p:sp>
        <p:nvSpPr>
          <p:cNvPr id="661" name="Google Shape;661;p36"/>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a:t>
            </a:r>
            <a:r>
              <a:rPr lang="en">
                <a:solidFill>
                  <a:srgbClr val="DF382C"/>
                </a:solidFill>
              </a:rPr>
              <a:t>Positive </a:t>
            </a:r>
            <a:r>
              <a:rPr lang="en"/>
              <a:t>pressure room (</a:t>
            </a:r>
            <a:r>
              <a:rPr lang="en">
                <a:solidFill>
                  <a:srgbClr val="DF382C"/>
                </a:solidFill>
              </a:rPr>
              <a:t>bad</a:t>
            </a:r>
            <a:r>
              <a:rPr lang="en"/>
              <a:t> for measles)</a:t>
            </a:r>
            <a:endParaRPr/>
          </a:p>
        </p:txBody>
      </p:sp>
      <p:pic>
        <p:nvPicPr>
          <p:cNvPr id="662" name="Google Shape;662;p36"/>
          <p:cNvPicPr preferRelativeResize="0"/>
          <p:nvPr/>
        </p:nvPicPr>
        <p:blipFill>
          <a:blip r:embed="rId6">
            <a:alphaModFix/>
          </a:blip>
          <a:stretch>
            <a:fillRect/>
          </a:stretch>
        </p:blipFill>
        <p:spPr>
          <a:xfrm>
            <a:off x="3700700" y="1777600"/>
            <a:ext cx="5258601" cy="3205442"/>
          </a:xfrm>
          <a:prstGeom prst="rect">
            <a:avLst/>
          </a:prstGeom>
          <a:noFill/>
          <a:ln>
            <a:noFill/>
          </a:ln>
        </p:spPr>
      </p:pic>
      <p:sp>
        <p:nvSpPr>
          <p:cNvPr id="663" name="Google Shape;663;p36"/>
          <p:cNvSpPr txBox="1"/>
          <p:nvPr/>
        </p:nvSpPr>
        <p:spPr>
          <a:xfrm>
            <a:off x="6134800" y="4629050"/>
            <a:ext cx="2824500" cy="3540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Open Sans"/>
                <a:ea typeface="Open Sans"/>
                <a:cs typeface="Open Sans"/>
                <a:sym typeface="Open Sans"/>
              </a:rPr>
              <a:t>What you don’t want to happen (</a:t>
            </a:r>
            <a:r>
              <a:rPr lang="en" sz="1100" u="sng">
                <a:solidFill>
                  <a:schemeClr val="hlink"/>
                </a:solidFill>
                <a:latin typeface="Open Sans"/>
                <a:ea typeface="Open Sans"/>
                <a:cs typeface="Open Sans"/>
                <a:sym typeface="Open Sans"/>
                <a:hlinkClick r:id="rId7"/>
              </a:rPr>
              <a:t>Source</a:t>
            </a:r>
            <a:r>
              <a:rPr lang="en" sz="1100">
                <a:latin typeface="Open Sans"/>
                <a:ea typeface="Open Sans"/>
                <a:cs typeface="Open Sans"/>
                <a:sym typeface="Open Sans"/>
              </a:rPr>
              <a:t>)</a:t>
            </a:r>
            <a:endParaRPr sz="1100">
              <a:latin typeface="Open Sans"/>
              <a:ea typeface="Open Sans"/>
              <a:cs typeface="Open Sans"/>
              <a:sym typeface="Open Sans"/>
            </a:endParaRPr>
          </a:p>
        </p:txBody>
      </p:sp>
      <p:sp>
        <p:nvSpPr>
          <p:cNvPr id="664" name="Google Shape;664;p36"/>
          <p:cNvSpPr txBox="1"/>
          <p:nvPr/>
        </p:nvSpPr>
        <p:spPr>
          <a:xfrm>
            <a:off x="2203600" y="4459850"/>
            <a:ext cx="1377000" cy="5232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a:latin typeface="Open Sans"/>
                <a:ea typeface="Open Sans"/>
                <a:cs typeface="Open Sans"/>
                <a:sym typeface="Open Sans"/>
              </a:rPr>
              <a:t>Positive pressure room (</a:t>
            </a:r>
            <a:r>
              <a:rPr lang="en" sz="1100" u="sng">
                <a:solidFill>
                  <a:schemeClr val="hlink"/>
                </a:solidFill>
                <a:latin typeface="Open Sans"/>
                <a:ea typeface="Open Sans"/>
                <a:cs typeface="Open Sans"/>
                <a:sym typeface="Open Sans"/>
                <a:hlinkClick r:id="rId7"/>
              </a:rPr>
              <a:t>Source</a:t>
            </a:r>
            <a:r>
              <a:rPr lang="en" sz="1100">
                <a:latin typeface="Open Sans"/>
                <a:ea typeface="Open Sans"/>
                <a:cs typeface="Open Sans"/>
                <a:sym typeface="Open Sans"/>
              </a:rPr>
              <a:t>)</a:t>
            </a:r>
            <a:endParaRPr sz="1100">
              <a:latin typeface="Open Sans"/>
              <a:ea typeface="Open Sans"/>
              <a:cs typeface="Open Sans"/>
              <a:sym typeface="Open Sans"/>
            </a:endParaRPr>
          </a:p>
        </p:txBody>
      </p:sp>
      <p:pic>
        <p:nvPicPr>
          <p:cNvPr id="665" name="Google Shape;665;p36"/>
          <p:cNvPicPr preferRelativeResize="0"/>
          <p:nvPr/>
        </p:nvPicPr>
        <p:blipFill>
          <a:blip r:embed="rId8">
            <a:alphaModFix/>
          </a:blip>
          <a:stretch>
            <a:fillRect/>
          </a:stretch>
        </p:blipFill>
        <p:spPr>
          <a:xfrm>
            <a:off x="7934800" y="121075"/>
            <a:ext cx="879875" cy="1005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pic>
        <p:nvPicPr>
          <p:cNvPr id="670" name="Google Shape;670;p37"/>
          <p:cNvPicPr preferRelativeResize="0"/>
          <p:nvPr/>
        </p:nvPicPr>
        <p:blipFill>
          <a:blip r:embed="rId3">
            <a:alphaModFix/>
          </a:blip>
          <a:stretch>
            <a:fillRect/>
          </a:stretch>
        </p:blipFill>
        <p:spPr>
          <a:xfrm>
            <a:off x="361625" y="2134193"/>
            <a:ext cx="3218975" cy="2848856"/>
          </a:xfrm>
          <a:prstGeom prst="rect">
            <a:avLst/>
          </a:prstGeom>
          <a:noFill/>
          <a:ln>
            <a:noFill/>
          </a:ln>
        </p:spPr>
      </p:pic>
      <p:pic>
        <p:nvPicPr>
          <p:cNvPr id="671" name="Google Shape;671;p37"/>
          <p:cNvPicPr preferRelativeResize="0"/>
          <p:nvPr/>
        </p:nvPicPr>
        <p:blipFill>
          <a:blip r:embed="rId4">
            <a:alphaModFix/>
          </a:blip>
          <a:stretch>
            <a:fillRect/>
          </a:stretch>
        </p:blipFill>
        <p:spPr>
          <a:xfrm>
            <a:off x="3700700" y="1522728"/>
            <a:ext cx="5258600" cy="3460322"/>
          </a:xfrm>
          <a:prstGeom prst="rect">
            <a:avLst/>
          </a:prstGeom>
          <a:noFill/>
          <a:ln>
            <a:noFill/>
          </a:ln>
        </p:spPr>
      </p:pic>
      <p:sp>
        <p:nvSpPr>
          <p:cNvPr id="672" name="Google Shape;672;p37"/>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a:t>
            </a:r>
            <a:r>
              <a:rPr lang="en">
                <a:solidFill>
                  <a:srgbClr val="14A44D"/>
                </a:solidFill>
              </a:rPr>
              <a:t>Negative </a:t>
            </a:r>
            <a:r>
              <a:rPr lang="en"/>
              <a:t>pressure room (</a:t>
            </a:r>
            <a:r>
              <a:rPr lang="en">
                <a:solidFill>
                  <a:srgbClr val="14A44D"/>
                </a:solidFill>
              </a:rPr>
              <a:t>good</a:t>
            </a:r>
            <a:r>
              <a:rPr lang="en"/>
              <a:t>)</a:t>
            </a:r>
            <a:endParaRPr>
              <a:solidFill>
                <a:srgbClr val="356635"/>
              </a:solidFill>
            </a:endParaRPr>
          </a:p>
        </p:txBody>
      </p:sp>
      <p:sp>
        <p:nvSpPr>
          <p:cNvPr id="673" name="Google Shape;673;p37"/>
          <p:cNvSpPr txBox="1"/>
          <p:nvPr/>
        </p:nvSpPr>
        <p:spPr>
          <a:xfrm>
            <a:off x="6473775" y="4629050"/>
            <a:ext cx="2485500" cy="3540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a:latin typeface="Open Sans"/>
                <a:ea typeface="Open Sans"/>
                <a:cs typeface="Open Sans"/>
                <a:sym typeface="Open Sans"/>
              </a:rPr>
              <a:t>What we want for measles (</a:t>
            </a:r>
            <a:r>
              <a:rPr lang="en" sz="1100" u="sng">
                <a:solidFill>
                  <a:schemeClr val="hlink"/>
                </a:solidFill>
                <a:latin typeface="Open Sans"/>
                <a:ea typeface="Open Sans"/>
                <a:cs typeface="Open Sans"/>
                <a:sym typeface="Open Sans"/>
                <a:hlinkClick r:id="rId5"/>
              </a:rPr>
              <a:t>Source</a:t>
            </a:r>
            <a:r>
              <a:rPr lang="en" sz="1100">
                <a:latin typeface="Open Sans"/>
                <a:ea typeface="Open Sans"/>
                <a:cs typeface="Open Sans"/>
                <a:sym typeface="Open Sans"/>
              </a:rPr>
              <a:t>)</a:t>
            </a:r>
            <a:endParaRPr sz="1100">
              <a:latin typeface="Open Sans"/>
              <a:ea typeface="Open Sans"/>
              <a:cs typeface="Open Sans"/>
              <a:sym typeface="Open Sans"/>
            </a:endParaRPr>
          </a:p>
        </p:txBody>
      </p:sp>
      <p:sp>
        <p:nvSpPr>
          <p:cNvPr id="674" name="Google Shape;674;p37"/>
          <p:cNvSpPr txBox="1"/>
          <p:nvPr/>
        </p:nvSpPr>
        <p:spPr>
          <a:xfrm>
            <a:off x="2203600" y="4459850"/>
            <a:ext cx="1377000" cy="5232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a:latin typeface="Open Sans"/>
                <a:ea typeface="Open Sans"/>
                <a:cs typeface="Open Sans"/>
                <a:sym typeface="Open Sans"/>
              </a:rPr>
              <a:t>Negative pressure room (</a:t>
            </a:r>
            <a:r>
              <a:rPr lang="en" sz="1100" u="sng">
                <a:solidFill>
                  <a:schemeClr val="hlink"/>
                </a:solidFill>
                <a:latin typeface="Open Sans"/>
                <a:ea typeface="Open Sans"/>
                <a:cs typeface="Open Sans"/>
                <a:sym typeface="Open Sans"/>
                <a:hlinkClick r:id="rId5"/>
              </a:rPr>
              <a:t>Source</a:t>
            </a:r>
            <a:r>
              <a:rPr lang="en" sz="1100">
                <a:latin typeface="Open Sans"/>
                <a:ea typeface="Open Sans"/>
                <a:cs typeface="Open Sans"/>
                <a:sym typeface="Open Sans"/>
              </a:rPr>
              <a:t>)</a:t>
            </a:r>
            <a:endParaRPr sz="1100">
              <a:latin typeface="Open Sans"/>
              <a:ea typeface="Open Sans"/>
              <a:cs typeface="Open Sans"/>
              <a:sym typeface="Open Sans"/>
            </a:endParaRPr>
          </a:p>
        </p:txBody>
      </p:sp>
      <p:pic>
        <p:nvPicPr>
          <p:cNvPr id="675" name="Google Shape;675;p37"/>
          <p:cNvPicPr preferRelativeResize="0"/>
          <p:nvPr/>
        </p:nvPicPr>
        <p:blipFill>
          <a:blip r:embed="rId6">
            <a:alphaModFix/>
          </a:blip>
          <a:stretch>
            <a:fillRect/>
          </a:stretch>
        </p:blipFill>
        <p:spPr>
          <a:xfrm>
            <a:off x="7934800" y="121075"/>
            <a:ext cx="879875" cy="1005574"/>
          </a:xfrm>
          <a:prstGeom prst="rect">
            <a:avLst/>
          </a:prstGeom>
          <a:noFill/>
          <a:ln>
            <a:noFill/>
          </a:ln>
        </p:spPr>
      </p:pic>
      <p:pic>
        <p:nvPicPr>
          <p:cNvPr id="676" name="Google Shape;676;p37"/>
          <p:cNvPicPr preferRelativeResize="0"/>
          <p:nvPr/>
        </p:nvPicPr>
        <p:blipFill>
          <a:blip r:embed="rId7">
            <a:alphaModFix/>
          </a:blip>
          <a:stretch>
            <a:fillRect/>
          </a:stretch>
        </p:blipFill>
        <p:spPr>
          <a:xfrm>
            <a:off x="6699800" y="161425"/>
            <a:ext cx="1046975" cy="1046975"/>
          </a:xfrm>
          <a:prstGeom prst="rect">
            <a:avLst/>
          </a:prstGeom>
          <a:noFill/>
          <a:ln>
            <a:noFill/>
          </a:ln>
        </p:spPr>
      </p:pic>
      <p:cxnSp>
        <p:nvCxnSpPr>
          <p:cNvPr id="677" name="Google Shape;677;p37"/>
          <p:cNvCxnSpPr/>
          <p:nvPr/>
        </p:nvCxnSpPr>
        <p:spPr>
          <a:xfrm flipH="1">
            <a:off x="177475" y="3979525"/>
            <a:ext cx="726600" cy="419700"/>
          </a:xfrm>
          <a:prstGeom prst="straightConnector1">
            <a:avLst/>
          </a:prstGeom>
          <a:noFill/>
          <a:ln w="38100" cap="flat" cmpd="sng">
            <a:solidFill>
              <a:srgbClr val="DF382C"/>
            </a:solidFill>
            <a:prstDash val="solid"/>
            <a:round/>
            <a:headEnd type="none" w="med" len="med"/>
            <a:tailEnd type="triangl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38"/>
          <p:cNvSpPr txBox="1">
            <a:spLocks noGrp="1"/>
          </p:cNvSpPr>
          <p:nvPr>
            <p:ph type="body" idx="1"/>
          </p:nvPr>
        </p:nvSpPr>
        <p:spPr>
          <a:xfrm>
            <a:off x="729325" y="1393075"/>
            <a:ext cx="3556800" cy="2096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rPr>
              <a:t>I now </a:t>
            </a:r>
            <a:r>
              <a:rPr lang="en" b="1">
                <a:solidFill>
                  <a:schemeClr val="lt1"/>
                </a:solidFill>
              </a:rPr>
              <a:t>need to identify every single</a:t>
            </a:r>
            <a:r>
              <a:rPr lang="en">
                <a:solidFill>
                  <a:schemeClr val="lt1"/>
                </a:solidFill>
              </a:rPr>
              <a:t> patient, visitor, and staff member who:</a:t>
            </a:r>
            <a:endParaRPr>
              <a:solidFill>
                <a:schemeClr val="lt1"/>
              </a:solidFill>
            </a:endParaRPr>
          </a:p>
          <a:p>
            <a:pPr marL="457200" lvl="0" indent="-311150" algn="l" rtl="0">
              <a:spcBef>
                <a:spcPts val="1200"/>
              </a:spcBef>
              <a:spcAft>
                <a:spcPts val="0"/>
              </a:spcAft>
              <a:buSzPts val="1300"/>
              <a:buChar char="●"/>
            </a:pPr>
            <a:r>
              <a:rPr lang="en"/>
              <a:t>Shared the </a:t>
            </a:r>
            <a:r>
              <a:rPr lang="en" b="1"/>
              <a:t>waiting room</a:t>
            </a:r>
            <a:r>
              <a:rPr lang="en"/>
              <a:t> with them</a:t>
            </a:r>
            <a:r>
              <a:rPr lang="en">
                <a:solidFill>
                  <a:srgbClr val="DF382C"/>
                </a:solidFill>
              </a:rPr>
              <a:t>*</a:t>
            </a:r>
            <a:endParaRPr>
              <a:solidFill>
                <a:srgbClr val="DF382C"/>
              </a:solidFill>
            </a:endParaRPr>
          </a:p>
          <a:p>
            <a:pPr marL="457200" lvl="0" indent="-311150" algn="l" rtl="0">
              <a:spcBef>
                <a:spcPts val="0"/>
              </a:spcBef>
              <a:spcAft>
                <a:spcPts val="0"/>
              </a:spcAft>
              <a:buSzPts val="1300"/>
              <a:buChar char="●"/>
            </a:pPr>
            <a:r>
              <a:rPr lang="en"/>
              <a:t>Were in the </a:t>
            </a:r>
            <a:r>
              <a:rPr lang="en" b="1"/>
              <a:t>exam room</a:t>
            </a:r>
            <a:r>
              <a:rPr lang="en"/>
              <a:t> after them</a:t>
            </a:r>
            <a:r>
              <a:rPr lang="en">
                <a:solidFill>
                  <a:srgbClr val="DF382C"/>
                </a:solidFill>
              </a:rPr>
              <a:t>*</a:t>
            </a:r>
            <a:endParaRPr>
              <a:solidFill>
                <a:srgbClr val="DF382C"/>
              </a:solidFill>
            </a:endParaRPr>
          </a:p>
          <a:p>
            <a:pPr marL="457200" lvl="0" indent="-311150" algn="l" rtl="0">
              <a:spcBef>
                <a:spcPts val="0"/>
              </a:spcBef>
              <a:spcAft>
                <a:spcPts val="0"/>
              </a:spcAft>
              <a:buSzPts val="1300"/>
              <a:buChar char="●"/>
            </a:pPr>
            <a:r>
              <a:rPr lang="en" b="1"/>
              <a:t>Cared for</a:t>
            </a:r>
            <a:r>
              <a:rPr lang="en"/>
              <a:t> the child</a:t>
            </a:r>
            <a:endParaRPr/>
          </a:p>
          <a:p>
            <a:pPr marL="457200" lvl="0" indent="-311150" algn="l" rtl="0">
              <a:spcBef>
                <a:spcPts val="0"/>
              </a:spcBef>
              <a:spcAft>
                <a:spcPts val="0"/>
              </a:spcAft>
              <a:buSzPts val="1300"/>
              <a:buChar char="●"/>
            </a:pPr>
            <a:r>
              <a:rPr lang="en" b="1"/>
              <a:t>Cleaned </a:t>
            </a:r>
            <a:r>
              <a:rPr lang="en"/>
              <a:t>the exam room</a:t>
            </a:r>
            <a:r>
              <a:rPr lang="en">
                <a:solidFill>
                  <a:srgbClr val="DF382C"/>
                </a:solidFill>
              </a:rPr>
              <a:t>*</a:t>
            </a:r>
            <a:endParaRPr>
              <a:solidFill>
                <a:srgbClr val="DF382C"/>
              </a:solidFill>
            </a:endParaRPr>
          </a:p>
          <a:p>
            <a:pPr marL="457200" lvl="0" indent="-311150" algn="l" rtl="0">
              <a:spcBef>
                <a:spcPts val="0"/>
              </a:spcBef>
              <a:spcAft>
                <a:spcPts val="0"/>
              </a:spcAft>
              <a:buSzPts val="1300"/>
              <a:buChar char="●"/>
            </a:pPr>
            <a:r>
              <a:rPr lang="en"/>
              <a:t>Checked them in</a:t>
            </a:r>
            <a:endParaRPr>
              <a:solidFill>
                <a:srgbClr val="9E9E9E"/>
              </a:solidFill>
            </a:endParaRPr>
          </a:p>
        </p:txBody>
      </p:sp>
      <p:sp>
        <p:nvSpPr>
          <p:cNvPr id="683" name="Google Shape;683;p38"/>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Back to the case</a:t>
            </a:r>
            <a:endParaRPr/>
          </a:p>
        </p:txBody>
      </p:sp>
      <p:pic>
        <p:nvPicPr>
          <p:cNvPr id="684" name="Google Shape;684;p38"/>
          <p:cNvPicPr preferRelativeResize="0"/>
          <p:nvPr/>
        </p:nvPicPr>
        <p:blipFill>
          <a:blip r:embed="rId3">
            <a:alphaModFix/>
          </a:blip>
          <a:stretch>
            <a:fillRect/>
          </a:stretch>
        </p:blipFill>
        <p:spPr>
          <a:xfrm>
            <a:off x="4391250" y="702249"/>
            <a:ext cx="4572851" cy="2787450"/>
          </a:xfrm>
          <a:prstGeom prst="rect">
            <a:avLst/>
          </a:prstGeom>
          <a:noFill/>
          <a:ln>
            <a:noFill/>
          </a:ln>
        </p:spPr>
      </p:pic>
      <p:sp>
        <p:nvSpPr>
          <p:cNvPr id="685" name="Google Shape;685;p38"/>
          <p:cNvSpPr txBox="1"/>
          <p:nvPr/>
        </p:nvSpPr>
        <p:spPr>
          <a:xfrm rot="-1535745">
            <a:off x="5101455" y="661847"/>
            <a:ext cx="1356190" cy="38483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b="1">
                <a:solidFill>
                  <a:srgbClr val="896110"/>
                </a:solidFill>
                <a:latin typeface="Open Sans"/>
                <a:ea typeface="Open Sans"/>
                <a:cs typeface="Open Sans"/>
                <a:sym typeface="Open Sans"/>
              </a:rPr>
              <a:t>Exam room 3</a:t>
            </a:r>
            <a:endParaRPr sz="1300" b="1">
              <a:solidFill>
                <a:srgbClr val="896110"/>
              </a:solidFill>
              <a:latin typeface="Open Sans"/>
              <a:ea typeface="Open Sans"/>
              <a:cs typeface="Open Sans"/>
              <a:sym typeface="Open Sans"/>
            </a:endParaRPr>
          </a:p>
        </p:txBody>
      </p:sp>
      <p:sp>
        <p:nvSpPr>
          <p:cNvPr id="686" name="Google Shape;686;p38"/>
          <p:cNvSpPr txBox="1"/>
          <p:nvPr/>
        </p:nvSpPr>
        <p:spPr>
          <a:xfrm rot="-788">
            <a:off x="6868250" y="2808014"/>
            <a:ext cx="1308600" cy="5850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b="1">
                <a:solidFill>
                  <a:srgbClr val="DF382C"/>
                </a:solidFill>
                <a:latin typeface="Open Sans"/>
                <a:ea typeface="Open Sans"/>
                <a:cs typeface="Open Sans"/>
                <a:sym typeface="Open Sans"/>
              </a:rPr>
              <a:t>The packed waiting room</a:t>
            </a:r>
            <a:endParaRPr sz="1300" b="1">
              <a:solidFill>
                <a:srgbClr val="DF382C"/>
              </a:solidFill>
              <a:latin typeface="Open Sans"/>
              <a:ea typeface="Open Sans"/>
              <a:cs typeface="Open Sans"/>
              <a:sym typeface="Open Sans"/>
            </a:endParaRPr>
          </a:p>
        </p:txBody>
      </p:sp>
      <p:sp>
        <p:nvSpPr>
          <p:cNvPr id="687" name="Google Shape;687;p38"/>
          <p:cNvSpPr txBox="1">
            <a:spLocks noGrp="1"/>
          </p:cNvSpPr>
          <p:nvPr>
            <p:ph type="body" idx="1"/>
          </p:nvPr>
        </p:nvSpPr>
        <p:spPr>
          <a:xfrm>
            <a:off x="4391225" y="3553300"/>
            <a:ext cx="4572900" cy="11355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solidFill>
                  <a:srgbClr val="9E9E9E"/>
                </a:solidFill>
                <a:latin typeface="Bitter"/>
                <a:ea typeface="Bitter"/>
                <a:cs typeface="Bitter"/>
                <a:sym typeface="Bitter"/>
              </a:rPr>
              <a:t>The child sits in the </a:t>
            </a:r>
            <a:r>
              <a:rPr lang="en" b="1">
                <a:solidFill>
                  <a:srgbClr val="DF382C"/>
                </a:solidFill>
                <a:latin typeface="Bitter"/>
                <a:ea typeface="Bitter"/>
                <a:cs typeface="Bitter"/>
                <a:sym typeface="Bitter"/>
              </a:rPr>
              <a:t>waiting room</a:t>
            </a:r>
            <a:r>
              <a:rPr lang="en">
                <a:latin typeface="Bitter"/>
                <a:ea typeface="Bitter"/>
                <a:cs typeface="Bitter"/>
                <a:sym typeface="Bitter"/>
              </a:rPr>
              <a:t> for </a:t>
            </a:r>
            <a:r>
              <a:rPr lang="en" b="1">
                <a:latin typeface="Bitter"/>
                <a:ea typeface="Bitter"/>
                <a:cs typeface="Bitter"/>
                <a:sym typeface="Bitter"/>
              </a:rPr>
              <a:t>45 minutes</a:t>
            </a:r>
            <a:r>
              <a:rPr lang="en">
                <a:latin typeface="Bitter"/>
                <a:ea typeface="Bitter"/>
                <a:cs typeface="Bitter"/>
                <a:sym typeface="Bitter"/>
              </a:rPr>
              <a:t>, is seen in </a:t>
            </a:r>
            <a:r>
              <a:rPr lang="en" b="1">
                <a:solidFill>
                  <a:srgbClr val="896110"/>
                </a:solidFill>
                <a:latin typeface="Bitter"/>
                <a:ea typeface="Bitter"/>
                <a:cs typeface="Bitter"/>
                <a:sym typeface="Bitter"/>
              </a:rPr>
              <a:t>Exam Room 3</a:t>
            </a:r>
            <a:r>
              <a:rPr lang="en">
                <a:solidFill>
                  <a:srgbClr val="9E9E9E"/>
                </a:solidFill>
                <a:latin typeface="Bitter"/>
                <a:ea typeface="Bitter"/>
                <a:cs typeface="Bitter"/>
                <a:sym typeface="Bitter"/>
              </a:rPr>
              <a:t>, and gets discharged home</a:t>
            </a:r>
            <a:endParaRPr>
              <a:solidFill>
                <a:srgbClr val="9E9E9E"/>
              </a:solidFill>
              <a:latin typeface="Bitter"/>
              <a:ea typeface="Bitter"/>
              <a:cs typeface="Bitter"/>
              <a:sym typeface="Bitter"/>
            </a:endParaRPr>
          </a:p>
        </p:txBody>
      </p:sp>
      <p:sp>
        <p:nvSpPr>
          <p:cNvPr id="688" name="Google Shape;688;p38"/>
          <p:cNvSpPr txBox="1">
            <a:spLocks noGrp="1"/>
          </p:cNvSpPr>
          <p:nvPr>
            <p:ph type="body" idx="1"/>
          </p:nvPr>
        </p:nvSpPr>
        <p:spPr>
          <a:xfrm>
            <a:off x="729325" y="1393075"/>
            <a:ext cx="3556800" cy="7137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1200"/>
              </a:spcAft>
              <a:buNone/>
            </a:pPr>
            <a:r>
              <a:rPr lang="en"/>
              <a:t>I now </a:t>
            </a:r>
            <a:r>
              <a:rPr lang="en" b="1">
                <a:solidFill>
                  <a:srgbClr val="DF382C"/>
                </a:solidFill>
              </a:rPr>
              <a:t>need to identify every single</a:t>
            </a:r>
            <a:r>
              <a:rPr lang="en"/>
              <a:t> patient, visitor, and staff member who:</a:t>
            </a:r>
            <a:endParaRPr>
              <a:solidFill>
                <a:srgbClr val="9E9E9E"/>
              </a:solidFill>
            </a:endParaRPr>
          </a:p>
        </p:txBody>
      </p:sp>
      <p:sp>
        <p:nvSpPr>
          <p:cNvPr id="689" name="Google Shape;689;p38"/>
          <p:cNvSpPr/>
          <p:nvPr/>
        </p:nvSpPr>
        <p:spPr>
          <a:xfrm>
            <a:off x="4323550" y="508550"/>
            <a:ext cx="4765500" cy="36567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690" name="Google Shape;690;p38"/>
          <p:cNvSpPr txBox="1"/>
          <p:nvPr/>
        </p:nvSpPr>
        <p:spPr>
          <a:xfrm>
            <a:off x="729450" y="3309525"/>
            <a:ext cx="3000000" cy="1075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300">
                <a:solidFill>
                  <a:schemeClr val="dk2"/>
                </a:solidFill>
                <a:latin typeface="Open Sans"/>
                <a:ea typeface="Open Sans"/>
                <a:cs typeface="Open Sans"/>
                <a:sym typeface="Open Sans"/>
              </a:rPr>
              <a:t>(</a:t>
            </a:r>
            <a:r>
              <a:rPr lang="en" sz="1300">
                <a:solidFill>
                  <a:srgbClr val="DF382C"/>
                </a:solidFill>
                <a:latin typeface="Open Sans"/>
                <a:ea typeface="Open Sans"/>
                <a:cs typeface="Open Sans"/>
                <a:sym typeface="Open Sans"/>
              </a:rPr>
              <a:t>*</a:t>
            </a:r>
            <a:r>
              <a:rPr lang="en" sz="1300">
                <a:solidFill>
                  <a:schemeClr val="dk2"/>
                </a:solidFill>
                <a:latin typeface="Open Sans"/>
                <a:ea typeface="Open Sans"/>
                <a:cs typeface="Open Sans"/>
                <a:sym typeface="Open Sans"/>
              </a:rPr>
              <a:t>) Since measles hangs out in the air for 2 hours, this could extend to the </a:t>
            </a:r>
            <a:r>
              <a:rPr lang="en" sz="1300" b="1">
                <a:solidFill>
                  <a:schemeClr val="dk2"/>
                </a:solidFill>
                <a:latin typeface="Open Sans"/>
                <a:ea typeface="Open Sans"/>
                <a:cs typeface="Open Sans"/>
                <a:sym typeface="Open Sans"/>
              </a:rPr>
              <a:t>2 hours after they left</a:t>
            </a:r>
            <a:r>
              <a:rPr lang="en" sz="1300">
                <a:solidFill>
                  <a:schemeClr val="dk2"/>
                </a:solidFill>
                <a:latin typeface="Open Sans"/>
                <a:ea typeface="Open Sans"/>
                <a:cs typeface="Open Sans"/>
                <a:sym typeface="Open Sans"/>
              </a:rPr>
              <a:t> </a:t>
            </a:r>
            <a:r>
              <a:rPr lang="en" sz="1300">
                <a:solidFill>
                  <a:srgbClr val="9E9E9E"/>
                </a:solidFill>
                <a:latin typeface="Open Sans"/>
                <a:ea typeface="Open Sans"/>
                <a:cs typeface="Open Sans"/>
                <a:sym typeface="Open Sans"/>
              </a:rPr>
              <a:t>(if we didn’t cycle the air)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39"/>
          <p:cNvSpPr txBox="1">
            <a:spLocks noGrp="1"/>
          </p:cNvSpPr>
          <p:nvPr>
            <p:ph type="body" idx="1"/>
          </p:nvPr>
        </p:nvSpPr>
        <p:spPr>
          <a:xfrm>
            <a:off x="729325" y="1393075"/>
            <a:ext cx="3556800" cy="2096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rPr>
              <a:t>I now </a:t>
            </a:r>
            <a:r>
              <a:rPr lang="en" b="1">
                <a:solidFill>
                  <a:schemeClr val="lt1"/>
                </a:solidFill>
              </a:rPr>
              <a:t>need to identify every single</a:t>
            </a:r>
            <a:r>
              <a:rPr lang="en">
                <a:solidFill>
                  <a:schemeClr val="lt1"/>
                </a:solidFill>
              </a:rPr>
              <a:t> patient, visitor, and staff member who:</a:t>
            </a:r>
            <a:endParaRPr>
              <a:solidFill>
                <a:schemeClr val="lt1"/>
              </a:solidFill>
            </a:endParaRPr>
          </a:p>
          <a:p>
            <a:pPr marL="457200" lvl="0" indent="-311150" algn="l" rtl="0">
              <a:spcBef>
                <a:spcPts val="1200"/>
              </a:spcBef>
              <a:spcAft>
                <a:spcPts val="0"/>
              </a:spcAft>
              <a:buSzPts val="1300"/>
              <a:buChar char="●"/>
            </a:pPr>
            <a:r>
              <a:rPr lang="en"/>
              <a:t>Shared the </a:t>
            </a:r>
            <a:r>
              <a:rPr lang="en" b="1"/>
              <a:t>waiting room</a:t>
            </a:r>
            <a:r>
              <a:rPr lang="en"/>
              <a:t> with them</a:t>
            </a:r>
            <a:r>
              <a:rPr lang="en">
                <a:solidFill>
                  <a:srgbClr val="DF382C"/>
                </a:solidFill>
              </a:rPr>
              <a:t>*</a:t>
            </a:r>
            <a:endParaRPr>
              <a:solidFill>
                <a:srgbClr val="DF382C"/>
              </a:solidFill>
            </a:endParaRPr>
          </a:p>
          <a:p>
            <a:pPr marL="457200" lvl="0" indent="-311150" algn="l" rtl="0">
              <a:spcBef>
                <a:spcPts val="0"/>
              </a:spcBef>
              <a:spcAft>
                <a:spcPts val="0"/>
              </a:spcAft>
              <a:buSzPts val="1300"/>
              <a:buChar char="●"/>
            </a:pPr>
            <a:r>
              <a:rPr lang="en"/>
              <a:t>Were in the </a:t>
            </a:r>
            <a:r>
              <a:rPr lang="en" b="1"/>
              <a:t>exam room</a:t>
            </a:r>
            <a:r>
              <a:rPr lang="en"/>
              <a:t> after them</a:t>
            </a:r>
            <a:r>
              <a:rPr lang="en">
                <a:solidFill>
                  <a:srgbClr val="DF382C"/>
                </a:solidFill>
              </a:rPr>
              <a:t>*</a:t>
            </a:r>
            <a:endParaRPr>
              <a:solidFill>
                <a:srgbClr val="DF382C"/>
              </a:solidFill>
            </a:endParaRPr>
          </a:p>
          <a:p>
            <a:pPr marL="457200" lvl="0" indent="-311150" algn="l" rtl="0">
              <a:spcBef>
                <a:spcPts val="0"/>
              </a:spcBef>
              <a:spcAft>
                <a:spcPts val="0"/>
              </a:spcAft>
              <a:buSzPts val="1300"/>
              <a:buChar char="●"/>
            </a:pPr>
            <a:r>
              <a:rPr lang="en" b="1"/>
              <a:t>Cared for</a:t>
            </a:r>
            <a:r>
              <a:rPr lang="en"/>
              <a:t> the child</a:t>
            </a:r>
            <a:endParaRPr/>
          </a:p>
          <a:p>
            <a:pPr marL="457200" lvl="0" indent="-311150" algn="l" rtl="0">
              <a:spcBef>
                <a:spcPts val="0"/>
              </a:spcBef>
              <a:spcAft>
                <a:spcPts val="0"/>
              </a:spcAft>
              <a:buSzPts val="1300"/>
              <a:buChar char="●"/>
            </a:pPr>
            <a:r>
              <a:rPr lang="en" b="1"/>
              <a:t>Cleaned </a:t>
            </a:r>
            <a:r>
              <a:rPr lang="en"/>
              <a:t>the exam room</a:t>
            </a:r>
            <a:r>
              <a:rPr lang="en">
                <a:solidFill>
                  <a:srgbClr val="DF382C"/>
                </a:solidFill>
              </a:rPr>
              <a:t>*</a:t>
            </a:r>
            <a:endParaRPr>
              <a:solidFill>
                <a:srgbClr val="DF382C"/>
              </a:solidFill>
            </a:endParaRPr>
          </a:p>
          <a:p>
            <a:pPr marL="457200" lvl="0" indent="-311150" algn="l" rtl="0">
              <a:spcBef>
                <a:spcPts val="0"/>
              </a:spcBef>
              <a:spcAft>
                <a:spcPts val="0"/>
              </a:spcAft>
              <a:buSzPts val="1300"/>
              <a:buChar char="●"/>
            </a:pPr>
            <a:r>
              <a:rPr lang="en"/>
              <a:t>Checked them in</a:t>
            </a:r>
            <a:endParaRPr>
              <a:solidFill>
                <a:srgbClr val="9E9E9E"/>
              </a:solidFill>
            </a:endParaRPr>
          </a:p>
        </p:txBody>
      </p:sp>
      <p:sp>
        <p:nvSpPr>
          <p:cNvPr id="696" name="Google Shape;696;p39"/>
          <p:cNvSpPr txBox="1">
            <a:spLocks noGrp="1"/>
          </p:cNvSpPr>
          <p:nvPr>
            <p:ph type="title"/>
          </p:nvPr>
        </p:nvSpPr>
        <p:spPr>
          <a:xfrm>
            <a:off x="729450" y="632850"/>
            <a:ext cx="39786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Back to the case</a:t>
            </a:r>
            <a:endParaRPr/>
          </a:p>
        </p:txBody>
      </p:sp>
      <p:sp>
        <p:nvSpPr>
          <p:cNvPr id="697" name="Google Shape;697;p39"/>
          <p:cNvSpPr txBox="1">
            <a:spLocks noGrp="1"/>
          </p:cNvSpPr>
          <p:nvPr>
            <p:ph type="body" idx="1"/>
          </p:nvPr>
        </p:nvSpPr>
        <p:spPr>
          <a:xfrm>
            <a:off x="729325" y="1393075"/>
            <a:ext cx="3556800" cy="7137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1200"/>
              </a:spcAft>
              <a:buNone/>
            </a:pPr>
            <a:r>
              <a:rPr lang="en"/>
              <a:t>I now </a:t>
            </a:r>
            <a:r>
              <a:rPr lang="en" b="1">
                <a:solidFill>
                  <a:srgbClr val="DF382C"/>
                </a:solidFill>
              </a:rPr>
              <a:t>need to identify every single</a:t>
            </a:r>
            <a:r>
              <a:rPr lang="en"/>
              <a:t> patient, visitor, and staff member who:</a:t>
            </a:r>
            <a:endParaRPr>
              <a:solidFill>
                <a:srgbClr val="9E9E9E"/>
              </a:solidFill>
            </a:endParaRPr>
          </a:p>
        </p:txBody>
      </p:sp>
      <p:sp>
        <p:nvSpPr>
          <p:cNvPr id="698" name="Google Shape;698;p39"/>
          <p:cNvSpPr txBox="1"/>
          <p:nvPr/>
        </p:nvSpPr>
        <p:spPr>
          <a:xfrm>
            <a:off x="729450" y="3309525"/>
            <a:ext cx="3000000" cy="1075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300">
                <a:solidFill>
                  <a:schemeClr val="dk2"/>
                </a:solidFill>
                <a:latin typeface="Open Sans"/>
                <a:ea typeface="Open Sans"/>
                <a:cs typeface="Open Sans"/>
                <a:sym typeface="Open Sans"/>
              </a:rPr>
              <a:t>(</a:t>
            </a:r>
            <a:r>
              <a:rPr lang="en" sz="1300">
                <a:solidFill>
                  <a:srgbClr val="DF382C"/>
                </a:solidFill>
                <a:latin typeface="Open Sans"/>
                <a:ea typeface="Open Sans"/>
                <a:cs typeface="Open Sans"/>
                <a:sym typeface="Open Sans"/>
              </a:rPr>
              <a:t>*</a:t>
            </a:r>
            <a:r>
              <a:rPr lang="en" sz="1300">
                <a:solidFill>
                  <a:schemeClr val="dk2"/>
                </a:solidFill>
                <a:latin typeface="Open Sans"/>
                <a:ea typeface="Open Sans"/>
                <a:cs typeface="Open Sans"/>
                <a:sym typeface="Open Sans"/>
              </a:rPr>
              <a:t>) Since measles hangs out in the air for 2 hours, this could extend to the </a:t>
            </a:r>
            <a:r>
              <a:rPr lang="en" sz="1300" b="1">
                <a:solidFill>
                  <a:schemeClr val="dk2"/>
                </a:solidFill>
                <a:latin typeface="Open Sans"/>
                <a:ea typeface="Open Sans"/>
                <a:cs typeface="Open Sans"/>
                <a:sym typeface="Open Sans"/>
              </a:rPr>
              <a:t>2 hours after they left</a:t>
            </a:r>
            <a:r>
              <a:rPr lang="en" sz="1300">
                <a:solidFill>
                  <a:schemeClr val="dk2"/>
                </a:solidFill>
                <a:latin typeface="Open Sans"/>
                <a:ea typeface="Open Sans"/>
                <a:cs typeface="Open Sans"/>
                <a:sym typeface="Open Sans"/>
              </a:rPr>
              <a:t> </a:t>
            </a:r>
            <a:r>
              <a:rPr lang="en" sz="1300">
                <a:solidFill>
                  <a:srgbClr val="9E9E9E"/>
                </a:solidFill>
                <a:latin typeface="Open Sans"/>
                <a:ea typeface="Open Sans"/>
                <a:cs typeface="Open Sans"/>
                <a:sym typeface="Open Sans"/>
              </a:rPr>
              <a:t>(if we didn’t cycle the air)</a:t>
            </a:r>
            <a:endParaRPr/>
          </a:p>
        </p:txBody>
      </p:sp>
      <p:sp>
        <p:nvSpPr>
          <p:cNvPr id="699" name="Google Shape;699;p39"/>
          <p:cNvSpPr/>
          <p:nvPr/>
        </p:nvSpPr>
        <p:spPr>
          <a:xfrm>
            <a:off x="546700" y="3364750"/>
            <a:ext cx="4187700" cy="969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700" name="Google Shape;700;p39"/>
          <p:cNvSpPr/>
          <p:nvPr/>
        </p:nvSpPr>
        <p:spPr>
          <a:xfrm>
            <a:off x="729325" y="1268125"/>
            <a:ext cx="3933600" cy="35955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701" name="Google Shape;701;p39"/>
          <p:cNvGrpSpPr/>
          <p:nvPr/>
        </p:nvGrpSpPr>
        <p:grpSpPr>
          <a:xfrm>
            <a:off x="4172375" y="2331800"/>
            <a:ext cx="4984724" cy="2817149"/>
            <a:chOff x="4043350" y="2179450"/>
            <a:chExt cx="4984724" cy="2817149"/>
          </a:xfrm>
        </p:grpSpPr>
        <p:pic>
          <p:nvPicPr>
            <p:cNvPr id="702" name="Google Shape;702;p39"/>
            <p:cNvPicPr preferRelativeResize="0"/>
            <p:nvPr/>
          </p:nvPicPr>
          <p:blipFill rotWithShape="1">
            <a:blip r:embed="rId3">
              <a:alphaModFix/>
            </a:blip>
            <a:srcRect b="36873"/>
            <a:stretch/>
          </p:blipFill>
          <p:spPr>
            <a:xfrm>
              <a:off x="4043350" y="2179450"/>
              <a:ext cx="4984724" cy="2817149"/>
            </a:xfrm>
            <a:prstGeom prst="rect">
              <a:avLst/>
            </a:prstGeom>
            <a:noFill/>
            <a:ln>
              <a:noFill/>
            </a:ln>
          </p:spPr>
        </p:pic>
        <p:sp>
          <p:nvSpPr>
            <p:cNvPr id="703" name="Google Shape;703;p39"/>
            <p:cNvSpPr/>
            <p:nvPr/>
          </p:nvSpPr>
          <p:spPr>
            <a:xfrm>
              <a:off x="5234240" y="2564856"/>
              <a:ext cx="2826300" cy="256800"/>
            </a:xfrm>
            <a:prstGeom prst="rect">
              <a:avLst/>
            </a:prstGeom>
            <a:solidFill>
              <a:schemeClr val="dk2"/>
            </a:solidFill>
            <a:ln w="10825" cap="flat" cmpd="sng">
              <a:solidFill>
                <a:schemeClr val="dk2"/>
              </a:solidFill>
              <a:prstDash val="solid"/>
              <a:round/>
              <a:headEnd type="none" w="sm" len="sm"/>
              <a:tailEnd type="none" w="sm" len="sm"/>
            </a:ln>
          </p:spPr>
          <p:txBody>
            <a:bodyPr spcFirstLastPara="1" wrap="square" lIns="103925" tIns="103925" rIns="103925" bIns="103925" anchor="ctr" anchorCtr="0">
              <a:noAutofit/>
            </a:bodyPr>
            <a:lstStyle/>
            <a:p>
              <a:pPr marL="0" lvl="0" indent="0" algn="ctr" rtl="0">
                <a:spcBef>
                  <a:spcPts val="0"/>
                </a:spcBef>
                <a:spcAft>
                  <a:spcPts val="0"/>
                </a:spcAft>
                <a:buNone/>
              </a:pPr>
              <a:r>
                <a:rPr lang="en" sz="1292">
                  <a:solidFill>
                    <a:schemeClr val="lt1"/>
                  </a:solidFill>
                  <a:latin typeface="Open Sans"/>
                  <a:ea typeface="Open Sans"/>
                  <a:cs typeface="Open Sans"/>
                  <a:sym typeface="Open Sans"/>
                </a:rPr>
                <a:t>Not real patient data</a:t>
              </a:r>
              <a:endParaRPr sz="1292">
                <a:solidFill>
                  <a:schemeClr val="lt1"/>
                </a:solidFill>
                <a:latin typeface="Open Sans"/>
                <a:ea typeface="Open Sans"/>
                <a:cs typeface="Open Sans"/>
                <a:sym typeface="Open Sans"/>
              </a:endParaRPr>
            </a:p>
          </p:txBody>
        </p:sp>
      </p:grpSp>
      <p:grpSp>
        <p:nvGrpSpPr>
          <p:cNvPr id="704" name="Google Shape;704;p39"/>
          <p:cNvGrpSpPr/>
          <p:nvPr/>
        </p:nvGrpSpPr>
        <p:grpSpPr>
          <a:xfrm>
            <a:off x="2848025" y="3026056"/>
            <a:ext cx="5819850" cy="841438"/>
            <a:chOff x="3608208" y="452321"/>
            <a:chExt cx="5419864" cy="783608"/>
          </a:xfrm>
        </p:grpSpPr>
        <p:pic>
          <p:nvPicPr>
            <p:cNvPr id="705" name="Google Shape;705;p39"/>
            <p:cNvPicPr preferRelativeResize="0"/>
            <p:nvPr/>
          </p:nvPicPr>
          <p:blipFill rotWithShape="1">
            <a:blip r:embed="rId4">
              <a:alphaModFix/>
            </a:blip>
            <a:srcRect b="71156"/>
            <a:stretch/>
          </p:blipFill>
          <p:spPr>
            <a:xfrm>
              <a:off x="3608208" y="452321"/>
              <a:ext cx="5419864" cy="783608"/>
            </a:xfrm>
            <a:prstGeom prst="rect">
              <a:avLst/>
            </a:prstGeom>
            <a:noFill/>
            <a:ln>
              <a:noFill/>
            </a:ln>
          </p:spPr>
        </p:pic>
        <p:sp>
          <p:nvSpPr>
            <p:cNvPr id="706" name="Google Shape;706;p39"/>
            <p:cNvSpPr/>
            <p:nvPr/>
          </p:nvSpPr>
          <p:spPr>
            <a:xfrm>
              <a:off x="7270625" y="786300"/>
              <a:ext cx="258600" cy="143400"/>
            </a:xfrm>
            <a:prstGeom prst="rect">
              <a:avLst/>
            </a:prstGeom>
            <a:solidFill>
              <a:schemeClr val="dk2"/>
            </a:solidFill>
            <a:ln w="11625" cap="flat" cmpd="sng">
              <a:solidFill>
                <a:schemeClr val="dk2"/>
              </a:solidFill>
              <a:prstDash val="solid"/>
              <a:round/>
              <a:headEnd type="none" w="sm" len="sm"/>
              <a:tailEnd type="none" w="sm" len="sm"/>
            </a:ln>
          </p:spPr>
          <p:txBody>
            <a:bodyPr spcFirstLastPara="1" wrap="square" lIns="111600" tIns="111600" rIns="111600" bIns="111600" anchor="ctr" anchorCtr="0">
              <a:noAutofit/>
            </a:bodyPr>
            <a:lstStyle/>
            <a:p>
              <a:pPr marL="0" lvl="0" indent="0" algn="ctr" rtl="0">
                <a:spcBef>
                  <a:spcPts val="0"/>
                </a:spcBef>
                <a:spcAft>
                  <a:spcPts val="0"/>
                </a:spcAft>
                <a:buNone/>
              </a:pPr>
              <a:endParaRPr sz="850">
                <a:solidFill>
                  <a:schemeClr val="lt1"/>
                </a:solidFill>
                <a:latin typeface="Open Sans"/>
                <a:ea typeface="Open Sans"/>
                <a:cs typeface="Open Sans"/>
                <a:sym typeface="Open Sans"/>
              </a:endParaRPr>
            </a:p>
          </p:txBody>
        </p:sp>
        <p:sp>
          <p:nvSpPr>
            <p:cNvPr id="707" name="Google Shape;707;p39"/>
            <p:cNvSpPr/>
            <p:nvPr/>
          </p:nvSpPr>
          <p:spPr>
            <a:xfrm>
              <a:off x="7367075" y="1032725"/>
              <a:ext cx="258600" cy="143400"/>
            </a:xfrm>
            <a:prstGeom prst="rect">
              <a:avLst/>
            </a:prstGeom>
            <a:solidFill>
              <a:schemeClr val="dk2"/>
            </a:solidFill>
            <a:ln w="11625" cap="flat" cmpd="sng">
              <a:solidFill>
                <a:schemeClr val="dk2"/>
              </a:solidFill>
              <a:prstDash val="solid"/>
              <a:round/>
              <a:headEnd type="none" w="sm" len="sm"/>
              <a:tailEnd type="none" w="sm" len="sm"/>
            </a:ln>
          </p:spPr>
          <p:txBody>
            <a:bodyPr spcFirstLastPara="1" wrap="square" lIns="111600" tIns="111600" rIns="111600" bIns="111600" anchor="ctr" anchorCtr="0">
              <a:noAutofit/>
            </a:bodyPr>
            <a:lstStyle/>
            <a:p>
              <a:pPr marL="0" lvl="0" indent="0" algn="ctr" rtl="0">
                <a:spcBef>
                  <a:spcPts val="0"/>
                </a:spcBef>
                <a:spcAft>
                  <a:spcPts val="0"/>
                </a:spcAft>
                <a:buNone/>
              </a:pPr>
              <a:endParaRPr sz="850">
                <a:solidFill>
                  <a:schemeClr val="lt1"/>
                </a:solidFill>
                <a:latin typeface="Open Sans"/>
                <a:ea typeface="Open Sans"/>
                <a:cs typeface="Open Sans"/>
                <a:sym typeface="Open Sans"/>
              </a:endParaRPr>
            </a:p>
          </p:txBody>
        </p:sp>
      </p:grpSp>
      <p:grpSp>
        <p:nvGrpSpPr>
          <p:cNvPr id="708" name="Google Shape;708;p39"/>
          <p:cNvGrpSpPr/>
          <p:nvPr/>
        </p:nvGrpSpPr>
        <p:grpSpPr>
          <a:xfrm>
            <a:off x="2848017" y="3026061"/>
            <a:ext cx="5819863" cy="1993268"/>
            <a:chOff x="3608200" y="452325"/>
            <a:chExt cx="5419876" cy="1856275"/>
          </a:xfrm>
        </p:grpSpPr>
        <p:pic>
          <p:nvPicPr>
            <p:cNvPr id="709" name="Google Shape;709;p39"/>
            <p:cNvPicPr preferRelativeResize="0"/>
            <p:nvPr/>
          </p:nvPicPr>
          <p:blipFill rotWithShape="1">
            <a:blip r:embed="rId4">
              <a:alphaModFix/>
            </a:blip>
            <a:srcRect b="31671"/>
            <a:stretch/>
          </p:blipFill>
          <p:spPr>
            <a:xfrm>
              <a:off x="3608200" y="452325"/>
              <a:ext cx="5419876" cy="1856275"/>
            </a:xfrm>
            <a:prstGeom prst="rect">
              <a:avLst/>
            </a:prstGeom>
            <a:noFill/>
            <a:ln>
              <a:noFill/>
            </a:ln>
          </p:spPr>
        </p:pic>
        <p:sp>
          <p:nvSpPr>
            <p:cNvPr id="710" name="Google Shape;710;p39"/>
            <p:cNvSpPr/>
            <p:nvPr/>
          </p:nvSpPr>
          <p:spPr>
            <a:xfrm>
              <a:off x="7270625" y="786300"/>
              <a:ext cx="258600" cy="143400"/>
            </a:xfrm>
            <a:prstGeom prst="rect">
              <a:avLst/>
            </a:prstGeom>
            <a:solidFill>
              <a:schemeClr val="dk2"/>
            </a:solidFill>
            <a:ln w="11625" cap="flat" cmpd="sng">
              <a:solidFill>
                <a:schemeClr val="dk2"/>
              </a:solidFill>
              <a:prstDash val="solid"/>
              <a:round/>
              <a:headEnd type="none" w="sm" len="sm"/>
              <a:tailEnd type="none" w="sm" len="sm"/>
            </a:ln>
          </p:spPr>
          <p:txBody>
            <a:bodyPr spcFirstLastPara="1" wrap="square" lIns="111600" tIns="111600" rIns="111600" bIns="111600" anchor="ctr" anchorCtr="0">
              <a:noAutofit/>
            </a:bodyPr>
            <a:lstStyle/>
            <a:p>
              <a:pPr marL="0" lvl="0" indent="0" algn="ctr" rtl="0">
                <a:spcBef>
                  <a:spcPts val="0"/>
                </a:spcBef>
                <a:spcAft>
                  <a:spcPts val="0"/>
                </a:spcAft>
                <a:buNone/>
              </a:pPr>
              <a:endParaRPr sz="850">
                <a:solidFill>
                  <a:schemeClr val="lt1"/>
                </a:solidFill>
                <a:latin typeface="Open Sans"/>
                <a:ea typeface="Open Sans"/>
                <a:cs typeface="Open Sans"/>
                <a:sym typeface="Open Sans"/>
              </a:endParaRPr>
            </a:p>
          </p:txBody>
        </p:sp>
        <p:sp>
          <p:nvSpPr>
            <p:cNvPr id="711" name="Google Shape;711;p39"/>
            <p:cNvSpPr/>
            <p:nvPr/>
          </p:nvSpPr>
          <p:spPr>
            <a:xfrm>
              <a:off x="7367075" y="1032725"/>
              <a:ext cx="258600" cy="143400"/>
            </a:xfrm>
            <a:prstGeom prst="rect">
              <a:avLst/>
            </a:prstGeom>
            <a:solidFill>
              <a:schemeClr val="dk2"/>
            </a:solidFill>
            <a:ln w="11625" cap="flat" cmpd="sng">
              <a:solidFill>
                <a:schemeClr val="dk2"/>
              </a:solidFill>
              <a:prstDash val="solid"/>
              <a:round/>
              <a:headEnd type="none" w="sm" len="sm"/>
              <a:tailEnd type="none" w="sm" len="sm"/>
            </a:ln>
          </p:spPr>
          <p:txBody>
            <a:bodyPr spcFirstLastPara="1" wrap="square" lIns="111600" tIns="111600" rIns="111600" bIns="111600" anchor="ctr" anchorCtr="0">
              <a:noAutofit/>
            </a:bodyPr>
            <a:lstStyle/>
            <a:p>
              <a:pPr marL="0" lvl="0" indent="0" algn="ctr" rtl="0">
                <a:spcBef>
                  <a:spcPts val="0"/>
                </a:spcBef>
                <a:spcAft>
                  <a:spcPts val="0"/>
                </a:spcAft>
                <a:buNone/>
              </a:pPr>
              <a:endParaRPr sz="850">
                <a:solidFill>
                  <a:schemeClr val="lt1"/>
                </a:solidFill>
                <a:latin typeface="Open Sans"/>
                <a:ea typeface="Open Sans"/>
                <a:cs typeface="Open Sans"/>
                <a:sym typeface="Open Sans"/>
              </a:endParaRPr>
            </a:p>
          </p:txBody>
        </p:sp>
      </p:grpSp>
      <p:sp>
        <p:nvSpPr>
          <p:cNvPr id="712" name="Google Shape;712;p39"/>
          <p:cNvSpPr/>
          <p:nvPr/>
        </p:nvSpPr>
        <p:spPr>
          <a:xfrm>
            <a:off x="5136000" y="429700"/>
            <a:ext cx="3386400" cy="1372500"/>
          </a:xfrm>
          <a:prstGeom prst="roundRect">
            <a:avLst>
              <a:gd name="adj" fmla="val 16667"/>
            </a:avLst>
          </a:prstGeom>
          <a:solidFill>
            <a:srgbClr val="FAE4E8"/>
          </a:solidFill>
          <a:ln w="9525" cap="flat" cmpd="sng">
            <a:solidFill>
              <a:srgbClr val="B03D5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B03D50"/>
                </a:solidFill>
                <a:latin typeface="Open Sans"/>
                <a:ea typeface="Open Sans"/>
                <a:cs typeface="Open Sans"/>
                <a:sym typeface="Open Sans"/>
              </a:rPr>
              <a:t>Contact tracing</a:t>
            </a:r>
            <a:r>
              <a:rPr lang="en" sz="1200">
                <a:solidFill>
                  <a:srgbClr val="1A1A1A"/>
                </a:solidFill>
                <a:latin typeface="Open Sans"/>
                <a:ea typeface="Open Sans"/>
                <a:cs typeface="Open Sans"/>
                <a:sym typeface="Open Sans"/>
              </a:rPr>
              <a:t>: The process of </a:t>
            </a:r>
            <a:r>
              <a:rPr lang="en" sz="1200" b="1">
                <a:solidFill>
                  <a:srgbClr val="1A1A1A"/>
                </a:solidFill>
                <a:latin typeface="Open Sans"/>
                <a:ea typeface="Open Sans"/>
                <a:cs typeface="Open Sans"/>
                <a:sym typeface="Open Sans"/>
              </a:rPr>
              <a:t>identifying and notifying people</a:t>
            </a:r>
            <a:r>
              <a:rPr lang="en" sz="1200">
                <a:solidFill>
                  <a:srgbClr val="1A1A1A"/>
                </a:solidFill>
                <a:latin typeface="Open Sans"/>
                <a:ea typeface="Open Sans"/>
                <a:cs typeface="Open Sans"/>
                <a:sym typeface="Open Sans"/>
              </a:rPr>
              <a:t> who may have been exposed to an infectious disease</a:t>
            </a:r>
            <a:endParaRPr sz="1200">
              <a:solidFill>
                <a:srgbClr val="1A1A1A"/>
              </a:solidFill>
              <a:latin typeface="Open Sans"/>
              <a:ea typeface="Open Sans"/>
              <a:cs typeface="Open Sans"/>
              <a:sym typeface="Open Sans"/>
            </a:endParaRPr>
          </a:p>
          <a:p>
            <a:pPr marL="228600" marR="255715" lvl="0" indent="0" algn="ctr" rtl="0">
              <a:spcBef>
                <a:spcPts val="0"/>
              </a:spcBef>
              <a:spcAft>
                <a:spcPts val="0"/>
              </a:spcAft>
              <a:buNone/>
            </a:pPr>
            <a:r>
              <a:rPr lang="en" sz="1000">
                <a:solidFill>
                  <a:srgbClr val="1A1A1A"/>
                </a:solidFill>
                <a:latin typeface="Open Sans"/>
                <a:ea typeface="Open Sans"/>
                <a:cs typeface="Open Sans"/>
                <a:sym typeface="Open Sans"/>
              </a:rPr>
              <a:t>For measles, you have 72 hours to get them post-exposure prophylaxis </a:t>
            </a:r>
            <a:endParaRPr sz="1000">
              <a:solidFill>
                <a:srgbClr val="1A1A1A"/>
              </a:solidFill>
              <a:latin typeface="Open Sans"/>
              <a:ea typeface="Open Sans"/>
              <a:cs typeface="Open Sans"/>
              <a:sym typeface="Open Sans"/>
            </a:endParaRPr>
          </a:p>
        </p:txBody>
      </p:sp>
      <p:sp>
        <p:nvSpPr>
          <p:cNvPr id="713" name="Google Shape;713;p39"/>
          <p:cNvSpPr/>
          <p:nvPr/>
        </p:nvSpPr>
        <p:spPr>
          <a:xfrm>
            <a:off x="1216425" y="1434175"/>
            <a:ext cx="2478000" cy="307800"/>
          </a:xfrm>
          <a:prstGeom prst="rect">
            <a:avLst/>
          </a:prstGeom>
          <a:noFill/>
          <a:ln w="19050" cap="flat" cmpd="sng">
            <a:solidFill>
              <a:srgbClr val="C1443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cxnSp>
        <p:nvCxnSpPr>
          <p:cNvPr id="714" name="Google Shape;714;p39"/>
          <p:cNvCxnSpPr>
            <a:stCxn id="712" idx="1"/>
            <a:endCxn id="713" idx="3"/>
          </p:cNvCxnSpPr>
          <p:nvPr/>
        </p:nvCxnSpPr>
        <p:spPr>
          <a:xfrm flipH="1">
            <a:off x="3694500" y="1115950"/>
            <a:ext cx="1441500" cy="472200"/>
          </a:xfrm>
          <a:prstGeom prst="bentConnector3">
            <a:avLst>
              <a:gd name="adj1" fmla="val 50003"/>
            </a:avLst>
          </a:prstGeom>
          <a:noFill/>
          <a:ln w="19050" cap="flat" cmpd="sng">
            <a:solidFill>
              <a:srgbClr val="C1443C"/>
            </a:solidFill>
            <a:prstDash val="solid"/>
            <a:round/>
            <a:headEnd type="none" w="med" len="med"/>
            <a:tailEnd type="triangle" w="med" len="med"/>
          </a:ln>
        </p:spPr>
      </p:cxnSp>
      <p:sp>
        <p:nvSpPr>
          <p:cNvPr id="715" name="Google Shape;715;p39"/>
          <p:cNvSpPr/>
          <p:nvPr/>
        </p:nvSpPr>
        <p:spPr>
          <a:xfrm>
            <a:off x="5429100" y="1980625"/>
            <a:ext cx="2560200" cy="654900"/>
          </a:xfrm>
          <a:prstGeom prst="roundRect">
            <a:avLst>
              <a:gd name="adj" fmla="val 16667"/>
            </a:avLst>
          </a:prstGeom>
          <a:solidFill>
            <a:srgbClr val="E5F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rgbClr val="3B7E94"/>
                </a:solidFill>
                <a:latin typeface="Open Sans"/>
                <a:ea typeface="Open Sans"/>
                <a:cs typeface="Open Sans"/>
                <a:sym typeface="Open Sans"/>
              </a:rPr>
              <a:t>Fortunately, the </a:t>
            </a:r>
            <a:r>
              <a:rPr lang="en" sz="1200" b="1">
                <a:solidFill>
                  <a:schemeClr val="dk2"/>
                </a:solidFill>
                <a:latin typeface="Open Sans"/>
                <a:ea typeface="Open Sans"/>
                <a:cs typeface="Open Sans"/>
                <a:sym typeface="Open Sans"/>
              </a:rPr>
              <a:t>electronic</a:t>
            </a:r>
            <a:r>
              <a:rPr lang="en" sz="1200">
                <a:solidFill>
                  <a:schemeClr val="dk2"/>
                </a:solidFill>
                <a:latin typeface="Open Sans"/>
                <a:ea typeface="Open Sans"/>
                <a:cs typeface="Open Sans"/>
                <a:sym typeface="Open Sans"/>
              </a:rPr>
              <a:t> </a:t>
            </a:r>
            <a:r>
              <a:rPr lang="en" sz="1200" b="1">
                <a:solidFill>
                  <a:schemeClr val="dk2"/>
                </a:solidFill>
                <a:latin typeface="Open Sans"/>
                <a:ea typeface="Open Sans"/>
                <a:cs typeface="Open Sans"/>
                <a:sym typeface="Open Sans"/>
              </a:rPr>
              <a:t>medical record</a:t>
            </a:r>
            <a:r>
              <a:rPr lang="en" sz="1200" b="1">
                <a:solidFill>
                  <a:srgbClr val="3B7E94"/>
                </a:solidFill>
                <a:latin typeface="Open Sans"/>
                <a:ea typeface="Open Sans"/>
                <a:cs typeface="Open Sans"/>
                <a:sym typeface="Open Sans"/>
              </a:rPr>
              <a:t> </a:t>
            </a:r>
            <a:r>
              <a:rPr lang="en" sz="1200">
                <a:solidFill>
                  <a:srgbClr val="3B7E94"/>
                </a:solidFill>
                <a:latin typeface="Open Sans"/>
                <a:ea typeface="Open Sans"/>
                <a:cs typeface="Open Sans"/>
                <a:sym typeface="Open Sans"/>
              </a:rPr>
              <a:t>(</a:t>
            </a:r>
            <a:r>
              <a:rPr lang="en" sz="1200" b="1">
                <a:solidFill>
                  <a:srgbClr val="DF382C"/>
                </a:solidFill>
                <a:latin typeface="Open Sans"/>
                <a:ea typeface="Open Sans"/>
                <a:cs typeface="Open Sans"/>
                <a:sym typeface="Open Sans"/>
              </a:rPr>
              <a:t>EMR</a:t>
            </a:r>
            <a:r>
              <a:rPr lang="en" sz="1200">
                <a:solidFill>
                  <a:srgbClr val="3B7E94"/>
                </a:solidFill>
                <a:latin typeface="Open Sans"/>
                <a:ea typeface="Open Sans"/>
                <a:cs typeface="Open Sans"/>
                <a:sym typeface="Open Sans"/>
              </a:rPr>
              <a:t>) is</a:t>
            </a:r>
            <a:r>
              <a:rPr lang="en" sz="1200" b="1">
                <a:solidFill>
                  <a:srgbClr val="3B7E94"/>
                </a:solidFill>
                <a:latin typeface="Open Sans"/>
                <a:ea typeface="Open Sans"/>
                <a:cs typeface="Open Sans"/>
                <a:sym typeface="Open Sans"/>
              </a:rPr>
              <a:t> </a:t>
            </a:r>
            <a:r>
              <a:rPr lang="en" sz="1200" b="1">
                <a:solidFill>
                  <a:schemeClr val="dk2"/>
                </a:solidFill>
                <a:latin typeface="Open Sans"/>
                <a:ea typeface="Open Sans"/>
                <a:cs typeface="Open Sans"/>
                <a:sym typeface="Open Sans"/>
              </a:rPr>
              <a:t>incredibly helpful</a:t>
            </a:r>
            <a:r>
              <a:rPr lang="en" sz="1200" b="1">
                <a:solidFill>
                  <a:srgbClr val="3B7E94"/>
                </a:solidFill>
                <a:latin typeface="Open Sans"/>
                <a:ea typeface="Open Sans"/>
                <a:cs typeface="Open Sans"/>
                <a:sym typeface="Open Sans"/>
              </a:rPr>
              <a:t> </a:t>
            </a:r>
            <a:r>
              <a:rPr lang="en" sz="1200">
                <a:solidFill>
                  <a:srgbClr val="3B7E94"/>
                </a:solidFill>
                <a:latin typeface="Open Sans"/>
                <a:ea typeface="Open Sans"/>
                <a:cs typeface="Open Sans"/>
                <a:sym typeface="Open Sans"/>
              </a:rPr>
              <a:t>here</a:t>
            </a:r>
            <a:endParaRPr sz="1200">
              <a:solidFill>
                <a:srgbClr val="896110"/>
              </a:solidFill>
              <a:latin typeface="Open Sans"/>
              <a:ea typeface="Open Sans"/>
              <a:cs typeface="Open Sans"/>
              <a:sym typeface="Open Sans"/>
            </a:endParaRPr>
          </a:p>
        </p:txBody>
      </p:sp>
      <p:sp>
        <p:nvSpPr>
          <p:cNvPr id="716" name="Google Shape;716;p39"/>
          <p:cNvSpPr/>
          <p:nvPr/>
        </p:nvSpPr>
        <p:spPr>
          <a:xfrm>
            <a:off x="1216425" y="2071700"/>
            <a:ext cx="3033600" cy="433200"/>
          </a:xfrm>
          <a:prstGeom prst="rect">
            <a:avLst/>
          </a:prstGeom>
          <a:noFill/>
          <a:ln w="19050" cap="flat" cmpd="sng">
            <a:solidFill>
              <a:srgbClr val="DF382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717" name="Google Shape;717;p39"/>
          <p:cNvSpPr/>
          <p:nvPr/>
        </p:nvSpPr>
        <p:spPr>
          <a:xfrm>
            <a:off x="1216425" y="2530666"/>
            <a:ext cx="1576800" cy="209700"/>
          </a:xfrm>
          <a:prstGeom prst="rect">
            <a:avLst/>
          </a:prstGeom>
          <a:noFill/>
          <a:ln w="19050" cap="flat" cmpd="sng">
            <a:solidFill>
              <a:srgbClr val="3B71CA"/>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718" name="Google Shape;718;p39"/>
          <p:cNvSpPr/>
          <p:nvPr/>
        </p:nvSpPr>
        <p:spPr>
          <a:xfrm>
            <a:off x="1216425" y="2767150"/>
            <a:ext cx="2085600" cy="209700"/>
          </a:xfrm>
          <a:prstGeom prst="rect">
            <a:avLst/>
          </a:prstGeom>
          <a:noFill/>
          <a:ln w="19050" cap="flat" cmpd="sng">
            <a:solidFill>
              <a:srgbClr val="89611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719" name="Google Shape;719;p39"/>
          <p:cNvSpPr/>
          <p:nvPr/>
        </p:nvSpPr>
        <p:spPr>
          <a:xfrm>
            <a:off x="2898375" y="3917825"/>
            <a:ext cx="1211100" cy="209700"/>
          </a:xfrm>
          <a:prstGeom prst="rect">
            <a:avLst/>
          </a:prstGeom>
          <a:noFill/>
          <a:ln w="19050" cap="flat" cmpd="sng">
            <a:solidFill>
              <a:srgbClr val="DF382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cxnSp>
        <p:nvCxnSpPr>
          <p:cNvPr id="720" name="Google Shape;720;p39"/>
          <p:cNvCxnSpPr>
            <a:stCxn id="716" idx="1"/>
            <a:endCxn id="719" idx="1"/>
          </p:cNvCxnSpPr>
          <p:nvPr/>
        </p:nvCxnSpPr>
        <p:spPr>
          <a:xfrm>
            <a:off x="1216425" y="2288300"/>
            <a:ext cx="1682100" cy="1734300"/>
          </a:xfrm>
          <a:prstGeom prst="bentConnector3">
            <a:avLst>
              <a:gd name="adj1" fmla="val -49196"/>
            </a:avLst>
          </a:prstGeom>
          <a:noFill/>
          <a:ln w="9525" cap="flat" cmpd="sng">
            <a:solidFill>
              <a:srgbClr val="DF382C"/>
            </a:solidFill>
            <a:prstDash val="solid"/>
            <a:round/>
            <a:headEnd type="none" w="med" len="med"/>
            <a:tailEnd type="triangle" w="med" len="med"/>
          </a:ln>
        </p:spPr>
      </p:cxnSp>
      <p:sp>
        <p:nvSpPr>
          <p:cNvPr id="721" name="Google Shape;721;p39"/>
          <p:cNvSpPr/>
          <p:nvPr/>
        </p:nvSpPr>
        <p:spPr>
          <a:xfrm>
            <a:off x="4172375" y="3917825"/>
            <a:ext cx="1211100" cy="209700"/>
          </a:xfrm>
          <a:prstGeom prst="rect">
            <a:avLst/>
          </a:prstGeom>
          <a:noFill/>
          <a:ln w="19050" cap="flat" cmpd="sng">
            <a:solidFill>
              <a:srgbClr val="3B71CA"/>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cxnSp>
        <p:nvCxnSpPr>
          <p:cNvPr id="722" name="Google Shape;722;p39"/>
          <p:cNvCxnSpPr>
            <a:stCxn id="717" idx="1"/>
            <a:endCxn id="721" idx="0"/>
          </p:cNvCxnSpPr>
          <p:nvPr/>
        </p:nvCxnSpPr>
        <p:spPr>
          <a:xfrm>
            <a:off x="1216425" y="2635516"/>
            <a:ext cx="3561600" cy="1282200"/>
          </a:xfrm>
          <a:prstGeom prst="bentConnector4">
            <a:avLst>
              <a:gd name="adj1" fmla="val -6686"/>
              <a:gd name="adj2" fmla="val 54093"/>
            </a:avLst>
          </a:prstGeom>
          <a:noFill/>
          <a:ln w="9525" cap="flat" cmpd="sng">
            <a:solidFill>
              <a:srgbClr val="3B71CA"/>
            </a:solidFill>
            <a:prstDash val="solid"/>
            <a:round/>
            <a:headEnd type="none" w="med" len="med"/>
            <a:tailEnd type="triangle" w="med" len="med"/>
          </a:ln>
        </p:spPr>
      </p:cxnSp>
      <p:sp>
        <p:nvSpPr>
          <p:cNvPr id="723" name="Google Shape;723;p39"/>
          <p:cNvSpPr/>
          <p:nvPr/>
        </p:nvSpPr>
        <p:spPr>
          <a:xfrm>
            <a:off x="5446375" y="3917825"/>
            <a:ext cx="1384500" cy="209700"/>
          </a:xfrm>
          <a:prstGeom prst="rect">
            <a:avLst/>
          </a:prstGeom>
          <a:noFill/>
          <a:ln w="19050" cap="flat" cmpd="sng">
            <a:solidFill>
              <a:srgbClr val="89611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cxnSp>
        <p:nvCxnSpPr>
          <p:cNvPr id="724" name="Google Shape;724;p39"/>
          <p:cNvCxnSpPr>
            <a:stCxn id="718" idx="3"/>
            <a:endCxn id="723" idx="0"/>
          </p:cNvCxnSpPr>
          <p:nvPr/>
        </p:nvCxnSpPr>
        <p:spPr>
          <a:xfrm>
            <a:off x="3302025" y="2872000"/>
            <a:ext cx="2836500" cy="1045800"/>
          </a:xfrm>
          <a:prstGeom prst="bentConnector2">
            <a:avLst/>
          </a:prstGeom>
          <a:noFill/>
          <a:ln w="9525" cap="flat" cmpd="sng">
            <a:solidFill>
              <a:srgbClr val="896110"/>
            </a:solidFill>
            <a:prstDash val="solid"/>
            <a:round/>
            <a:headEnd type="none" w="med" len="med"/>
            <a:tailEnd type="triangle" w="med" len="med"/>
          </a:ln>
        </p:spPr>
      </p:cxnSp>
      <p:cxnSp>
        <p:nvCxnSpPr>
          <p:cNvPr id="725" name="Google Shape;725;p39"/>
          <p:cNvCxnSpPr>
            <a:stCxn id="721" idx="2"/>
          </p:cNvCxnSpPr>
          <p:nvPr/>
        </p:nvCxnSpPr>
        <p:spPr>
          <a:xfrm>
            <a:off x="4777925" y="4127525"/>
            <a:ext cx="0" cy="291300"/>
          </a:xfrm>
          <a:prstGeom prst="straightConnector1">
            <a:avLst/>
          </a:prstGeom>
          <a:noFill/>
          <a:ln w="9525" cap="flat" cmpd="sng">
            <a:solidFill>
              <a:srgbClr val="3B71CA"/>
            </a:solidFill>
            <a:prstDash val="solid"/>
            <a:round/>
            <a:headEnd type="none" w="med" len="med"/>
            <a:tailEnd type="triangle" w="med" len="med"/>
          </a:ln>
        </p:spPr>
      </p:cxnSp>
      <p:sp>
        <p:nvSpPr>
          <p:cNvPr id="726" name="Google Shape;726;p39"/>
          <p:cNvSpPr/>
          <p:nvPr/>
        </p:nvSpPr>
        <p:spPr>
          <a:xfrm>
            <a:off x="388900" y="3927425"/>
            <a:ext cx="2336700" cy="1045800"/>
          </a:xfrm>
          <a:prstGeom prst="roundRect">
            <a:avLst>
              <a:gd name="adj" fmla="val 16667"/>
            </a:avLst>
          </a:prstGeom>
          <a:solidFill>
            <a:srgbClr val="F1F2F3"/>
          </a:solidFill>
          <a:ln w="9525" cap="flat" cmpd="sng">
            <a:solidFill>
              <a:srgbClr val="404247"/>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404247"/>
                </a:solidFill>
                <a:latin typeface="Open Sans"/>
                <a:ea typeface="Open Sans"/>
                <a:cs typeface="Open Sans"/>
                <a:sym typeface="Open Sans"/>
              </a:rPr>
              <a:t>Not real patient data</a:t>
            </a:r>
            <a:endParaRPr sz="1200">
              <a:solidFill>
                <a:srgbClr val="404247"/>
              </a:solidFill>
              <a:latin typeface="Open Sans"/>
              <a:ea typeface="Open Sans"/>
              <a:cs typeface="Open Sans"/>
              <a:sym typeface="Open Sans"/>
            </a:endParaRPr>
          </a:p>
          <a:p>
            <a:pPr marL="0" lvl="0" indent="0" algn="l" rtl="0">
              <a:spcBef>
                <a:spcPts val="0"/>
              </a:spcBef>
              <a:spcAft>
                <a:spcPts val="0"/>
              </a:spcAft>
              <a:buNone/>
            </a:pPr>
            <a:r>
              <a:rPr lang="en" sz="1000">
                <a:solidFill>
                  <a:srgbClr val="9FA6B2"/>
                </a:solidFill>
                <a:latin typeface="Open Sans"/>
                <a:ea typeface="Open Sans"/>
                <a:cs typeface="Open Sans"/>
                <a:sym typeface="Open Sans"/>
              </a:rPr>
              <a:t>This is simulated data, but it looks the same in real life </a:t>
            </a:r>
            <a:r>
              <a:rPr lang="en" sz="1000">
                <a:solidFill>
                  <a:srgbClr val="1A1A1A"/>
                </a:solidFill>
                <a:latin typeface="Open Sans"/>
                <a:ea typeface="Open Sans"/>
                <a:cs typeface="Open Sans"/>
                <a:sym typeface="Open Sans"/>
              </a:rPr>
              <a:t>(except the number of exposures would be much higher)</a:t>
            </a:r>
            <a:endParaRPr sz="1000" b="1">
              <a:solidFill>
                <a:srgbClr val="2F5AA2"/>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14"/>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713"/>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7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01"/>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72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04"/>
                                        </p:tgtEl>
                                        <p:attrNameLst>
                                          <p:attrName>style.visibility</p:attrName>
                                        </p:attrNameLst>
                                      </p:cBhvr>
                                      <p:to>
                                        <p:strVal val="visible"/>
                                      </p:to>
                                    </p:set>
                                  </p:childTnLst>
                                </p:cTn>
                              </p:par>
                              <p:par>
                                <p:cTn id="20" presetID="1" presetClass="exit" presetSubtype="0" fill="hold" nodeType="withEffect">
                                  <p:stCondLst>
                                    <p:cond delay="0"/>
                                  </p:stCondLst>
                                  <p:childTnLst>
                                    <p:set>
                                      <p:cBhvr>
                                        <p:cTn id="21" dur="1" fill="hold">
                                          <p:stCondLst>
                                            <p:cond delay="0"/>
                                          </p:stCondLst>
                                        </p:cTn>
                                        <p:tgtEl>
                                          <p:spTgt spid="701"/>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69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0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717"/>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721"/>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722"/>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72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717"/>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722"/>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716"/>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720"/>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71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718"/>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724"/>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723"/>
                                        </p:tgtEl>
                                        <p:attrNameLst>
                                          <p:attrName>style.visibility</p:attrName>
                                        </p:attrNameLst>
                                      </p:cBhvr>
                                      <p:to>
                                        <p:strVal val="visible"/>
                                      </p:to>
                                    </p:set>
                                  </p:childTnLst>
                                </p:cTn>
                              </p:par>
                              <p:par>
                                <p:cTn id="56" presetID="1" presetClass="exit" presetSubtype="0" fill="hold" nodeType="withEffect">
                                  <p:stCondLst>
                                    <p:cond delay="0"/>
                                  </p:stCondLst>
                                  <p:childTnLst>
                                    <p:set>
                                      <p:cBhvr>
                                        <p:cTn id="57" dur="1" fill="hold">
                                          <p:stCondLst>
                                            <p:cond delay="0"/>
                                          </p:stCondLst>
                                        </p:cTn>
                                        <p:tgtEl>
                                          <p:spTgt spid="720"/>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7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730"/>
        <p:cNvGrpSpPr/>
        <p:nvPr/>
      </p:nvGrpSpPr>
      <p:grpSpPr>
        <a:xfrm>
          <a:off x="0" y="0"/>
          <a:ext cx="0" cy="0"/>
          <a:chOff x="0" y="0"/>
          <a:chExt cx="0" cy="0"/>
        </a:xfrm>
      </p:grpSpPr>
      <p:sp>
        <p:nvSpPr>
          <p:cNvPr id="731" name="Google Shape;731;p40"/>
          <p:cNvSpPr txBox="1">
            <a:spLocks noGrp="1"/>
          </p:cNvSpPr>
          <p:nvPr>
            <p:ph type="title"/>
          </p:nvPr>
        </p:nvSpPr>
        <p:spPr>
          <a:xfrm>
            <a:off x="729450" y="632850"/>
            <a:ext cx="39786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1:</a:t>
            </a:r>
            <a:r>
              <a:rPr lang="en"/>
              <a:t> The aftermath</a:t>
            </a:r>
            <a:endParaRPr/>
          </a:p>
        </p:txBody>
      </p:sp>
      <p:sp>
        <p:nvSpPr>
          <p:cNvPr id="732" name="Google Shape;732;p40"/>
          <p:cNvSpPr/>
          <p:nvPr/>
        </p:nvSpPr>
        <p:spPr>
          <a:xfrm>
            <a:off x="3513887" y="1460600"/>
            <a:ext cx="2116200" cy="441000"/>
          </a:xfrm>
          <a:prstGeom prst="roundRect">
            <a:avLst>
              <a:gd name="adj" fmla="val 16667"/>
            </a:avLst>
          </a:prstGeom>
          <a:solidFill>
            <a:srgbClr val="E2EAF7"/>
          </a:solidFill>
          <a:ln w="9525" cap="flat" cmpd="sng">
            <a:solidFill>
              <a:srgbClr val="2F5AA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2F5AA2"/>
                </a:solidFill>
                <a:latin typeface="Open Sans"/>
                <a:ea typeface="Open Sans"/>
                <a:cs typeface="Open Sans"/>
                <a:sym typeface="Open Sans"/>
              </a:rPr>
              <a:t>Healthcare workers</a:t>
            </a:r>
            <a:endParaRPr sz="1600">
              <a:latin typeface="Open Sans"/>
              <a:ea typeface="Open Sans"/>
              <a:cs typeface="Open Sans"/>
              <a:sym typeface="Open Sans"/>
            </a:endParaRPr>
          </a:p>
        </p:txBody>
      </p:sp>
      <p:sp>
        <p:nvSpPr>
          <p:cNvPr id="733" name="Google Shape;733;p40"/>
          <p:cNvSpPr/>
          <p:nvPr/>
        </p:nvSpPr>
        <p:spPr>
          <a:xfrm>
            <a:off x="5807477" y="1460600"/>
            <a:ext cx="2116200" cy="441000"/>
          </a:xfrm>
          <a:prstGeom prst="roundRect">
            <a:avLst>
              <a:gd name="adj" fmla="val 16667"/>
            </a:avLst>
          </a:prstGeom>
          <a:solidFill>
            <a:srgbClr val="FBF1DD"/>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896110"/>
                </a:solidFill>
                <a:latin typeface="Open Sans"/>
                <a:ea typeface="Open Sans"/>
                <a:cs typeface="Open Sans"/>
                <a:sym typeface="Open Sans"/>
              </a:rPr>
              <a:t>Support staff</a:t>
            </a:r>
            <a:endParaRPr sz="1600">
              <a:latin typeface="Open Sans"/>
              <a:ea typeface="Open Sans"/>
              <a:cs typeface="Open Sans"/>
              <a:sym typeface="Open Sans"/>
            </a:endParaRPr>
          </a:p>
        </p:txBody>
      </p:sp>
      <p:sp>
        <p:nvSpPr>
          <p:cNvPr id="734" name="Google Shape;734;p40"/>
          <p:cNvSpPr/>
          <p:nvPr/>
        </p:nvSpPr>
        <p:spPr>
          <a:xfrm>
            <a:off x="1220325" y="1460600"/>
            <a:ext cx="2116200" cy="441000"/>
          </a:xfrm>
          <a:prstGeom prst="roundRect">
            <a:avLst>
              <a:gd name="adj" fmla="val 16667"/>
            </a:avLst>
          </a:prstGeom>
          <a:solidFill>
            <a:srgbClr val="FAE4E8"/>
          </a:solidFill>
          <a:ln w="9525" cap="flat" cmpd="sng">
            <a:solidFill>
              <a:srgbClr val="B03D5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B03D50"/>
                </a:solidFill>
                <a:latin typeface="Open Sans"/>
                <a:ea typeface="Open Sans"/>
                <a:cs typeface="Open Sans"/>
                <a:sym typeface="Open Sans"/>
              </a:rPr>
              <a:t>Patient exposures</a:t>
            </a:r>
            <a:endParaRPr b="1">
              <a:solidFill>
                <a:srgbClr val="0C622E"/>
              </a:solidFill>
              <a:latin typeface="Open Sans"/>
              <a:ea typeface="Open Sans"/>
              <a:cs typeface="Open Sans"/>
              <a:sym typeface="Open Sans"/>
            </a:endParaRPr>
          </a:p>
        </p:txBody>
      </p:sp>
      <p:sp>
        <p:nvSpPr>
          <p:cNvPr id="735" name="Google Shape;735;p40"/>
          <p:cNvSpPr/>
          <p:nvPr/>
        </p:nvSpPr>
        <p:spPr>
          <a:xfrm>
            <a:off x="3513875" y="2052200"/>
            <a:ext cx="4409700" cy="5352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1A1A1A"/>
                </a:solidFill>
                <a:latin typeface="Open Sans"/>
                <a:ea typeface="Open Sans"/>
                <a:cs typeface="Open Sans"/>
                <a:sym typeface="Open Sans"/>
              </a:rPr>
              <a:t>Employee health</a:t>
            </a:r>
            <a:r>
              <a:rPr lang="en" sz="1200">
                <a:solidFill>
                  <a:srgbClr val="1A1A1A"/>
                </a:solidFill>
                <a:latin typeface="Open Sans"/>
                <a:ea typeface="Open Sans"/>
                <a:cs typeface="Open Sans"/>
                <a:sym typeface="Open Sans"/>
              </a:rPr>
              <a:t> reviews </a:t>
            </a:r>
            <a:r>
              <a:rPr lang="en" sz="1200" b="1">
                <a:solidFill>
                  <a:srgbClr val="1A1A1A"/>
                </a:solidFill>
                <a:latin typeface="Open Sans"/>
                <a:ea typeface="Open Sans"/>
                <a:cs typeface="Open Sans"/>
                <a:sym typeface="Open Sans"/>
              </a:rPr>
              <a:t>vaccination records</a:t>
            </a:r>
            <a:r>
              <a:rPr lang="en" sz="1200">
                <a:solidFill>
                  <a:srgbClr val="1A1A1A"/>
                </a:solidFill>
                <a:latin typeface="Open Sans"/>
                <a:ea typeface="Open Sans"/>
                <a:cs typeface="Open Sans"/>
                <a:sym typeface="Open Sans"/>
              </a:rPr>
              <a:t> &amp; </a:t>
            </a:r>
            <a:r>
              <a:rPr lang="en" sz="1200" b="1">
                <a:solidFill>
                  <a:srgbClr val="1A1A1A"/>
                </a:solidFill>
                <a:latin typeface="Open Sans"/>
                <a:ea typeface="Open Sans"/>
                <a:cs typeface="Open Sans"/>
                <a:sym typeface="Open Sans"/>
              </a:rPr>
              <a:t>bloodwork</a:t>
            </a:r>
            <a:r>
              <a:rPr lang="en" sz="1200">
                <a:solidFill>
                  <a:srgbClr val="1A1A1A"/>
                </a:solidFill>
                <a:latin typeface="Open Sans"/>
                <a:ea typeface="Open Sans"/>
                <a:cs typeface="Open Sans"/>
                <a:sym typeface="Open Sans"/>
              </a:rPr>
              <a:t> from when they were hired</a:t>
            </a:r>
            <a:endParaRPr sz="1200">
              <a:solidFill>
                <a:srgbClr val="1A1A1A"/>
              </a:solidFill>
              <a:latin typeface="Open Sans"/>
              <a:ea typeface="Open Sans"/>
              <a:cs typeface="Open Sans"/>
              <a:sym typeface="Open Sans"/>
            </a:endParaRPr>
          </a:p>
        </p:txBody>
      </p:sp>
      <p:sp>
        <p:nvSpPr>
          <p:cNvPr id="736" name="Google Shape;736;p40"/>
          <p:cNvSpPr/>
          <p:nvPr/>
        </p:nvSpPr>
        <p:spPr>
          <a:xfrm>
            <a:off x="1220325" y="2052200"/>
            <a:ext cx="2116200" cy="11526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2"/>
                </a:solidFill>
                <a:latin typeface="Open Sans"/>
                <a:ea typeface="Open Sans"/>
                <a:cs typeface="Open Sans"/>
                <a:sym typeface="Open Sans"/>
              </a:rPr>
              <a:t>Can use </a:t>
            </a:r>
            <a:r>
              <a:rPr lang="en" sz="1200" b="1">
                <a:solidFill>
                  <a:schemeClr val="dk2"/>
                </a:solidFill>
                <a:latin typeface="Open Sans"/>
                <a:ea typeface="Open Sans"/>
                <a:cs typeface="Open Sans"/>
                <a:sym typeface="Open Sans"/>
              </a:rPr>
              <a:t>EMR to identify highest risk</a:t>
            </a:r>
            <a:r>
              <a:rPr lang="en" sz="1200">
                <a:solidFill>
                  <a:schemeClr val="dk2"/>
                </a:solidFill>
                <a:latin typeface="Open Sans"/>
                <a:ea typeface="Open Sans"/>
                <a:cs typeface="Open Sans"/>
                <a:sym typeface="Open Sans"/>
              </a:rPr>
              <a:t> patients</a:t>
            </a:r>
            <a:endParaRPr sz="1200">
              <a:solidFill>
                <a:schemeClr val="dk2"/>
              </a:solidFill>
              <a:latin typeface="Open Sans"/>
              <a:ea typeface="Open Sans"/>
              <a:cs typeface="Open Sans"/>
              <a:sym typeface="Open Sans"/>
            </a:endParaRPr>
          </a:p>
          <a:p>
            <a:pPr marL="457200" lvl="0" indent="-304800" algn="l" rtl="0">
              <a:spcBef>
                <a:spcPts val="0"/>
              </a:spcBef>
              <a:spcAft>
                <a:spcPts val="0"/>
              </a:spcAft>
              <a:buClr>
                <a:schemeClr val="dk2"/>
              </a:buClr>
              <a:buSzPts val="1200"/>
              <a:buFont typeface="Open Sans"/>
              <a:buChar char="●"/>
            </a:pPr>
            <a:r>
              <a:rPr lang="en" sz="1200">
                <a:solidFill>
                  <a:schemeClr val="dk2"/>
                </a:solidFill>
                <a:latin typeface="Open Sans"/>
                <a:ea typeface="Open Sans"/>
                <a:cs typeface="Open Sans"/>
                <a:sym typeface="Open Sans"/>
              </a:rPr>
              <a:t>&lt;1 year olds</a:t>
            </a:r>
            <a:endParaRPr sz="1200">
              <a:solidFill>
                <a:schemeClr val="dk2"/>
              </a:solidFill>
              <a:latin typeface="Open Sans"/>
              <a:ea typeface="Open Sans"/>
              <a:cs typeface="Open Sans"/>
              <a:sym typeface="Open Sans"/>
            </a:endParaRPr>
          </a:p>
          <a:p>
            <a:pPr marL="457200" lvl="0" indent="-304800" algn="l" rtl="0">
              <a:spcBef>
                <a:spcPts val="0"/>
              </a:spcBef>
              <a:spcAft>
                <a:spcPts val="0"/>
              </a:spcAft>
              <a:buClr>
                <a:schemeClr val="dk2"/>
              </a:buClr>
              <a:buSzPts val="1200"/>
              <a:buFont typeface="Open Sans"/>
              <a:buChar char="●"/>
            </a:pPr>
            <a:r>
              <a:rPr lang="en" sz="1200">
                <a:solidFill>
                  <a:schemeClr val="dk2"/>
                </a:solidFill>
                <a:latin typeface="Open Sans"/>
                <a:ea typeface="Open Sans"/>
                <a:cs typeface="Open Sans"/>
                <a:sym typeface="Open Sans"/>
              </a:rPr>
              <a:t>Pregnant women</a:t>
            </a:r>
            <a:endParaRPr sz="1200">
              <a:solidFill>
                <a:schemeClr val="dk2"/>
              </a:solidFill>
              <a:latin typeface="Open Sans"/>
              <a:ea typeface="Open Sans"/>
              <a:cs typeface="Open Sans"/>
              <a:sym typeface="Open Sans"/>
            </a:endParaRPr>
          </a:p>
          <a:p>
            <a:pPr marL="457200" lvl="0" indent="-304800" algn="l" rtl="0">
              <a:spcBef>
                <a:spcPts val="0"/>
              </a:spcBef>
              <a:spcAft>
                <a:spcPts val="0"/>
              </a:spcAft>
              <a:buClr>
                <a:schemeClr val="dk2"/>
              </a:buClr>
              <a:buSzPts val="1200"/>
              <a:buFont typeface="Open Sans"/>
              <a:buChar char="●"/>
            </a:pPr>
            <a:r>
              <a:rPr lang="en" sz="1200">
                <a:solidFill>
                  <a:schemeClr val="dk2"/>
                </a:solidFill>
                <a:latin typeface="Open Sans"/>
                <a:ea typeface="Open Sans"/>
                <a:cs typeface="Open Sans"/>
                <a:sym typeface="Open Sans"/>
              </a:rPr>
              <a:t>Cancer patients</a:t>
            </a:r>
            <a:endParaRPr sz="1200">
              <a:solidFill>
                <a:schemeClr val="dk2"/>
              </a:solidFill>
              <a:latin typeface="Open Sans"/>
              <a:ea typeface="Open Sans"/>
              <a:cs typeface="Open Sans"/>
              <a:sym typeface="Open Sans"/>
            </a:endParaRPr>
          </a:p>
        </p:txBody>
      </p:sp>
      <p:sp>
        <p:nvSpPr>
          <p:cNvPr id="737" name="Google Shape;737;p40"/>
          <p:cNvSpPr/>
          <p:nvPr/>
        </p:nvSpPr>
        <p:spPr>
          <a:xfrm>
            <a:off x="3513875" y="2669700"/>
            <a:ext cx="4409700" cy="5352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rgbClr val="1A1A1A"/>
                </a:solidFill>
                <a:latin typeface="Open Sans"/>
                <a:ea typeface="Open Sans"/>
                <a:cs typeface="Open Sans"/>
                <a:sym typeface="Open Sans"/>
              </a:rPr>
              <a:t>Unless there is </a:t>
            </a:r>
            <a:r>
              <a:rPr lang="en" sz="1100" u="sng">
                <a:solidFill>
                  <a:srgbClr val="1A1A1A"/>
                </a:solidFill>
                <a:latin typeface="Open Sans"/>
                <a:ea typeface="Open Sans"/>
                <a:cs typeface="Open Sans"/>
                <a:sym typeface="Open Sans"/>
              </a:rPr>
              <a:t>clear proof of immunity</a:t>
            </a:r>
            <a:r>
              <a:rPr lang="en" sz="1100">
                <a:solidFill>
                  <a:srgbClr val="1A1A1A"/>
                </a:solidFill>
                <a:latin typeface="Open Sans"/>
                <a:ea typeface="Open Sans"/>
                <a:cs typeface="Open Sans"/>
                <a:sym typeface="Open Sans"/>
              </a:rPr>
              <a:t> documented, </a:t>
            </a:r>
            <a:r>
              <a:rPr lang="en" sz="1100" b="1">
                <a:solidFill>
                  <a:srgbClr val="1A1A1A"/>
                </a:solidFill>
                <a:latin typeface="Open Sans"/>
                <a:ea typeface="Open Sans"/>
                <a:cs typeface="Open Sans"/>
                <a:sym typeface="Open Sans"/>
              </a:rPr>
              <a:t>furlough </a:t>
            </a:r>
            <a:r>
              <a:rPr lang="en" sz="1100">
                <a:solidFill>
                  <a:srgbClr val="1A1A1A"/>
                </a:solidFill>
                <a:latin typeface="Open Sans"/>
                <a:ea typeface="Open Sans"/>
                <a:cs typeface="Open Sans"/>
                <a:sym typeface="Open Sans"/>
              </a:rPr>
              <a:t>from work from days 5 through 21 after exposure </a:t>
            </a:r>
            <a:endParaRPr sz="1100">
              <a:solidFill>
                <a:srgbClr val="1A1A1A"/>
              </a:solidFill>
              <a:latin typeface="Open Sans"/>
              <a:ea typeface="Open Sans"/>
              <a:cs typeface="Open Sans"/>
              <a:sym typeface="Open Sans"/>
            </a:endParaRPr>
          </a:p>
        </p:txBody>
      </p:sp>
      <p:sp>
        <p:nvSpPr>
          <p:cNvPr id="738" name="Google Shape;738;p40"/>
          <p:cNvSpPr/>
          <p:nvPr/>
        </p:nvSpPr>
        <p:spPr>
          <a:xfrm>
            <a:off x="1220375" y="3812600"/>
            <a:ext cx="6703200" cy="3996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rgbClr val="1A1A1A"/>
                </a:solidFill>
                <a:latin typeface="Open Sans"/>
                <a:ea typeface="Open Sans"/>
                <a:cs typeface="Open Sans"/>
                <a:sym typeface="Open Sans"/>
              </a:rPr>
              <a:t>Provide exposed people </a:t>
            </a:r>
            <a:r>
              <a:rPr lang="en" sz="1000">
                <a:solidFill>
                  <a:srgbClr val="1A1A1A"/>
                </a:solidFill>
                <a:latin typeface="Open Sans Light"/>
                <a:ea typeface="Open Sans Light"/>
                <a:cs typeface="Open Sans Light"/>
                <a:sym typeface="Open Sans Light"/>
              </a:rPr>
              <a:t>(who are non-immune to measles)</a:t>
            </a:r>
            <a:r>
              <a:rPr lang="en" sz="1200">
                <a:solidFill>
                  <a:srgbClr val="1A1A1A"/>
                </a:solidFill>
                <a:latin typeface="Open Sans"/>
                <a:ea typeface="Open Sans"/>
                <a:cs typeface="Open Sans"/>
                <a:sym typeface="Open Sans"/>
              </a:rPr>
              <a:t> with </a:t>
            </a:r>
            <a:r>
              <a:rPr lang="en" sz="1200" b="1">
                <a:solidFill>
                  <a:srgbClr val="1A1A1A"/>
                </a:solidFill>
                <a:latin typeface="Open Sans"/>
                <a:ea typeface="Open Sans"/>
                <a:cs typeface="Open Sans"/>
                <a:sym typeface="Open Sans"/>
              </a:rPr>
              <a:t>post-exposure prophylaxis</a:t>
            </a:r>
            <a:endParaRPr sz="1200" b="1">
              <a:solidFill>
                <a:srgbClr val="1A1A1A"/>
              </a:solidFill>
              <a:latin typeface="Open Sans"/>
              <a:ea typeface="Open Sans"/>
              <a:cs typeface="Open Sans"/>
              <a:sym typeface="Open Sans"/>
            </a:endParaRPr>
          </a:p>
        </p:txBody>
      </p:sp>
      <p:sp>
        <p:nvSpPr>
          <p:cNvPr id="739" name="Google Shape;739;p40"/>
          <p:cNvSpPr/>
          <p:nvPr/>
        </p:nvSpPr>
        <p:spPr>
          <a:xfrm>
            <a:off x="1220375" y="3313550"/>
            <a:ext cx="6703200" cy="399600"/>
          </a:xfrm>
          <a:prstGeom prst="roundRect">
            <a:avLst>
              <a:gd name="adj" fmla="val 16667"/>
            </a:avLst>
          </a:prstGeom>
          <a:solidFill>
            <a:srgbClr val="F1F2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rgbClr val="1A1A1A"/>
                </a:solidFill>
                <a:latin typeface="Open Sans"/>
                <a:ea typeface="Open Sans"/>
                <a:cs typeface="Open Sans"/>
                <a:sym typeface="Open Sans"/>
              </a:rPr>
              <a:t>Very </a:t>
            </a:r>
            <a:r>
              <a:rPr lang="en" sz="1200" b="1">
                <a:solidFill>
                  <a:srgbClr val="1A1A1A"/>
                </a:solidFill>
                <a:latin typeface="Open Sans"/>
                <a:ea typeface="Open Sans"/>
                <a:cs typeface="Open Sans"/>
                <a:sym typeface="Open Sans"/>
              </a:rPr>
              <a:t>close coordination</a:t>
            </a:r>
            <a:r>
              <a:rPr lang="en" sz="1200">
                <a:solidFill>
                  <a:srgbClr val="1A1A1A"/>
                </a:solidFill>
                <a:latin typeface="Open Sans"/>
                <a:ea typeface="Open Sans"/>
                <a:cs typeface="Open Sans"/>
                <a:sym typeface="Open Sans"/>
              </a:rPr>
              <a:t> with the </a:t>
            </a:r>
            <a:r>
              <a:rPr lang="en" sz="1200" b="1">
                <a:solidFill>
                  <a:srgbClr val="1A1A1A"/>
                </a:solidFill>
                <a:latin typeface="Open Sans"/>
                <a:ea typeface="Open Sans"/>
                <a:cs typeface="Open Sans"/>
                <a:sym typeface="Open Sans"/>
              </a:rPr>
              <a:t>health department </a:t>
            </a:r>
            <a:r>
              <a:rPr lang="en" sz="1200">
                <a:solidFill>
                  <a:srgbClr val="1A1A1A"/>
                </a:solidFill>
                <a:latin typeface="Open Sans"/>
                <a:ea typeface="Open Sans"/>
                <a:cs typeface="Open Sans"/>
                <a:sym typeface="Open Sans"/>
              </a:rPr>
              <a:t>(like we text after hours)</a:t>
            </a:r>
            <a:endParaRPr sz="1200">
              <a:solidFill>
                <a:srgbClr val="1A1A1A"/>
              </a:solidFill>
              <a:latin typeface="Open Sans"/>
              <a:ea typeface="Open Sans"/>
              <a:cs typeface="Open Sans"/>
              <a:sym typeface="Open Sans"/>
            </a:endParaRPr>
          </a:p>
        </p:txBody>
      </p:sp>
      <p:sp>
        <p:nvSpPr>
          <p:cNvPr id="740" name="Google Shape;740;p40"/>
          <p:cNvSpPr txBox="1"/>
          <p:nvPr/>
        </p:nvSpPr>
        <p:spPr>
          <a:xfrm>
            <a:off x="90075" y="1761450"/>
            <a:ext cx="12015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a:solidFill>
                  <a:srgbClr val="858585"/>
                </a:solidFill>
                <a:latin typeface="Open Sans"/>
                <a:ea typeface="Open Sans"/>
                <a:cs typeface="Open Sans"/>
                <a:sym typeface="Open Sans"/>
              </a:rPr>
              <a:t>We can target them first</a:t>
            </a:r>
            <a:endParaRPr sz="1100">
              <a:solidFill>
                <a:srgbClr val="858585"/>
              </a:solidFill>
              <a:latin typeface="Open Sans"/>
              <a:ea typeface="Open Sans"/>
              <a:cs typeface="Open Sans"/>
              <a:sym typeface="Open Sans"/>
            </a:endParaRPr>
          </a:p>
        </p:txBody>
      </p:sp>
      <p:cxnSp>
        <p:nvCxnSpPr>
          <p:cNvPr id="741" name="Google Shape;741;p40"/>
          <p:cNvCxnSpPr>
            <a:stCxn id="740" idx="2"/>
            <a:endCxn id="736" idx="1"/>
          </p:cNvCxnSpPr>
          <p:nvPr/>
        </p:nvCxnSpPr>
        <p:spPr>
          <a:xfrm rot="-5400000" flipH="1">
            <a:off x="783675" y="2191800"/>
            <a:ext cx="343800" cy="529500"/>
          </a:xfrm>
          <a:prstGeom prst="curvedConnector2">
            <a:avLst/>
          </a:prstGeom>
          <a:noFill/>
          <a:ln w="9525" cap="flat" cmpd="sng">
            <a:solidFill>
              <a:srgbClr val="858585"/>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41"/>
          <p:cNvSpPr txBox="1">
            <a:spLocks noGrp="1"/>
          </p:cNvSpPr>
          <p:nvPr>
            <p:ph type="title"/>
          </p:nvPr>
        </p:nvSpPr>
        <p:spPr>
          <a:xfrm>
            <a:off x="729450" y="632850"/>
            <a:ext cx="7688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Measles:</a:t>
            </a:r>
            <a:r>
              <a:rPr lang="en"/>
              <a:t> What I spend most of my time on</a:t>
            </a:r>
            <a:endParaRPr/>
          </a:p>
        </p:txBody>
      </p:sp>
      <p:sp>
        <p:nvSpPr>
          <p:cNvPr id="747" name="Google Shape;747;p41"/>
          <p:cNvSpPr txBox="1">
            <a:spLocks noGrp="1"/>
          </p:cNvSpPr>
          <p:nvPr>
            <p:ph type="body" idx="1"/>
          </p:nvPr>
        </p:nvSpPr>
        <p:spPr>
          <a:xfrm>
            <a:off x="729325" y="1393075"/>
            <a:ext cx="3774300" cy="6621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b="1" dirty="0"/>
              <a:t>Outbreak investigations</a:t>
            </a:r>
            <a:r>
              <a:rPr lang="en" dirty="0"/>
              <a:t>, especially with measles, are fortunately pretty </a:t>
            </a:r>
            <a:r>
              <a:rPr lang="en" b="1" dirty="0"/>
              <a:t>rare</a:t>
            </a:r>
            <a:endParaRPr b="1" dirty="0"/>
          </a:p>
        </p:txBody>
      </p:sp>
      <p:sp>
        <p:nvSpPr>
          <p:cNvPr id="748" name="Google Shape;748;p41"/>
          <p:cNvSpPr/>
          <p:nvPr/>
        </p:nvSpPr>
        <p:spPr>
          <a:xfrm>
            <a:off x="5277850" y="1313147"/>
            <a:ext cx="3657600" cy="662100"/>
          </a:xfrm>
          <a:prstGeom prst="roundRect">
            <a:avLst>
              <a:gd name="adj" fmla="val 16667"/>
            </a:avLst>
          </a:prstGeom>
          <a:solidFill>
            <a:srgbClr val="DCF1E4"/>
          </a:solidFill>
          <a:ln w="9525" cap="flat" cmpd="sng">
            <a:solidFill>
              <a:srgbClr val="0C622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749" name="Google Shape;749;p41"/>
          <p:cNvPicPr preferRelativeResize="0"/>
          <p:nvPr/>
        </p:nvPicPr>
        <p:blipFill>
          <a:blip r:embed="rId3">
            <a:alphaModFix/>
          </a:blip>
          <a:stretch>
            <a:fillRect/>
          </a:stretch>
        </p:blipFill>
        <p:spPr>
          <a:xfrm>
            <a:off x="5394650" y="1425279"/>
            <a:ext cx="383100" cy="437837"/>
          </a:xfrm>
          <a:prstGeom prst="rect">
            <a:avLst/>
          </a:prstGeom>
          <a:noFill/>
          <a:ln>
            <a:noFill/>
          </a:ln>
        </p:spPr>
      </p:pic>
      <p:sp>
        <p:nvSpPr>
          <p:cNvPr id="750" name="Google Shape;750;p41"/>
          <p:cNvSpPr txBox="1">
            <a:spLocks noGrp="1"/>
          </p:cNvSpPr>
          <p:nvPr>
            <p:ph type="body" idx="1"/>
          </p:nvPr>
        </p:nvSpPr>
        <p:spPr>
          <a:xfrm>
            <a:off x="5777750" y="1308047"/>
            <a:ext cx="3157800" cy="672300"/>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r>
              <a:rPr lang="en" sz="1500" b="1">
                <a:solidFill>
                  <a:srgbClr val="0C622E"/>
                </a:solidFill>
              </a:rPr>
              <a:t>Healthcare Epidemiologist</a:t>
            </a:r>
            <a:endParaRPr sz="1500" b="1">
              <a:solidFill>
                <a:srgbClr val="0C622E"/>
              </a:solidFill>
            </a:endParaRPr>
          </a:p>
        </p:txBody>
      </p:sp>
      <p:sp>
        <p:nvSpPr>
          <p:cNvPr id="751" name="Google Shape;751;p41"/>
          <p:cNvSpPr/>
          <p:nvPr/>
        </p:nvSpPr>
        <p:spPr>
          <a:xfrm>
            <a:off x="5277850" y="2088575"/>
            <a:ext cx="3657600" cy="926700"/>
          </a:xfrm>
          <a:prstGeom prst="roundRect">
            <a:avLst>
              <a:gd name="adj" fmla="val 18029"/>
            </a:avLst>
          </a:prstGeom>
          <a:noFill/>
          <a:ln w="19050" cap="flat" cmpd="sng">
            <a:solidFill>
              <a:srgbClr val="0C622E"/>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Open Sans"/>
                <a:ea typeface="Open Sans"/>
                <a:cs typeface="Open Sans"/>
                <a:sym typeface="Open Sans"/>
              </a:rPr>
              <a:t>Use </a:t>
            </a:r>
            <a:r>
              <a:rPr lang="en" b="1">
                <a:solidFill>
                  <a:schemeClr val="dk2"/>
                </a:solidFill>
                <a:latin typeface="Open Sans"/>
                <a:ea typeface="Open Sans"/>
                <a:cs typeface="Open Sans"/>
                <a:sym typeface="Open Sans"/>
              </a:rPr>
              <a:t>public health principles</a:t>
            </a:r>
            <a:r>
              <a:rPr lang="en">
                <a:latin typeface="Open Sans"/>
                <a:ea typeface="Open Sans"/>
                <a:cs typeface="Open Sans"/>
                <a:sym typeface="Open Sans"/>
              </a:rPr>
              <a:t> to </a:t>
            </a:r>
            <a:r>
              <a:rPr lang="en" b="1">
                <a:solidFill>
                  <a:srgbClr val="14A44D"/>
                </a:solidFill>
                <a:latin typeface="Open Sans"/>
                <a:ea typeface="Open Sans"/>
                <a:cs typeface="Open Sans"/>
                <a:sym typeface="Open Sans"/>
              </a:rPr>
              <a:t>prevent</a:t>
            </a:r>
            <a:r>
              <a:rPr lang="en">
                <a:solidFill>
                  <a:srgbClr val="14A44D"/>
                </a:solidFill>
                <a:latin typeface="Open Sans"/>
                <a:ea typeface="Open Sans"/>
                <a:cs typeface="Open Sans"/>
                <a:sym typeface="Open Sans"/>
              </a:rPr>
              <a:t> </a:t>
            </a:r>
            <a:r>
              <a:rPr lang="en">
                <a:latin typeface="Open Sans"/>
                <a:ea typeface="Open Sans"/>
                <a:cs typeface="Open Sans"/>
                <a:sym typeface="Open Sans"/>
              </a:rPr>
              <a:t>and stop </a:t>
            </a:r>
            <a:r>
              <a:rPr lang="en" b="1">
                <a:solidFill>
                  <a:srgbClr val="14A44D"/>
                </a:solidFill>
                <a:latin typeface="Open Sans"/>
                <a:ea typeface="Open Sans"/>
                <a:cs typeface="Open Sans"/>
                <a:sym typeface="Open Sans"/>
              </a:rPr>
              <a:t>infections from spreading</a:t>
            </a:r>
            <a:r>
              <a:rPr lang="en">
                <a:latin typeface="Open Sans"/>
                <a:ea typeface="Open Sans"/>
                <a:cs typeface="Open Sans"/>
                <a:sym typeface="Open Sans"/>
              </a:rPr>
              <a:t> within the hospital</a:t>
            </a:r>
            <a:endParaRPr sz="1100">
              <a:solidFill>
                <a:srgbClr val="858585"/>
              </a:solidFill>
              <a:latin typeface="Open Sans"/>
              <a:ea typeface="Open Sans"/>
              <a:cs typeface="Open Sans"/>
              <a:sym typeface="Open Sans"/>
            </a:endParaRPr>
          </a:p>
        </p:txBody>
      </p:sp>
      <p:sp>
        <p:nvSpPr>
          <p:cNvPr id="755" name="Google Shape;755;p41"/>
          <p:cNvSpPr/>
          <p:nvPr/>
        </p:nvSpPr>
        <p:spPr>
          <a:xfrm>
            <a:off x="5026250" y="1175275"/>
            <a:ext cx="4009200" cy="19404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756" name="Google Shape;756;p41"/>
          <p:cNvSpPr txBox="1">
            <a:spLocks noGrp="1"/>
          </p:cNvSpPr>
          <p:nvPr>
            <p:ph type="body" idx="1"/>
          </p:nvPr>
        </p:nvSpPr>
        <p:spPr>
          <a:xfrm>
            <a:off x="729325" y="2078285"/>
            <a:ext cx="3774300" cy="9063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dirty="0"/>
              <a:t>More of my time is spent </a:t>
            </a:r>
            <a:r>
              <a:rPr lang="en" b="1" dirty="0">
                <a:solidFill>
                  <a:srgbClr val="0C622E"/>
                </a:solidFill>
              </a:rPr>
              <a:t>planning for</a:t>
            </a:r>
            <a:r>
              <a:rPr lang="en" dirty="0">
                <a:solidFill>
                  <a:srgbClr val="0C622E"/>
                </a:solidFill>
              </a:rPr>
              <a:t> </a:t>
            </a:r>
            <a:r>
              <a:rPr lang="en" b="1" dirty="0">
                <a:solidFill>
                  <a:srgbClr val="0C622E"/>
                </a:solidFill>
              </a:rPr>
              <a:t>these situations</a:t>
            </a:r>
            <a:r>
              <a:rPr lang="en" dirty="0"/>
              <a:t> and </a:t>
            </a:r>
            <a:r>
              <a:rPr lang="en" b="1" dirty="0"/>
              <a:t>developing / evaluating our policies</a:t>
            </a:r>
            <a:endParaRP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5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08"/>
        <p:cNvGrpSpPr/>
        <p:nvPr/>
      </p:nvGrpSpPr>
      <p:grpSpPr>
        <a:xfrm>
          <a:off x="0" y="0"/>
          <a:ext cx="0" cy="0"/>
          <a:chOff x="0" y="0"/>
          <a:chExt cx="0" cy="0"/>
        </a:xfrm>
      </p:grpSpPr>
      <p:pic>
        <p:nvPicPr>
          <p:cNvPr id="109" name="Google Shape;109;p16"/>
          <p:cNvPicPr preferRelativeResize="0"/>
          <p:nvPr/>
        </p:nvPicPr>
        <p:blipFill>
          <a:blip r:embed="rId3">
            <a:alphaModFix/>
          </a:blip>
          <a:stretch>
            <a:fillRect/>
          </a:stretch>
        </p:blipFill>
        <p:spPr>
          <a:xfrm>
            <a:off x="1037575" y="2429150"/>
            <a:ext cx="3157801" cy="2103158"/>
          </a:xfrm>
          <a:prstGeom prst="rect">
            <a:avLst/>
          </a:prstGeom>
          <a:noFill/>
          <a:ln>
            <a:noFill/>
          </a:ln>
        </p:spPr>
      </p:pic>
      <p:sp>
        <p:nvSpPr>
          <p:cNvPr id="110" name="Google Shape;110;p16"/>
          <p:cNvSpPr txBox="1"/>
          <p:nvPr/>
        </p:nvSpPr>
        <p:spPr>
          <a:xfrm>
            <a:off x="1037575" y="4263375"/>
            <a:ext cx="876000" cy="261600"/>
          </a:xfrm>
          <a:prstGeom prst="rect">
            <a:avLst/>
          </a:prstGeom>
          <a:solidFill>
            <a:srgbClr val="FFFFFF">
              <a:alpha val="75000"/>
            </a:srgbClr>
          </a:solid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 sz="1100" u="sng">
                <a:solidFill>
                  <a:schemeClr val="hlink"/>
                </a:solidFill>
                <a:latin typeface="Open Sans"/>
                <a:ea typeface="Open Sans"/>
                <a:cs typeface="Open Sans"/>
                <a:sym typeface="Open Sans"/>
                <a:hlinkClick r:id="rId4"/>
              </a:rPr>
              <a:t>picryl.com</a:t>
            </a:r>
            <a:endParaRPr sz="1100">
              <a:latin typeface="Open Sans"/>
              <a:ea typeface="Open Sans"/>
              <a:cs typeface="Open Sans"/>
              <a:sym typeface="Open Sans"/>
            </a:endParaRPr>
          </a:p>
        </p:txBody>
      </p:sp>
      <p:pic>
        <p:nvPicPr>
          <p:cNvPr id="111" name="Google Shape;111;p16"/>
          <p:cNvPicPr preferRelativeResize="0"/>
          <p:nvPr/>
        </p:nvPicPr>
        <p:blipFill rotWithShape="1">
          <a:blip r:embed="rId5">
            <a:alphaModFix/>
          </a:blip>
          <a:srcRect l="6803" t="12141" r="9311" b="22234"/>
          <a:stretch/>
        </p:blipFill>
        <p:spPr>
          <a:xfrm>
            <a:off x="787625" y="2346250"/>
            <a:ext cx="7670827" cy="2268950"/>
          </a:xfrm>
          <a:prstGeom prst="rect">
            <a:avLst/>
          </a:prstGeom>
          <a:noFill/>
          <a:ln>
            <a:noFill/>
          </a:ln>
        </p:spPr>
      </p:pic>
      <p:sp>
        <p:nvSpPr>
          <p:cNvPr id="112" name="Google Shape;112;p16"/>
          <p:cNvSpPr/>
          <p:nvPr/>
        </p:nvSpPr>
        <p:spPr>
          <a:xfrm>
            <a:off x="4701900" y="578372"/>
            <a:ext cx="3657600" cy="662100"/>
          </a:xfrm>
          <a:prstGeom prst="roundRect">
            <a:avLst>
              <a:gd name="adj" fmla="val 16667"/>
            </a:avLst>
          </a:prstGeom>
          <a:solidFill>
            <a:srgbClr val="DCF1E4"/>
          </a:solidFill>
          <a:ln w="9525" cap="flat" cmpd="sng">
            <a:solidFill>
              <a:srgbClr val="0C622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3" name="Google Shape;113;p16"/>
          <p:cNvSpPr txBox="1">
            <a:spLocks noGrp="1"/>
          </p:cNvSpPr>
          <p:nvPr>
            <p:ph type="body" idx="1"/>
          </p:nvPr>
        </p:nvSpPr>
        <p:spPr>
          <a:xfrm>
            <a:off x="729325" y="1278600"/>
            <a:ext cx="3774300" cy="168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The "Patient"</a:t>
            </a:r>
            <a:r>
              <a:rPr lang="en"/>
              <a:t>: One person at a time</a:t>
            </a:r>
            <a:endParaRPr/>
          </a:p>
          <a:p>
            <a:pPr marL="0" lvl="0" indent="0" algn="l" rtl="0">
              <a:spcBef>
                <a:spcPts val="1200"/>
              </a:spcBef>
              <a:spcAft>
                <a:spcPts val="1200"/>
              </a:spcAft>
              <a:buNone/>
            </a:pPr>
            <a:r>
              <a:rPr lang="en" b="1"/>
              <a:t>The goal</a:t>
            </a:r>
            <a:r>
              <a:rPr lang="en"/>
              <a:t>: Diagnose &amp; cure</a:t>
            </a:r>
            <a:endParaRPr/>
          </a:p>
        </p:txBody>
      </p:sp>
      <p:sp>
        <p:nvSpPr>
          <p:cNvPr id="114" name="Google Shape;114;p16"/>
          <p:cNvSpPr txBox="1">
            <a:spLocks noGrp="1"/>
          </p:cNvSpPr>
          <p:nvPr>
            <p:ph type="body" idx="2"/>
          </p:nvPr>
        </p:nvSpPr>
        <p:spPr>
          <a:xfrm>
            <a:off x="4643600" y="1278475"/>
            <a:ext cx="3716100" cy="168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The "Patient"</a:t>
            </a:r>
            <a:r>
              <a:rPr lang="en"/>
              <a:t>: Entire hospital</a:t>
            </a:r>
            <a:endParaRPr sz="1100">
              <a:solidFill>
                <a:srgbClr val="9E9E9E"/>
              </a:solidFill>
              <a:latin typeface="Open Sans Light"/>
              <a:ea typeface="Open Sans Light"/>
              <a:cs typeface="Open Sans Light"/>
              <a:sym typeface="Open Sans Light"/>
            </a:endParaRPr>
          </a:p>
          <a:p>
            <a:pPr marL="0" lvl="0" indent="0" algn="l" rtl="0">
              <a:spcBef>
                <a:spcPts val="1200"/>
              </a:spcBef>
              <a:spcAft>
                <a:spcPts val="1200"/>
              </a:spcAft>
              <a:buNone/>
            </a:pPr>
            <a:r>
              <a:rPr lang="en" b="1"/>
              <a:t>The Goal</a:t>
            </a:r>
            <a:r>
              <a:rPr lang="en"/>
              <a:t>: Prevent and protect</a:t>
            </a:r>
            <a:endParaRPr/>
          </a:p>
        </p:txBody>
      </p:sp>
      <p:pic>
        <p:nvPicPr>
          <p:cNvPr id="115" name="Google Shape;115;p16"/>
          <p:cNvPicPr preferRelativeResize="0"/>
          <p:nvPr/>
        </p:nvPicPr>
        <p:blipFill>
          <a:blip r:embed="rId6">
            <a:alphaModFix/>
          </a:blip>
          <a:stretch>
            <a:fillRect/>
          </a:stretch>
        </p:blipFill>
        <p:spPr>
          <a:xfrm>
            <a:off x="4818700" y="690504"/>
            <a:ext cx="383100" cy="437837"/>
          </a:xfrm>
          <a:prstGeom prst="rect">
            <a:avLst/>
          </a:prstGeom>
          <a:noFill/>
          <a:ln>
            <a:noFill/>
          </a:ln>
        </p:spPr>
      </p:pic>
      <p:sp>
        <p:nvSpPr>
          <p:cNvPr id="116" name="Google Shape;116;p16"/>
          <p:cNvSpPr txBox="1">
            <a:spLocks noGrp="1"/>
          </p:cNvSpPr>
          <p:nvPr>
            <p:ph type="body" idx="1"/>
          </p:nvPr>
        </p:nvSpPr>
        <p:spPr>
          <a:xfrm>
            <a:off x="5201800" y="573272"/>
            <a:ext cx="3157800" cy="672300"/>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r>
              <a:rPr lang="en" sz="1500" b="1">
                <a:solidFill>
                  <a:srgbClr val="0C622E"/>
                </a:solidFill>
              </a:rPr>
              <a:t>Healthcare Epidemiologist</a:t>
            </a:r>
            <a:endParaRPr sz="1500" b="1">
              <a:solidFill>
                <a:srgbClr val="0C622E"/>
              </a:solidFill>
            </a:endParaRPr>
          </a:p>
        </p:txBody>
      </p:sp>
      <p:pic>
        <p:nvPicPr>
          <p:cNvPr id="117" name="Google Shape;117;p16"/>
          <p:cNvPicPr preferRelativeResize="0"/>
          <p:nvPr/>
        </p:nvPicPr>
        <p:blipFill>
          <a:blip r:embed="rId7">
            <a:alphaModFix/>
          </a:blip>
          <a:stretch>
            <a:fillRect/>
          </a:stretch>
        </p:blipFill>
        <p:spPr>
          <a:xfrm>
            <a:off x="6268699" y="47889"/>
            <a:ext cx="478870" cy="383094"/>
          </a:xfrm>
          <a:prstGeom prst="rect">
            <a:avLst/>
          </a:prstGeom>
          <a:noFill/>
          <a:ln>
            <a:noFill/>
          </a:ln>
        </p:spPr>
      </p:pic>
      <p:pic>
        <p:nvPicPr>
          <p:cNvPr id="118" name="Google Shape;118;p16"/>
          <p:cNvPicPr preferRelativeResize="0"/>
          <p:nvPr/>
        </p:nvPicPr>
        <p:blipFill>
          <a:blip r:embed="rId8">
            <a:alphaModFix/>
          </a:blip>
          <a:stretch>
            <a:fillRect/>
          </a:stretch>
        </p:blipFill>
        <p:spPr>
          <a:xfrm>
            <a:off x="6858650" y="31758"/>
            <a:ext cx="415354" cy="415354"/>
          </a:xfrm>
          <a:prstGeom prst="rect">
            <a:avLst/>
          </a:prstGeom>
          <a:noFill/>
          <a:ln>
            <a:noFill/>
          </a:ln>
        </p:spPr>
      </p:pic>
      <p:pic>
        <p:nvPicPr>
          <p:cNvPr id="119" name="Google Shape;119;p16"/>
          <p:cNvPicPr preferRelativeResize="0"/>
          <p:nvPr/>
        </p:nvPicPr>
        <p:blipFill>
          <a:blip r:embed="rId9">
            <a:alphaModFix/>
          </a:blip>
          <a:stretch>
            <a:fillRect/>
          </a:stretch>
        </p:blipFill>
        <p:spPr>
          <a:xfrm>
            <a:off x="7385083" y="3"/>
            <a:ext cx="598581" cy="478865"/>
          </a:xfrm>
          <a:prstGeom prst="rect">
            <a:avLst/>
          </a:prstGeom>
          <a:noFill/>
          <a:ln>
            <a:noFill/>
          </a:ln>
        </p:spPr>
      </p:pic>
      <p:pic>
        <p:nvPicPr>
          <p:cNvPr id="120" name="Google Shape;120;p16"/>
          <p:cNvPicPr preferRelativeResize="0"/>
          <p:nvPr/>
        </p:nvPicPr>
        <p:blipFill>
          <a:blip r:embed="rId10">
            <a:alphaModFix/>
          </a:blip>
          <a:stretch>
            <a:fillRect/>
          </a:stretch>
        </p:blipFill>
        <p:spPr>
          <a:xfrm>
            <a:off x="8094748" y="0"/>
            <a:ext cx="478870" cy="478870"/>
          </a:xfrm>
          <a:prstGeom prst="rect">
            <a:avLst/>
          </a:prstGeom>
          <a:noFill/>
          <a:ln>
            <a:noFill/>
          </a:ln>
        </p:spPr>
      </p:pic>
      <p:pic>
        <p:nvPicPr>
          <p:cNvPr id="121" name="Google Shape;121;p16"/>
          <p:cNvPicPr preferRelativeResize="0"/>
          <p:nvPr/>
        </p:nvPicPr>
        <p:blipFill>
          <a:blip r:embed="rId11">
            <a:alphaModFix/>
          </a:blip>
          <a:stretch>
            <a:fillRect/>
          </a:stretch>
        </p:blipFill>
        <p:spPr>
          <a:xfrm>
            <a:off x="8684698" y="47885"/>
            <a:ext cx="383100" cy="383100"/>
          </a:xfrm>
          <a:prstGeom prst="rect">
            <a:avLst/>
          </a:prstGeom>
          <a:noFill/>
          <a:ln>
            <a:noFill/>
          </a:ln>
        </p:spPr>
      </p:pic>
      <p:sp>
        <p:nvSpPr>
          <p:cNvPr id="122" name="Google Shape;122;p16"/>
          <p:cNvSpPr txBox="1"/>
          <p:nvPr/>
        </p:nvSpPr>
        <p:spPr>
          <a:xfrm>
            <a:off x="7079575" y="1278600"/>
            <a:ext cx="17781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100">
                <a:solidFill>
                  <a:srgbClr val="595959"/>
                </a:solidFill>
                <a:latin typeface="Open Sans Light"/>
                <a:ea typeface="Open Sans Light"/>
                <a:cs typeface="Open Sans Light"/>
                <a:sym typeface="Open Sans Light"/>
              </a:rPr>
              <a:t>(1,000+ patients &amp; staff)</a:t>
            </a:r>
            <a:endParaRPr>
              <a:solidFill>
                <a:srgbClr val="595959"/>
              </a:solidFill>
            </a:endParaRPr>
          </a:p>
        </p:txBody>
      </p:sp>
      <p:sp>
        <p:nvSpPr>
          <p:cNvPr id="123" name="Google Shape;123;p16"/>
          <p:cNvSpPr txBox="1"/>
          <p:nvPr/>
        </p:nvSpPr>
        <p:spPr>
          <a:xfrm>
            <a:off x="7582450" y="4353600"/>
            <a:ext cx="876000" cy="261600"/>
          </a:xfrm>
          <a:prstGeom prst="rect">
            <a:avLst/>
          </a:prstGeom>
          <a:solidFill>
            <a:srgbClr val="FFFFFF">
              <a:alpha val="75000"/>
            </a:srgbClr>
          </a:solidFill>
          <a:ln>
            <a:noFill/>
          </a:ln>
        </p:spPr>
        <p:txBody>
          <a:bodyPr spcFirstLastPara="1" wrap="square" lIns="91425" tIns="45700" rIns="91425" bIns="45700"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12"/>
              </a:rPr>
              <a:t>Wikipedia</a:t>
            </a:r>
            <a:endParaRPr sz="1100">
              <a:latin typeface="Open Sans"/>
              <a:ea typeface="Open Sans"/>
              <a:cs typeface="Open Sans"/>
              <a:sym typeface="Open Sans"/>
            </a:endParaRPr>
          </a:p>
        </p:txBody>
      </p:sp>
      <p:sp>
        <p:nvSpPr>
          <p:cNvPr id="124" name="Google Shape;124;p16"/>
          <p:cNvSpPr/>
          <p:nvPr/>
        </p:nvSpPr>
        <p:spPr>
          <a:xfrm>
            <a:off x="787613" y="578372"/>
            <a:ext cx="3657600" cy="662100"/>
          </a:xfrm>
          <a:prstGeom prst="roundRect">
            <a:avLst>
              <a:gd name="adj" fmla="val 16667"/>
            </a:avLst>
          </a:prstGeom>
          <a:solidFill>
            <a:srgbClr val="FBF1DD"/>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125" name="Google Shape;125;p16"/>
          <p:cNvPicPr preferRelativeResize="0"/>
          <p:nvPr/>
        </p:nvPicPr>
        <p:blipFill>
          <a:blip r:embed="rId13">
            <a:alphaModFix/>
          </a:blip>
          <a:stretch>
            <a:fillRect/>
          </a:stretch>
        </p:blipFill>
        <p:spPr>
          <a:xfrm>
            <a:off x="929989" y="696574"/>
            <a:ext cx="478875" cy="425696"/>
          </a:xfrm>
          <a:prstGeom prst="rect">
            <a:avLst/>
          </a:prstGeom>
          <a:noFill/>
          <a:ln>
            <a:noFill/>
          </a:ln>
        </p:spPr>
      </p:pic>
      <p:sp>
        <p:nvSpPr>
          <p:cNvPr id="126" name="Google Shape;126;p16"/>
          <p:cNvSpPr txBox="1">
            <a:spLocks noGrp="1"/>
          </p:cNvSpPr>
          <p:nvPr>
            <p:ph type="body" idx="1"/>
          </p:nvPr>
        </p:nvSpPr>
        <p:spPr>
          <a:xfrm>
            <a:off x="1449238" y="578372"/>
            <a:ext cx="2996100" cy="662100"/>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r>
              <a:rPr lang="en" sz="1500" b="1">
                <a:solidFill>
                  <a:srgbClr val="896110"/>
                </a:solidFill>
              </a:rPr>
              <a:t>Infectious Disease Physician</a:t>
            </a:r>
            <a:endParaRPr sz="1500" b="1">
              <a:solidFill>
                <a:srgbClr val="89611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42"/>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Case #2</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43"/>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2:</a:t>
            </a:r>
            <a:r>
              <a:rPr lang="en"/>
              <a:t> The scenario</a:t>
            </a:r>
            <a:endParaRPr/>
          </a:p>
        </p:txBody>
      </p:sp>
      <p:sp>
        <p:nvSpPr>
          <p:cNvPr id="767" name="Google Shape;767;p43"/>
          <p:cNvSpPr txBox="1">
            <a:spLocks noGrp="1"/>
          </p:cNvSpPr>
          <p:nvPr>
            <p:ph type="body" idx="1"/>
          </p:nvPr>
        </p:nvSpPr>
        <p:spPr>
          <a:xfrm>
            <a:off x="729450" y="1305991"/>
            <a:ext cx="7688700" cy="8760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dirty="0"/>
              <a:t>You receive a call from your transplant infectious disease colleague who says over the </a:t>
            </a:r>
            <a:r>
              <a:rPr lang="en" b="1" dirty="0">
                <a:solidFill>
                  <a:srgbClr val="896110"/>
                </a:solidFill>
              </a:rPr>
              <a:t>past three weeks</a:t>
            </a:r>
            <a:r>
              <a:rPr lang="en" dirty="0"/>
              <a:t>, she’s noticed </a:t>
            </a:r>
            <a:r>
              <a:rPr lang="en" b="1" dirty="0">
                <a:solidFill>
                  <a:srgbClr val="896110"/>
                </a:solidFill>
              </a:rPr>
              <a:t>two cases</a:t>
            </a:r>
            <a:r>
              <a:rPr lang="en" dirty="0"/>
              <a:t> of </a:t>
            </a:r>
            <a:r>
              <a:rPr lang="en" b="1" dirty="0">
                <a:solidFill>
                  <a:srgbClr val="3B71CA"/>
                </a:solidFill>
              </a:rPr>
              <a:t>bone marrow transplant</a:t>
            </a:r>
            <a:r>
              <a:rPr lang="en" dirty="0"/>
              <a:t> patients who have developed a </a:t>
            </a:r>
            <a:r>
              <a:rPr lang="en" b="1" dirty="0">
                <a:solidFill>
                  <a:srgbClr val="DF382C"/>
                </a:solidFill>
              </a:rPr>
              <a:t>rare mold infection</a:t>
            </a:r>
            <a:r>
              <a:rPr lang="en" dirty="0"/>
              <a:t> (</a:t>
            </a:r>
            <a:r>
              <a:rPr lang="en" i="1" dirty="0"/>
              <a:t>Aspergillus</a:t>
            </a:r>
            <a:r>
              <a:rPr lang="en" dirty="0"/>
              <a:t>) in their </a:t>
            </a:r>
            <a:r>
              <a:rPr lang="en" b="1" dirty="0">
                <a:solidFill>
                  <a:srgbClr val="DF382C"/>
                </a:solidFill>
              </a:rPr>
              <a:t>lungs</a:t>
            </a:r>
            <a:endParaRPr dirty="0"/>
          </a:p>
        </p:txBody>
      </p:sp>
      <p:sp>
        <p:nvSpPr>
          <p:cNvPr id="768" name="Google Shape;768;p43"/>
          <p:cNvSpPr/>
          <p:nvPr/>
        </p:nvSpPr>
        <p:spPr>
          <a:xfrm>
            <a:off x="729450" y="2269075"/>
            <a:ext cx="3469200" cy="429000"/>
          </a:xfrm>
          <a:prstGeom prst="roundRect">
            <a:avLst>
              <a:gd name="adj" fmla="val 23829"/>
            </a:avLst>
          </a:prstGeom>
          <a:solidFill>
            <a:srgbClr val="E2EAF7"/>
          </a:solidFill>
          <a:ln w="9525" cap="flat" cmpd="sng">
            <a:solidFill>
              <a:srgbClr val="2F5AA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rgbClr val="2F5AA2"/>
                </a:solidFill>
                <a:latin typeface="Open Sans"/>
                <a:ea typeface="Open Sans"/>
                <a:cs typeface="Open Sans"/>
                <a:sym typeface="Open Sans"/>
              </a:rPr>
              <a:t>You know that </a:t>
            </a:r>
            <a:r>
              <a:rPr lang="en" sz="1300" b="1" i="1">
                <a:solidFill>
                  <a:srgbClr val="2F5AA2"/>
                </a:solidFill>
                <a:latin typeface="Open Sans"/>
                <a:ea typeface="Open Sans"/>
                <a:cs typeface="Open Sans"/>
                <a:sym typeface="Open Sans"/>
              </a:rPr>
              <a:t>Aspergillus</a:t>
            </a:r>
            <a:endParaRPr>
              <a:latin typeface="Open Sans"/>
              <a:ea typeface="Open Sans"/>
              <a:cs typeface="Open Sans"/>
              <a:sym typeface="Open Sans"/>
            </a:endParaRPr>
          </a:p>
        </p:txBody>
      </p:sp>
      <p:sp>
        <p:nvSpPr>
          <p:cNvPr id="769" name="Google Shape;769;p43"/>
          <p:cNvSpPr/>
          <p:nvPr/>
        </p:nvSpPr>
        <p:spPr>
          <a:xfrm>
            <a:off x="729450" y="2762650"/>
            <a:ext cx="3469200" cy="757500"/>
          </a:xfrm>
          <a:prstGeom prst="roundRect">
            <a:avLst>
              <a:gd name="adj" fmla="val 15627"/>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0"/>
              </a:spcAft>
              <a:buNone/>
            </a:pPr>
            <a:r>
              <a:rPr lang="en" sz="1300">
                <a:solidFill>
                  <a:schemeClr val="dk2"/>
                </a:solidFill>
                <a:latin typeface="Open Sans"/>
                <a:ea typeface="Open Sans"/>
                <a:cs typeface="Open Sans"/>
                <a:sym typeface="Open Sans"/>
              </a:rPr>
              <a:t>Is </a:t>
            </a:r>
            <a:r>
              <a:rPr lang="en" sz="1300" i="1">
                <a:solidFill>
                  <a:schemeClr val="dk2"/>
                </a:solidFill>
                <a:latin typeface="Open Sans"/>
                <a:ea typeface="Open Sans"/>
                <a:cs typeface="Open Sans"/>
                <a:sym typeface="Open Sans"/>
              </a:rPr>
              <a:t>everywhere </a:t>
            </a:r>
            <a:r>
              <a:rPr lang="en" sz="1300">
                <a:solidFill>
                  <a:schemeClr val="dk2"/>
                </a:solidFill>
                <a:latin typeface="Open Sans"/>
                <a:ea typeface="Open Sans"/>
                <a:cs typeface="Open Sans"/>
                <a:sym typeface="Open Sans"/>
              </a:rPr>
              <a:t>in the environment</a:t>
            </a:r>
            <a:endParaRPr sz="1300">
              <a:solidFill>
                <a:schemeClr val="dk2"/>
              </a:solidFill>
              <a:latin typeface="Open Sans"/>
              <a:ea typeface="Open Sans"/>
              <a:cs typeface="Open Sans"/>
              <a:sym typeface="Open Sans"/>
            </a:endParaRPr>
          </a:p>
          <a:p>
            <a:pPr marL="457200" lvl="0" indent="-298450" algn="l" rtl="0">
              <a:lnSpc>
                <a:spcPct val="115000"/>
              </a:lnSpc>
              <a:spcBef>
                <a:spcPts val="0"/>
              </a:spcBef>
              <a:spcAft>
                <a:spcPts val="0"/>
              </a:spcAft>
              <a:buClr>
                <a:srgbClr val="858585"/>
              </a:buClr>
              <a:buSzPts val="1100"/>
              <a:buFont typeface="Open Sans"/>
              <a:buChar char="●"/>
            </a:pPr>
            <a:r>
              <a:rPr lang="en" sz="1100">
                <a:solidFill>
                  <a:schemeClr val="accent1"/>
                </a:solidFill>
                <a:latin typeface="Open Sans"/>
                <a:ea typeface="Open Sans"/>
                <a:cs typeface="Open Sans"/>
                <a:sym typeface="Open Sans"/>
              </a:rPr>
              <a:t>Lives in soil and rotting leaves</a:t>
            </a:r>
            <a:endParaRPr sz="1100">
              <a:solidFill>
                <a:schemeClr val="accent1"/>
              </a:solidFill>
              <a:latin typeface="Open Sans"/>
              <a:ea typeface="Open Sans"/>
              <a:cs typeface="Open Sans"/>
              <a:sym typeface="Open Sans"/>
            </a:endParaRPr>
          </a:p>
          <a:p>
            <a:pPr marL="457200" lvl="0" indent="-298450" algn="l" rtl="0">
              <a:lnSpc>
                <a:spcPct val="115000"/>
              </a:lnSpc>
              <a:spcBef>
                <a:spcPts val="0"/>
              </a:spcBef>
              <a:spcAft>
                <a:spcPts val="0"/>
              </a:spcAft>
              <a:buClr>
                <a:srgbClr val="858585"/>
              </a:buClr>
              <a:buSzPts val="1100"/>
              <a:buFont typeface="Open Sans"/>
              <a:buChar char="●"/>
            </a:pPr>
            <a:r>
              <a:rPr lang="en" sz="1100">
                <a:solidFill>
                  <a:schemeClr val="accent1"/>
                </a:solidFill>
                <a:latin typeface="Open Sans"/>
                <a:ea typeface="Open Sans"/>
                <a:cs typeface="Open Sans"/>
                <a:sym typeface="Open Sans"/>
              </a:rPr>
              <a:t>Spread by spores</a:t>
            </a:r>
            <a:endParaRPr sz="1300" b="1">
              <a:solidFill>
                <a:srgbClr val="2F5AA2"/>
              </a:solidFill>
              <a:latin typeface="Open Sans"/>
              <a:ea typeface="Open Sans"/>
              <a:cs typeface="Open Sans"/>
              <a:sym typeface="Open Sans"/>
            </a:endParaRPr>
          </a:p>
        </p:txBody>
      </p:sp>
      <p:sp>
        <p:nvSpPr>
          <p:cNvPr id="770" name="Google Shape;770;p43"/>
          <p:cNvSpPr/>
          <p:nvPr/>
        </p:nvSpPr>
        <p:spPr>
          <a:xfrm>
            <a:off x="729450" y="3601300"/>
            <a:ext cx="3469200" cy="535200"/>
          </a:xfrm>
          <a:prstGeom prst="roundRect">
            <a:avLst>
              <a:gd name="adj" fmla="val 20609"/>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0"/>
              </a:spcAft>
              <a:buNone/>
            </a:pPr>
            <a:r>
              <a:rPr lang="en" sz="1300">
                <a:solidFill>
                  <a:schemeClr val="dk2"/>
                </a:solidFill>
                <a:latin typeface="Open Sans"/>
                <a:ea typeface="Open Sans"/>
                <a:cs typeface="Open Sans"/>
                <a:sym typeface="Open Sans"/>
              </a:rPr>
              <a:t>Should </a:t>
            </a:r>
            <a:r>
              <a:rPr lang="en" sz="1300" u="sng">
                <a:solidFill>
                  <a:schemeClr val="dk2"/>
                </a:solidFill>
                <a:latin typeface="Open Sans"/>
                <a:ea typeface="Open Sans"/>
                <a:cs typeface="Open Sans"/>
                <a:sym typeface="Open Sans"/>
              </a:rPr>
              <a:t>not</a:t>
            </a:r>
            <a:r>
              <a:rPr lang="en" sz="1300">
                <a:solidFill>
                  <a:schemeClr val="dk2"/>
                </a:solidFill>
                <a:latin typeface="Open Sans"/>
                <a:ea typeface="Open Sans"/>
                <a:cs typeface="Open Sans"/>
                <a:sym typeface="Open Sans"/>
              </a:rPr>
              <a:t> be inside a sterile transplant unit</a:t>
            </a:r>
            <a:endParaRPr sz="1300" b="1">
              <a:solidFill>
                <a:srgbClr val="2F5AA2"/>
              </a:solidFill>
              <a:latin typeface="Open Sans"/>
              <a:ea typeface="Open Sans"/>
              <a:cs typeface="Open Sans"/>
              <a:sym typeface="Open Sans"/>
            </a:endParaRPr>
          </a:p>
        </p:txBody>
      </p:sp>
      <p:sp>
        <p:nvSpPr>
          <p:cNvPr id="771" name="Google Shape;771;p43"/>
          <p:cNvSpPr/>
          <p:nvPr/>
        </p:nvSpPr>
        <p:spPr>
          <a:xfrm>
            <a:off x="729450" y="4217650"/>
            <a:ext cx="3469200" cy="535200"/>
          </a:xfrm>
          <a:prstGeom prst="roundRect">
            <a:avLst>
              <a:gd name="adj" fmla="val 23627"/>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1200"/>
              </a:spcAft>
              <a:buNone/>
            </a:pPr>
            <a:r>
              <a:rPr lang="en" sz="1300">
                <a:solidFill>
                  <a:schemeClr val="dk2"/>
                </a:solidFill>
                <a:latin typeface="Open Sans"/>
                <a:ea typeface="Open Sans"/>
                <a:cs typeface="Open Sans"/>
                <a:sym typeface="Open Sans"/>
              </a:rPr>
              <a:t>Mainly infects people without immune systems </a:t>
            </a:r>
            <a:r>
              <a:rPr lang="en" sz="1100">
                <a:solidFill>
                  <a:schemeClr val="dk2"/>
                </a:solidFill>
                <a:latin typeface="Open Sans Light"/>
                <a:ea typeface="Open Sans Light"/>
                <a:cs typeface="Open Sans Light"/>
                <a:sym typeface="Open Sans Light"/>
              </a:rPr>
              <a:t>(cancer, transplant, HIV off of meds)</a:t>
            </a:r>
            <a:endParaRPr sz="1300">
              <a:solidFill>
                <a:schemeClr val="dk2"/>
              </a:solidFill>
              <a:latin typeface="Open Sans"/>
              <a:ea typeface="Open Sans"/>
              <a:cs typeface="Open Sans"/>
              <a:sym typeface="Open Sans"/>
            </a:endParaRPr>
          </a:p>
        </p:txBody>
      </p:sp>
      <p:grpSp>
        <p:nvGrpSpPr>
          <p:cNvPr id="772" name="Google Shape;772;p43"/>
          <p:cNvGrpSpPr/>
          <p:nvPr/>
        </p:nvGrpSpPr>
        <p:grpSpPr>
          <a:xfrm>
            <a:off x="4803225" y="2025825"/>
            <a:ext cx="3893101" cy="2919826"/>
            <a:chOff x="4803225" y="2025825"/>
            <a:chExt cx="3893101" cy="2919826"/>
          </a:xfrm>
        </p:grpSpPr>
        <p:pic>
          <p:nvPicPr>
            <p:cNvPr id="773" name="Google Shape;773;p43"/>
            <p:cNvPicPr preferRelativeResize="0"/>
            <p:nvPr/>
          </p:nvPicPr>
          <p:blipFill>
            <a:blip r:embed="rId3">
              <a:alphaModFix/>
            </a:blip>
            <a:stretch>
              <a:fillRect/>
            </a:stretch>
          </p:blipFill>
          <p:spPr>
            <a:xfrm>
              <a:off x="4803225" y="2025825"/>
              <a:ext cx="3893101" cy="2919826"/>
            </a:xfrm>
            <a:prstGeom prst="rect">
              <a:avLst/>
            </a:prstGeom>
            <a:noFill/>
            <a:ln>
              <a:noFill/>
            </a:ln>
          </p:spPr>
        </p:pic>
        <p:sp>
          <p:nvSpPr>
            <p:cNvPr id="774" name="Google Shape;774;p43"/>
            <p:cNvSpPr txBox="1"/>
            <p:nvPr/>
          </p:nvSpPr>
          <p:spPr>
            <a:xfrm>
              <a:off x="8026875" y="4591650"/>
              <a:ext cx="669300" cy="3540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4"/>
                </a:rPr>
                <a:t>Source</a:t>
              </a:r>
              <a:endParaRPr sz="1100">
                <a:latin typeface="Open Sans"/>
                <a:ea typeface="Open Sans"/>
                <a:cs typeface="Open Sans"/>
                <a:sym typeface="Open Sans"/>
              </a:endParaRPr>
            </a:p>
          </p:txBody>
        </p:sp>
      </p:grpSp>
      <p:grpSp>
        <p:nvGrpSpPr>
          <p:cNvPr id="775" name="Google Shape;775;p43"/>
          <p:cNvGrpSpPr/>
          <p:nvPr/>
        </p:nvGrpSpPr>
        <p:grpSpPr>
          <a:xfrm>
            <a:off x="5435736" y="3119887"/>
            <a:ext cx="1750564" cy="1342175"/>
            <a:chOff x="4925136" y="3443625"/>
            <a:chExt cx="1750564" cy="1342175"/>
          </a:xfrm>
        </p:grpSpPr>
        <p:pic>
          <p:nvPicPr>
            <p:cNvPr id="776" name="Google Shape;776;p43"/>
            <p:cNvPicPr preferRelativeResize="0"/>
            <p:nvPr/>
          </p:nvPicPr>
          <p:blipFill rotWithShape="1">
            <a:blip r:embed="rId5">
              <a:alphaModFix/>
            </a:blip>
            <a:srcRect l="21710"/>
            <a:stretch/>
          </p:blipFill>
          <p:spPr>
            <a:xfrm>
              <a:off x="4925136" y="3443625"/>
              <a:ext cx="1750564" cy="1342175"/>
            </a:xfrm>
            <a:prstGeom prst="rect">
              <a:avLst/>
            </a:prstGeom>
            <a:noFill/>
            <a:ln>
              <a:noFill/>
            </a:ln>
          </p:spPr>
        </p:pic>
        <p:sp>
          <p:nvSpPr>
            <p:cNvPr id="777" name="Google Shape;777;p43"/>
            <p:cNvSpPr txBox="1"/>
            <p:nvPr/>
          </p:nvSpPr>
          <p:spPr>
            <a:xfrm>
              <a:off x="6006400" y="4431800"/>
              <a:ext cx="669300" cy="3540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6"/>
                </a:rPr>
                <a:t>Source</a:t>
              </a:r>
              <a:endParaRPr sz="1100">
                <a:latin typeface="Open Sans"/>
                <a:ea typeface="Open Sans"/>
                <a:cs typeface="Open Sans"/>
                <a:sym typeface="Open Sans"/>
              </a:endParaRPr>
            </a:p>
          </p:txBody>
        </p:sp>
      </p:grpSp>
      <p:grpSp>
        <p:nvGrpSpPr>
          <p:cNvPr id="778" name="Google Shape;778;p43"/>
          <p:cNvGrpSpPr/>
          <p:nvPr/>
        </p:nvGrpSpPr>
        <p:grpSpPr>
          <a:xfrm>
            <a:off x="5139500" y="2528700"/>
            <a:ext cx="2185800" cy="2185800"/>
            <a:chOff x="6130100" y="242700"/>
            <a:chExt cx="2185800" cy="2185800"/>
          </a:xfrm>
        </p:grpSpPr>
        <p:sp>
          <p:nvSpPr>
            <p:cNvPr id="779" name="Google Shape;779;p43"/>
            <p:cNvSpPr/>
            <p:nvPr/>
          </p:nvSpPr>
          <p:spPr>
            <a:xfrm>
              <a:off x="6130100" y="242700"/>
              <a:ext cx="2185800" cy="2185800"/>
            </a:xfrm>
            <a:prstGeom prst="ellipse">
              <a:avLst/>
            </a:prstGeom>
            <a:noFill/>
            <a:ln w="114300" cap="flat" cmpd="sng">
              <a:solidFill>
                <a:srgbClr val="DF382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cxnSp>
          <p:nvCxnSpPr>
            <p:cNvPr id="780" name="Google Shape;780;p43"/>
            <p:cNvCxnSpPr>
              <a:stCxn id="779" idx="3"/>
              <a:endCxn id="779" idx="7"/>
            </p:cNvCxnSpPr>
            <p:nvPr/>
          </p:nvCxnSpPr>
          <p:spPr>
            <a:xfrm rot="10800000" flipH="1">
              <a:off x="6450203" y="562797"/>
              <a:ext cx="1545600" cy="1545600"/>
            </a:xfrm>
            <a:prstGeom prst="straightConnector1">
              <a:avLst/>
            </a:prstGeom>
            <a:noFill/>
            <a:ln w="114300" cap="flat" cmpd="sng">
              <a:solidFill>
                <a:srgbClr val="DF382C"/>
              </a:solidFill>
              <a:prstDash val="solid"/>
              <a:round/>
              <a:headEnd type="none" w="med" len="med"/>
              <a:tailEnd type="none" w="med" len="med"/>
            </a:ln>
          </p:spPr>
        </p:cxnSp>
      </p:grpSp>
      <p:grpSp>
        <p:nvGrpSpPr>
          <p:cNvPr id="781" name="Google Shape;781;p43"/>
          <p:cNvGrpSpPr/>
          <p:nvPr/>
        </p:nvGrpSpPr>
        <p:grpSpPr>
          <a:xfrm>
            <a:off x="4646763" y="1908475"/>
            <a:ext cx="4206025" cy="3154525"/>
            <a:chOff x="4760550" y="1955875"/>
            <a:chExt cx="4206025" cy="3154525"/>
          </a:xfrm>
        </p:grpSpPr>
        <p:pic>
          <p:nvPicPr>
            <p:cNvPr id="782" name="Google Shape;782;p43"/>
            <p:cNvPicPr preferRelativeResize="0"/>
            <p:nvPr/>
          </p:nvPicPr>
          <p:blipFill>
            <a:blip r:embed="rId7">
              <a:alphaModFix/>
            </a:blip>
            <a:stretch>
              <a:fillRect/>
            </a:stretch>
          </p:blipFill>
          <p:spPr>
            <a:xfrm>
              <a:off x="4760550" y="1955875"/>
              <a:ext cx="4206024" cy="3154525"/>
            </a:xfrm>
            <a:prstGeom prst="rect">
              <a:avLst/>
            </a:prstGeom>
            <a:noFill/>
            <a:ln>
              <a:noFill/>
            </a:ln>
          </p:spPr>
        </p:pic>
        <p:sp>
          <p:nvSpPr>
            <p:cNvPr id="783" name="Google Shape;783;p43"/>
            <p:cNvSpPr txBox="1"/>
            <p:nvPr/>
          </p:nvSpPr>
          <p:spPr>
            <a:xfrm>
              <a:off x="8297275" y="4752838"/>
              <a:ext cx="669300" cy="3540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u="sng">
                  <a:solidFill>
                    <a:schemeClr val="hlink"/>
                  </a:solidFill>
                  <a:latin typeface="Open Sans"/>
                  <a:ea typeface="Open Sans"/>
                  <a:cs typeface="Open Sans"/>
                  <a:sym typeface="Open Sans"/>
                  <a:hlinkClick r:id="rId8"/>
                </a:rPr>
                <a:t>Source</a:t>
              </a:r>
              <a:endParaRPr sz="1100">
                <a:latin typeface="Open Sans"/>
                <a:ea typeface="Open Sans"/>
                <a:cs typeface="Open Sans"/>
                <a:sym typeface="Open San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78"/>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78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44"/>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Is this a breakout?</a:t>
            </a:r>
            <a:endParaRPr/>
          </a:p>
        </p:txBody>
      </p:sp>
      <p:sp>
        <p:nvSpPr>
          <p:cNvPr id="789" name="Google Shape;789;p44"/>
          <p:cNvSpPr txBox="1">
            <a:spLocks noGrp="1"/>
          </p:cNvSpPr>
          <p:nvPr>
            <p:ph type="body" idx="1"/>
          </p:nvPr>
        </p:nvSpPr>
        <p:spPr>
          <a:xfrm>
            <a:off x="5174225" y="1352625"/>
            <a:ext cx="3374400" cy="30255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790" name="Google Shape;790;p44"/>
          <p:cNvSpPr txBox="1">
            <a:spLocks noGrp="1"/>
          </p:cNvSpPr>
          <p:nvPr>
            <p:ph type="subTitle" idx="2"/>
          </p:nvPr>
        </p:nvSpPr>
        <p:spPr>
          <a:xfrm>
            <a:off x="724950" y="3161525"/>
            <a:ext cx="3300900" cy="75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8D69CD1-C20C-F68B-5BC6-672D40A35609}"/>
              </a:ext>
            </a:extLst>
          </p:cNvPr>
          <p:cNvSpPr>
            <a:spLocks noGrp="1"/>
          </p:cNvSpPr>
          <p:nvPr>
            <p:ph type="title"/>
          </p:nvPr>
        </p:nvSpPr>
        <p:spPr/>
        <p:txBody>
          <a:bodyPr/>
          <a:lstStyle/>
          <a:p>
            <a:r>
              <a:rPr lang="en-US"/>
              <a:t>Is this a breakout?</a:t>
            </a:r>
          </a:p>
        </p:txBody>
      </p:sp>
      <p:sp>
        <p:nvSpPr>
          <p:cNvPr id="3" name="Text Placeholder 2">
            <a:extLst>
              <a:ext uri="{FF2B5EF4-FFF2-40B4-BE49-F238E27FC236}">
                <a16:creationId xmlns:a16="http://schemas.microsoft.com/office/drawing/2014/main" id="{6E36BDCB-EA5F-6869-846F-5F6037201CE0}"/>
              </a:ext>
            </a:extLst>
          </p:cNvPr>
          <p:cNvSpPr>
            <a:spLocks noGrp="1"/>
          </p:cNvSpPr>
          <p:nvPr>
            <p:ph type="body" idx="1"/>
          </p:nvPr>
        </p:nvSpPr>
        <p:spPr/>
        <p:txBody>
          <a:bodyPr/>
          <a:lstStyle/>
          <a:p>
            <a:endParaRPr lang="en-US"/>
          </a:p>
        </p:txBody>
      </p:sp>
      <p:sp>
        <p:nvSpPr>
          <p:cNvPr id="4" name="Subtitle 3">
            <a:extLst>
              <a:ext uri="{FF2B5EF4-FFF2-40B4-BE49-F238E27FC236}">
                <a16:creationId xmlns:a16="http://schemas.microsoft.com/office/drawing/2014/main" id="{BEFE7C23-737B-B8A8-38D6-53631DDDDE13}"/>
              </a:ext>
            </a:extLst>
          </p:cNvPr>
          <p:cNvSpPr>
            <a:spLocks noGrp="1"/>
          </p:cNvSpPr>
          <p:nvPr>
            <p:ph type="subTitle" idx="2"/>
          </p:nvPr>
        </p:nvSpPr>
        <p:spPr/>
        <p:txBody>
          <a:bodyPr/>
          <a:lstStyle/>
          <a:p>
            <a:endParaRPr lang="en-US"/>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5" name="Add-in 4" title="Interactive content from Mentimeter">
                <a:extLst>
                  <a:ext uri="{FF2B5EF4-FFF2-40B4-BE49-F238E27FC236}">
                    <a16:creationId xmlns:a16="http://schemas.microsoft.com/office/drawing/2014/main" id="{956FBA15-89CE-2B1A-5C79-694999F69522}"/>
                  </a:ext>
                </a:extLst>
              </p:cNvPr>
              <p:cNvGraphicFramePr>
                <a:graphicFrameLocks noGrp="1"/>
              </p:cNvGraphicFramePr>
              <p:nvPr>
                <p:extLst>
                  <p:ext uri="{D42A27DB-BD31-4B8C-83A1-F6EECF244321}">
                    <p14:modId xmlns:p14="http://schemas.microsoft.com/office/powerpoint/2010/main" val="2261490703"/>
                  </p:ext>
                </p:extLst>
              </p:nvPr>
            </p:nvGraphicFramePr>
            <p:xfrm>
              <a:off x="0" y="0"/>
              <a:ext cx="9144000" cy="514350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5" name="Add-in 4" title="Interactive content from Mentimeter">
                <a:extLst>
                  <a:ext uri="{FF2B5EF4-FFF2-40B4-BE49-F238E27FC236}">
                    <a16:creationId xmlns:a16="http://schemas.microsoft.com/office/drawing/2014/main" id="{956FBA15-89CE-2B1A-5C79-694999F69522}"/>
                  </a:ext>
                </a:extLst>
              </p:cNvPr>
              <p:cNvPicPr>
                <a:picLocks noGrp="1" noRot="1" noChangeAspect="1" noMove="1" noResize="1" noEditPoints="1" noAdjustHandles="1" noChangeArrowheads="1" noChangeShapeType="1"/>
              </p:cNvPicPr>
              <p:nvPr/>
            </p:nvPicPr>
            <p:blipFill>
              <a:blip r:embed="rId4"/>
              <a:stretch>
                <a:fillRect/>
              </a:stretch>
            </p:blipFill>
            <p:spPr>
              <a:xfrm>
                <a:off x="0" y="0"/>
                <a:ext cx="9144000" cy="5143500"/>
              </a:xfrm>
              <a:prstGeom prst="rect">
                <a:avLst/>
              </a:prstGeom>
            </p:spPr>
          </p:pic>
        </mc:Fallback>
      </mc:AlternateContent>
    </p:spTree>
    <p:custDataLst>
      <p:tags r:id="rId1"/>
    </p:custDataLst>
    <p:extLst>
      <p:ext uri="{BB962C8B-B14F-4D97-AF65-F5344CB8AC3E}">
        <p14:creationId xmlns:p14="http://schemas.microsoft.com/office/powerpoint/2010/main" val="1798669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p45"/>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2:</a:t>
            </a:r>
            <a:r>
              <a:rPr lang="en"/>
              <a:t> Is this an outbreak?</a:t>
            </a:r>
            <a:endParaRPr/>
          </a:p>
        </p:txBody>
      </p:sp>
      <p:sp>
        <p:nvSpPr>
          <p:cNvPr id="796" name="Google Shape;796;p45"/>
          <p:cNvSpPr txBox="1">
            <a:spLocks noGrp="1"/>
          </p:cNvSpPr>
          <p:nvPr>
            <p:ph type="body" idx="1"/>
          </p:nvPr>
        </p:nvSpPr>
        <p:spPr>
          <a:xfrm>
            <a:off x="729450" y="1393075"/>
            <a:ext cx="7688700" cy="8760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1200"/>
              </a:spcAft>
              <a:buNone/>
            </a:pPr>
            <a:r>
              <a:rPr lang="en"/>
              <a:t>You receive a call from your transplant infectious disease colleague who says over the </a:t>
            </a:r>
            <a:r>
              <a:rPr lang="en" b="1">
                <a:solidFill>
                  <a:srgbClr val="896110"/>
                </a:solidFill>
              </a:rPr>
              <a:t>past three weeks</a:t>
            </a:r>
            <a:r>
              <a:rPr lang="en"/>
              <a:t>, she’s noticed </a:t>
            </a:r>
            <a:r>
              <a:rPr lang="en" b="1">
                <a:solidFill>
                  <a:srgbClr val="896110"/>
                </a:solidFill>
              </a:rPr>
              <a:t>two cases</a:t>
            </a:r>
            <a:r>
              <a:rPr lang="en"/>
              <a:t> of </a:t>
            </a:r>
            <a:r>
              <a:rPr lang="en" b="1">
                <a:solidFill>
                  <a:srgbClr val="3B71CA"/>
                </a:solidFill>
              </a:rPr>
              <a:t>bone marrow transplant</a:t>
            </a:r>
            <a:r>
              <a:rPr lang="en"/>
              <a:t> patients who have developed a </a:t>
            </a:r>
            <a:r>
              <a:rPr lang="en" b="1">
                <a:solidFill>
                  <a:srgbClr val="DF382C"/>
                </a:solidFill>
              </a:rPr>
              <a:t>rare mold infection</a:t>
            </a:r>
            <a:r>
              <a:rPr lang="en"/>
              <a:t> (</a:t>
            </a:r>
            <a:r>
              <a:rPr lang="en" i="1"/>
              <a:t>Aspergillus</a:t>
            </a:r>
            <a:r>
              <a:rPr lang="en"/>
              <a:t>) in their </a:t>
            </a:r>
            <a:r>
              <a:rPr lang="en" b="1">
                <a:solidFill>
                  <a:srgbClr val="DF382C"/>
                </a:solidFill>
              </a:rPr>
              <a:t>lungs</a:t>
            </a:r>
            <a:endParaRPr/>
          </a:p>
        </p:txBody>
      </p:sp>
      <p:sp>
        <p:nvSpPr>
          <p:cNvPr id="797" name="Google Shape;797;p45"/>
          <p:cNvSpPr/>
          <p:nvPr/>
        </p:nvSpPr>
        <p:spPr>
          <a:xfrm>
            <a:off x="729450" y="2269075"/>
            <a:ext cx="3469200" cy="429000"/>
          </a:xfrm>
          <a:prstGeom prst="roundRect">
            <a:avLst>
              <a:gd name="adj" fmla="val 23829"/>
            </a:avLst>
          </a:prstGeom>
          <a:solidFill>
            <a:srgbClr val="E2EAF7"/>
          </a:solidFill>
          <a:ln w="9525" cap="flat" cmpd="sng">
            <a:solidFill>
              <a:srgbClr val="2F5AA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rgbClr val="2F5AA2"/>
                </a:solidFill>
                <a:latin typeface="Open Sans"/>
                <a:ea typeface="Open Sans"/>
                <a:cs typeface="Open Sans"/>
                <a:sym typeface="Open Sans"/>
              </a:rPr>
              <a:t>You know that </a:t>
            </a:r>
            <a:r>
              <a:rPr lang="en" sz="1300" b="1" i="1">
                <a:solidFill>
                  <a:srgbClr val="2F5AA2"/>
                </a:solidFill>
                <a:latin typeface="Open Sans"/>
                <a:ea typeface="Open Sans"/>
                <a:cs typeface="Open Sans"/>
                <a:sym typeface="Open Sans"/>
              </a:rPr>
              <a:t>Aspergillus</a:t>
            </a:r>
            <a:endParaRPr>
              <a:latin typeface="Open Sans"/>
              <a:ea typeface="Open Sans"/>
              <a:cs typeface="Open Sans"/>
              <a:sym typeface="Open Sans"/>
            </a:endParaRPr>
          </a:p>
        </p:txBody>
      </p:sp>
      <p:sp>
        <p:nvSpPr>
          <p:cNvPr id="798" name="Google Shape;798;p45"/>
          <p:cNvSpPr/>
          <p:nvPr/>
        </p:nvSpPr>
        <p:spPr>
          <a:xfrm>
            <a:off x="729450" y="2762650"/>
            <a:ext cx="3469200" cy="757500"/>
          </a:xfrm>
          <a:prstGeom prst="roundRect">
            <a:avLst>
              <a:gd name="adj" fmla="val 15627"/>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0"/>
              </a:spcAft>
              <a:buNone/>
            </a:pPr>
            <a:r>
              <a:rPr lang="en" sz="1300">
                <a:solidFill>
                  <a:schemeClr val="dk2"/>
                </a:solidFill>
                <a:latin typeface="Open Sans"/>
                <a:ea typeface="Open Sans"/>
                <a:cs typeface="Open Sans"/>
                <a:sym typeface="Open Sans"/>
              </a:rPr>
              <a:t>Is </a:t>
            </a:r>
            <a:r>
              <a:rPr lang="en" sz="1300" i="1">
                <a:solidFill>
                  <a:schemeClr val="dk2"/>
                </a:solidFill>
                <a:latin typeface="Open Sans"/>
                <a:ea typeface="Open Sans"/>
                <a:cs typeface="Open Sans"/>
                <a:sym typeface="Open Sans"/>
              </a:rPr>
              <a:t>everywhere </a:t>
            </a:r>
            <a:r>
              <a:rPr lang="en" sz="1300">
                <a:solidFill>
                  <a:schemeClr val="dk2"/>
                </a:solidFill>
                <a:latin typeface="Open Sans"/>
                <a:ea typeface="Open Sans"/>
                <a:cs typeface="Open Sans"/>
                <a:sym typeface="Open Sans"/>
              </a:rPr>
              <a:t>in the environment</a:t>
            </a:r>
            <a:endParaRPr sz="1300">
              <a:solidFill>
                <a:schemeClr val="dk2"/>
              </a:solidFill>
              <a:latin typeface="Open Sans"/>
              <a:ea typeface="Open Sans"/>
              <a:cs typeface="Open Sans"/>
              <a:sym typeface="Open Sans"/>
            </a:endParaRPr>
          </a:p>
          <a:p>
            <a:pPr marL="457200" lvl="0" indent="-298450" algn="l" rtl="0">
              <a:lnSpc>
                <a:spcPct val="115000"/>
              </a:lnSpc>
              <a:spcBef>
                <a:spcPts val="0"/>
              </a:spcBef>
              <a:spcAft>
                <a:spcPts val="0"/>
              </a:spcAft>
              <a:buClr>
                <a:srgbClr val="858585"/>
              </a:buClr>
              <a:buSzPts val="1100"/>
              <a:buFont typeface="Open Sans"/>
              <a:buChar char="●"/>
            </a:pPr>
            <a:r>
              <a:rPr lang="en" sz="1100">
                <a:solidFill>
                  <a:schemeClr val="accent1"/>
                </a:solidFill>
                <a:latin typeface="Open Sans"/>
                <a:ea typeface="Open Sans"/>
                <a:cs typeface="Open Sans"/>
                <a:sym typeface="Open Sans"/>
              </a:rPr>
              <a:t>Lives in soil and rotting leaves</a:t>
            </a:r>
            <a:endParaRPr sz="1100">
              <a:solidFill>
                <a:schemeClr val="accent1"/>
              </a:solidFill>
              <a:latin typeface="Open Sans"/>
              <a:ea typeface="Open Sans"/>
              <a:cs typeface="Open Sans"/>
              <a:sym typeface="Open Sans"/>
            </a:endParaRPr>
          </a:p>
          <a:p>
            <a:pPr marL="457200" lvl="0" indent="-298450" algn="l" rtl="0">
              <a:lnSpc>
                <a:spcPct val="115000"/>
              </a:lnSpc>
              <a:spcBef>
                <a:spcPts val="0"/>
              </a:spcBef>
              <a:spcAft>
                <a:spcPts val="0"/>
              </a:spcAft>
              <a:buClr>
                <a:srgbClr val="858585"/>
              </a:buClr>
              <a:buSzPts val="1100"/>
              <a:buFont typeface="Open Sans"/>
              <a:buChar char="●"/>
            </a:pPr>
            <a:r>
              <a:rPr lang="en" sz="1100">
                <a:solidFill>
                  <a:schemeClr val="accent1"/>
                </a:solidFill>
                <a:latin typeface="Open Sans"/>
                <a:ea typeface="Open Sans"/>
                <a:cs typeface="Open Sans"/>
                <a:sym typeface="Open Sans"/>
              </a:rPr>
              <a:t>Spread by spores</a:t>
            </a:r>
            <a:endParaRPr sz="1300" b="1">
              <a:solidFill>
                <a:srgbClr val="2F5AA2"/>
              </a:solidFill>
              <a:latin typeface="Open Sans"/>
              <a:ea typeface="Open Sans"/>
              <a:cs typeface="Open Sans"/>
              <a:sym typeface="Open Sans"/>
            </a:endParaRPr>
          </a:p>
        </p:txBody>
      </p:sp>
      <p:sp>
        <p:nvSpPr>
          <p:cNvPr id="799" name="Google Shape;799;p45"/>
          <p:cNvSpPr/>
          <p:nvPr/>
        </p:nvSpPr>
        <p:spPr>
          <a:xfrm>
            <a:off x="729450" y="3601300"/>
            <a:ext cx="3469200" cy="535200"/>
          </a:xfrm>
          <a:prstGeom prst="roundRect">
            <a:avLst>
              <a:gd name="adj" fmla="val 20609"/>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0"/>
              </a:spcAft>
              <a:buNone/>
            </a:pPr>
            <a:r>
              <a:rPr lang="en" sz="1300">
                <a:solidFill>
                  <a:schemeClr val="dk2"/>
                </a:solidFill>
                <a:latin typeface="Open Sans"/>
                <a:ea typeface="Open Sans"/>
                <a:cs typeface="Open Sans"/>
                <a:sym typeface="Open Sans"/>
              </a:rPr>
              <a:t>Should </a:t>
            </a:r>
            <a:r>
              <a:rPr lang="en" sz="1300" u="sng">
                <a:solidFill>
                  <a:schemeClr val="dk2"/>
                </a:solidFill>
                <a:latin typeface="Open Sans"/>
                <a:ea typeface="Open Sans"/>
                <a:cs typeface="Open Sans"/>
                <a:sym typeface="Open Sans"/>
              </a:rPr>
              <a:t>not</a:t>
            </a:r>
            <a:r>
              <a:rPr lang="en" sz="1300">
                <a:solidFill>
                  <a:schemeClr val="dk2"/>
                </a:solidFill>
                <a:latin typeface="Open Sans"/>
                <a:ea typeface="Open Sans"/>
                <a:cs typeface="Open Sans"/>
                <a:sym typeface="Open Sans"/>
              </a:rPr>
              <a:t> be inside a sterile transplant unit</a:t>
            </a:r>
            <a:endParaRPr sz="1300" b="1">
              <a:solidFill>
                <a:srgbClr val="2F5AA2"/>
              </a:solidFill>
              <a:latin typeface="Open Sans"/>
              <a:ea typeface="Open Sans"/>
              <a:cs typeface="Open Sans"/>
              <a:sym typeface="Open Sans"/>
            </a:endParaRPr>
          </a:p>
        </p:txBody>
      </p:sp>
      <p:sp>
        <p:nvSpPr>
          <p:cNvPr id="800" name="Google Shape;800;p45"/>
          <p:cNvSpPr/>
          <p:nvPr/>
        </p:nvSpPr>
        <p:spPr>
          <a:xfrm>
            <a:off x="729450" y="4217650"/>
            <a:ext cx="3469200" cy="535200"/>
          </a:xfrm>
          <a:prstGeom prst="roundRect">
            <a:avLst>
              <a:gd name="adj" fmla="val 23627"/>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1200"/>
              </a:spcAft>
              <a:buNone/>
            </a:pPr>
            <a:r>
              <a:rPr lang="en" sz="1300">
                <a:solidFill>
                  <a:schemeClr val="dk2"/>
                </a:solidFill>
                <a:latin typeface="Open Sans"/>
                <a:ea typeface="Open Sans"/>
                <a:cs typeface="Open Sans"/>
                <a:sym typeface="Open Sans"/>
              </a:rPr>
              <a:t>Mainly infects people without immune systems </a:t>
            </a:r>
            <a:r>
              <a:rPr lang="en" sz="1100">
                <a:solidFill>
                  <a:schemeClr val="dk2"/>
                </a:solidFill>
                <a:latin typeface="Open Sans Light"/>
                <a:ea typeface="Open Sans Light"/>
                <a:cs typeface="Open Sans Light"/>
                <a:sym typeface="Open Sans Light"/>
              </a:rPr>
              <a:t>(cancer, transplant, HIV off of meds)</a:t>
            </a:r>
            <a:endParaRPr sz="1300">
              <a:solidFill>
                <a:schemeClr val="dk2"/>
              </a:solidFill>
              <a:latin typeface="Open Sans"/>
              <a:ea typeface="Open Sans"/>
              <a:cs typeface="Open Sans"/>
              <a:sym typeface="Open Sans"/>
            </a:endParaRPr>
          </a:p>
        </p:txBody>
      </p:sp>
      <p:sp>
        <p:nvSpPr>
          <p:cNvPr id="801" name="Google Shape;801;p45"/>
          <p:cNvSpPr/>
          <p:nvPr/>
        </p:nvSpPr>
        <p:spPr>
          <a:xfrm>
            <a:off x="675800" y="1441675"/>
            <a:ext cx="8015700" cy="37017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aphicFrame>
        <p:nvGraphicFramePr>
          <p:cNvPr id="802" name="Google Shape;802;p45"/>
          <p:cNvGraphicFramePr/>
          <p:nvPr/>
        </p:nvGraphicFramePr>
        <p:xfrm>
          <a:off x="4779263" y="2194500"/>
          <a:ext cx="3912300" cy="2558350"/>
        </p:xfrm>
        <a:graphic>
          <a:graphicData uri="http://schemas.openxmlformats.org/drawingml/2006/table">
            <a:tbl>
              <a:tblPr>
                <a:solidFill>
                  <a:srgbClr val="FFFFFF"/>
                </a:solidFill>
                <a:tableStyleId>{AC8A3E55-9DD7-4F1B-9858-86D9BF625437}</a:tableStyleId>
              </a:tblPr>
              <a:tblGrid>
                <a:gridCol w="1056900">
                  <a:extLst>
                    <a:ext uri="{9D8B030D-6E8A-4147-A177-3AD203B41FA5}">
                      <a16:colId xmlns:a16="http://schemas.microsoft.com/office/drawing/2014/main" val="20000"/>
                    </a:ext>
                  </a:extLst>
                </a:gridCol>
                <a:gridCol w="943825">
                  <a:extLst>
                    <a:ext uri="{9D8B030D-6E8A-4147-A177-3AD203B41FA5}">
                      <a16:colId xmlns:a16="http://schemas.microsoft.com/office/drawing/2014/main" val="20001"/>
                    </a:ext>
                  </a:extLst>
                </a:gridCol>
                <a:gridCol w="947250">
                  <a:extLst>
                    <a:ext uri="{9D8B030D-6E8A-4147-A177-3AD203B41FA5}">
                      <a16:colId xmlns:a16="http://schemas.microsoft.com/office/drawing/2014/main" val="20002"/>
                    </a:ext>
                  </a:extLst>
                </a:gridCol>
                <a:gridCol w="964325">
                  <a:extLst>
                    <a:ext uri="{9D8B030D-6E8A-4147-A177-3AD203B41FA5}">
                      <a16:colId xmlns:a16="http://schemas.microsoft.com/office/drawing/2014/main" val="20003"/>
                    </a:ext>
                  </a:extLst>
                </a:gridCol>
              </a:tblGrid>
              <a:tr h="278550">
                <a:tc>
                  <a:txBody>
                    <a:bodyPr/>
                    <a:lstStyle/>
                    <a:p>
                      <a:pPr marL="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Month</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Cases</a:t>
                      </a:r>
                      <a:endParaRPr sz="1200">
                        <a:solidFill>
                          <a:srgbClr val="333333"/>
                        </a:solidFill>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Pt_days</a:t>
                      </a:r>
                      <a:endParaRPr sz="1200">
                        <a:solidFill>
                          <a:srgbClr val="333333"/>
                        </a:solidFill>
                        <a:latin typeface="Open Sans"/>
                        <a:ea typeface="Open Sans"/>
                        <a:cs typeface="Open Sans"/>
                        <a:sym typeface="Open Sans"/>
                      </a:endParaRPr>
                    </a:p>
                  </a:txBody>
                  <a:tcPr marL="47625" marR="47625" marT="0" marB="0" anchor="ctr">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Rate</a:t>
                      </a:r>
                      <a:endParaRPr sz="1200">
                        <a:solidFill>
                          <a:srgbClr val="333333"/>
                        </a:solidFill>
                        <a:latin typeface="Open Sans"/>
                        <a:ea typeface="Open Sans"/>
                        <a:cs typeface="Open Sans"/>
                        <a:sym typeface="Open Sans"/>
                      </a:endParaRPr>
                    </a:p>
                  </a:txBody>
                  <a:tcPr marL="47625" marR="47625" marT="0" marB="0" anchor="ctr">
                    <a:lnB w="9525" cap="flat" cmpd="sng">
                      <a:solidFill>
                        <a:schemeClr val="dk2"/>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January</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solidFill>
                      <a:srgbClr val="C4E5D0"/>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612</a:t>
                      </a:r>
                      <a:endParaRPr sz="1200">
                        <a:solidFill>
                          <a:srgbClr val="FFFFFF"/>
                        </a:solidFill>
                        <a:latin typeface="Open Sans"/>
                        <a:ea typeface="Open Sans"/>
                        <a:cs typeface="Open Sans"/>
                        <a:sym typeface="Open Sans"/>
                      </a:endParaRPr>
                    </a:p>
                  </a:txBody>
                  <a:tcPr marL="47625" marR="47625" marT="0" marB="0" anchor="ct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solidFill>
                      <a:srgbClr val="A495C8"/>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1.63</a:t>
                      </a:r>
                      <a:endParaRPr sz="1200">
                        <a:latin typeface="Open Sans"/>
                        <a:ea typeface="Open Sans"/>
                        <a:cs typeface="Open Sans"/>
                        <a:sym typeface="Open Sans"/>
                      </a:endParaRPr>
                    </a:p>
                  </a:txBody>
                  <a:tcPr marL="47625" marR="47625" marT="0" marB="0" anchor="ct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solidFill>
                      <a:srgbClr val="FFE2CD"/>
                    </a:solidFill>
                  </a:tcPr>
                </a:tc>
                <a:extLst>
                  <a:ext uri="{0D108BD9-81ED-4DB2-BD59-A6C34878D82A}">
                    <a16:rowId xmlns:a16="http://schemas.microsoft.com/office/drawing/2014/main" val="10001"/>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February</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0</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FFFF"/>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425</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C6BFDE"/>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0.00</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March</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C4E5D0"/>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428</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C5BFDD"/>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2.34</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D6B7"/>
                    </a:solidFill>
                  </a:tcPr>
                </a:tc>
                <a:extLst>
                  <a:ext uri="{0D108BD9-81ED-4DB2-BD59-A6C34878D82A}">
                    <a16:rowId xmlns:a16="http://schemas.microsoft.com/office/drawing/2014/main" val="10003"/>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April</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C4E5D0"/>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598</a:t>
                      </a:r>
                      <a:endParaRPr sz="1200">
                        <a:solidFill>
                          <a:srgbClr val="FFFFFF"/>
                        </a:solidFill>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A798CA"/>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1.677</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E1CB"/>
                    </a:solidFill>
                  </a:tcPr>
                </a:tc>
                <a:extLst>
                  <a:ext uri="{0D108BD9-81ED-4DB2-BD59-A6C34878D82A}">
                    <a16:rowId xmlns:a16="http://schemas.microsoft.com/office/drawing/2014/main" val="10004"/>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May</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2</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87CAA2"/>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631</a:t>
                      </a:r>
                      <a:endParaRPr sz="1200">
                        <a:solidFill>
                          <a:srgbClr val="FFFFFF"/>
                        </a:solidFill>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A191C6"/>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3.17</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C79E"/>
                    </a:solidFill>
                  </a:tcPr>
                </a:tc>
                <a:extLst>
                  <a:ext uri="{0D108BD9-81ED-4DB2-BD59-A6C34878D82A}">
                    <a16:rowId xmlns:a16="http://schemas.microsoft.com/office/drawing/2014/main" val="10005"/>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June</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3</a:t>
                      </a:r>
                      <a:endParaRPr sz="1200">
                        <a:solidFill>
                          <a:srgbClr val="FFFFFF"/>
                        </a:solidFill>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41AE76"/>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905</a:t>
                      </a:r>
                      <a:endParaRPr sz="1200">
                        <a:solidFill>
                          <a:srgbClr val="FFFFFF"/>
                        </a:solidFill>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6F57A6"/>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3.31</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C49A"/>
                    </a:solidFill>
                  </a:tcPr>
                </a:tc>
                <a:extLst>
                  <a:ext uri="{0D108BD9-81ED-4DB2-BD59-A6C34878D82A}">
                    <a16:rowId xmlns:a16="http://schemas.microsoft.com/office/drawing/2014/main" val="10006"/>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July</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3</a:t>
                      </a:r>
                      <a:endParaRPr sz="1200">
                        <a:solidFill>
                          <a:srgbClr val="FFFFFF"/>
                        </a:solidFill>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41AE76"/>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933</a:t>
                      </a:r>
                      <a:endParaRPr sz="1200">
                        <a:solidFill>
                          <a:srgbClr val="FFFFFF"/>
                        </a:solidFill>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6A51A3"/>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3.25</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C69D"/>
                    </a:solidFill>
                  </a:tcPr>
                </a:tc>
                <a:extLst>
                  <a:ext uri="{0D108BD9-81ED-4DB2-BD59-A6C34878D82A}">
                    <a16:rowId xmlns:a16="http://schemas.microsoft.com/office/drawing/2014/main" val="10007"/>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August</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2</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solidFill>
                      <a:srgbClr val="87CAA2"/>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310</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solidFill>
                      <a:srgbClr val="DADAEB"/>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6.45</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solidFill>
                      <a:srgbClr val="FD8D3C"/>
                    </a:solidFill>
                  </a:tcPr>
                </a:tc>
                <a:extLst>
                  <a:ext uri="{0D108BD9-81ED-4DB2-BD59-A6C34878D82A}">
                    <a16:rowId xmlns:a16="http://schemas.microsoft.com/office/drawing/2014/main" val="10008"/>
                  </a:ext>
                </a:extLst>
              </a:tr>
            </a:tbl>
          </a:graphicData>
        </a:graphic>
      </p:graphicFrame>
      <p:sp>
        <p:nvSpPr>
          <p:cNvPr id="803" name="Google Shape;803;p45"/>
          <p:cNvSpPr/>
          <p:nvPr/>
        </p:nvSpPr>
        <p:spPr>
          <a:xfrm>
            <a:off x="6727850" y="2140000"/>
            <a:ext cx="2221200" cy="2703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46"/>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2:</a:t>
            </a:r>
            <a:r>
              <a:rPr lang="en"/>
              <a:t> Is this an outbreak?</a:t>
            </a:r>
            <a:endParaRPr/>
          </a:p>
        </p:txBody>
      </p:sp>
      <p:graphicFrame>
        <p:nvGraphicFramePr>
          <p:cNvPr id="809" name="Google Shape;809;p46"/>
          <p:cNvGraphicFramePr/>
          <p:nvPr/>
        </p:nvGraphicFramePr>
        <p:xfrm>
          <a:off x="4779263" y="2194500"/>
          <a:ext cx="3912300" cy="2558350"/>
        </p:xfrm>
        <a:graphic>
          <a:graphicData uri="http://schemas.openxmlformats.org/drawingml/2006/table">
            <a:tbl>
              <a:tblPr>
                <a:solidFill>
                  <a:srgbClr val="FFFFFF"/>
                </a:solidFill>
                <a:tableStyleId>{AC8A3E55-9DD7-4F1B-9858-86D9BF625437}</a:tableStyleId>
              </a:tblPr>
              <a:tblGrid>
                <a:gridCol w="1056900">
                  <a:extLst>
                    <a:ext uri="{9D8B030D-6E8A-4147-A177-3AD203B41FA5}">
                      <a16:colId xmlns:a16="http://schemas.microsoft.com/office/drawing/2014/main" val="20000"/>
                    </a:ext>
                  </a:extLst>
                </a:gridCol>
                <a:gridCol w="943825">
                  <a:extLst>
                    <a:ext uri="{9D8B030D-6E8A-4147-A177-3AD203B41FA5}">
                      <a16:colId xmlns:a16="http://schemas.microsoft.com/office/drawing/2014/main" val="20001"/>
                    </a:ext>
                  </a:extLst>
                </a:gridCol>
                <a:gridCol w="947250">
                  <a:extLst>
                    <a:ext uri="{9D8B030D-6E8A-4147-A177-3AD203B41FA5}">
                      <a16:colId xmlns:a16="http://schemas.microsoft.com/office/drawing/2014/main" val="20002"/>
                    </a:ext>
                  </a:extLst>
                </a:gridCol>
                <a:gridCol w="964325">
                  <a:extLst>
                    <a:ext uri="{9D8B030D-6E8A-4147-A177-3AD203B41FA5}">
                      <a16:colId xmlns:a16="http://schemas.microsoft.com/office/drawing/2014/main" val="20003"/>
                    </a:ext>
                  </a:extLst>
                </a:gridCol>
              </a:tblGrid>
              <a:tr h="278550">
                <a:tc>
                  <a:txBody>
                    <a:bodyPr/>
                    <a:lstStyle/>
                    <a:p>
                      <a:pPr marL="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Month</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Cases</a:t>
                      </a:r>
                      <a:endParaRPr sz="1200">
                        <a:solidFill>
                          <a:srgbClr val="333333"/>
                        </a:solidFill>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Pt_days</a:t>
                      </a:r>
                      <a:endParaRPr sz="1200">
                        <a:solidFill>
                          <a:srgbClr val="333333"/>
                        </a:solidFill>
                        <a:latin typeface="Open Sans"/>
                        <a:ea typeface="Open Sans"/>
                        <a:cs typeface="Open Sans"/>
                        <a:sym typeface="Open Sans"/>
                      </a:endParaRPr>
                    </a:p>
                  </a:txBody>
                  <a:tcPr marL="47625" marR="47625" marT="0" marB="0" anchor="ctr">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Rate</a:t>
                      </a:r>
                      <a:endParaRPr sz="1200">
                        <a:solidFill>
                          <a:srgbClr val="333333"/>
                        </a:solidFill>
                        <a:latin typeface="Open Sans"/>
                        <a:ea typeface="Open Sans"/>
                        <a:cs typeface="Open Sans"/>
                        <a:sym typeface="Open Sans"/>
                      </a:endParaRPr>
                    </a:p>
                  </a:txBody>
                  <a:tcPr marL="47625" marR="47625" marT="0" marB="0" anchor="ctr">
                    <a:lnB w="9525" cap="flat" cmpd="sng">
                      <a:solidFill>
                        <a:schemeClr val="dk2"/>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January</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solidFill>
                      <a:srgbClr val="C4E5D0"/>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612</a:t>
                      </a:r>
                      <a:endParaRPr sz="1200">
                        <a:solidFill>
                          <a:srgbClr val="FFFFFF"/>
                        </a:solidFill>
                        <a:latin typeface="Open Sans"/>
                        <a:ea typeface="Open Sans"/>
                        <a:cs typeface="Open Sans"/>
                        <a:sym typeface="Open Sans"/>
                      </a:endParaRPr>
                    </a:p>
                  </a:txBody>
                  <a:tcPr marL="47625" marR="47625" marT="0" marB="0" anchor="ct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solidFill>
                      <a:srgbClr val="A495C8"/>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1.63</a:t>
                      </a:r>
                      <a:endParaRPr sz="1200">
                        <a:latin typeface="Open Sans"/>
                        <a:ea typeface="Open Sans"/>
                        <a:cs typeface="Open Sans"/>
                        <a:sym typeface="Open Sans"/>
                      </a:endParaRPr>
                    </a:p>
                  </a:txBody>
                  <a:tcPr marL="47625" marR="47625" marT="0" marB="0" anchor="ct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solidFill>
                      <a:srgbClr val="FFE2CD"/>
                    </a:solidFill>
                  </a:tcPr>
                </a:tc>
                <a:extLst>
                  <a:ext uri="{0D108BD9-81ED-4DB2-BD59-A6C34878D82A}">
                    <a16:rowId xmlns:a16="http://schemas.microsoft.com/office/drawing/2014/main" val="10001"/>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February</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0</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FFFF"/>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425</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C6BFDE"/>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0.00</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March</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C4E5D0"/>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428</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C5BFDD"/>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2.34</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D6B7"/>
                    </a:solidFill>
                  </a:tcPr>
                </a:tc>
                <a:extLst>
                  <a:ext uri="{0D108BD9-81ED-4DB2-BD59-A6C34878D82A}">
                    <a16:rowId xmlns:a16="http://schemas.microsoft.com/office/drawing/2014/main" val="10003"/>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April</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C4E5D0"/>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598</a:t>
                      </a:r>
                      <a:endParaRPr sz="1200">
                        <a:solidFill>
                          <a:srgbClr val="FFFFFF"/>
                        </a:solidFill>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A798CA"/>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1.677</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E1CB"/>
                    </a:solidFill>
                  </a:tcPr>
                </a:tc>
                <a:extLst>
                  <a:ext uri="{0D108BD9-81ED-4DB2-BD59-A6C34878D82A}">
                    <a16:rowId xmlns:a16="http://schemas.microsoft.com/office/drawing/2014/main" val="10004"/>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May</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2</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87CAA2"/>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631</a:t>
                      </a:r>
                      <a:endParaRPr sz="1200">
                        <a:solidFill>
                          <a:srgbClr val="FFFFFF"/>
                        </a:solidFill>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A191C6"/>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3.17</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C79E"/>
                    </a:solidFill>
                  </a:tcPr>
                </a:tc>
                <a:extLst>
                  <a:ext uri="{0D108BD9-81ED-4DB2-BD59-A6C34878D82A}">
                    <a16:rowId xmlns:a16="http://schemas.microsoft.com/office/drawing/2014/main" val="10005"/>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June</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3</a:t>
                      </a:r>
                      <a:endParaRPr sz="1200">
                        <a:solidFill>
                          <a:srgbClr val="FFFFFF"/>
                        </a:solidFill>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41AE76"/>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905</a:t>
                      </a:r>
                      <a:endParaRPr sz="1200">
                        <a:solidFill>
                          <a:srgbClr val="FFFFFF"/>
                        </a:solidFill>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6F57A6"/>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3.31</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C49A"/>
                    </a:solidFill>
                  </a:tcPr>
                </a:tc>
                <a:extLst>
                  <a:ext uri="{0D108BD9-81ED-4DB2-BD59-A6C34878D82A}">
                    <a16:rowId xmlns:a16="http://schemas.microsoft.com/office/drawing/2014/main" val="10006"/>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July</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3</a:t>
                      </a:r>
                      <a:endParaRPr sz="1200">
                        <a:solidFill>
                          <a:srgbClr val="FFFFFF"/>
                        </a:solidFill>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41AE76"/>
                    </a:solidFill>
                  </a:tcPr>
                </a:tc>
                <a:tc>
                  <a:txBody>
                    <a:bodyPr/>
                    <a:lstStyle/>
                    <a:p>
                      <a:pPr marL="101600" marR="101600" lvl="0" indent="0" algn="ctr" rtl="0">
                        <a:lnSpc>
                          <a:spcPct val="100000"/>
                        </a:lnSpc>
                        <a:spcBef>
                          <a:spcPts val="0"/>
                        </a:spcBef>
                        <a:spcAft>
                          <a:spcPts val="0"/>
                        </a:spcAft>
                        <a:buNone/>
                      </a:pPr>
                      <a:r>
                        <a:rPr lang="en" sz="1200">
                          <a:solidFill>
                            <a:srgbClr val="FFFFFF"/>
                          </a:solidFill>
                          <a:latin typeface="Open Sans"/>
                          <a:ea typeface="Open Sans"/>
                          <a:cs typeface="Open Sans"/>
                          <a:sym typeface="Open Sans"/>
                        </a:rPr>
                        <a:t>933</a:t>
                      </a:r>
                      <a:endParaRPr sz="1200">
                        <a:solidFill>
                          <a:srgbClr val="FFFFFF"/>
                        </a:solidFill>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6A51A3"/>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3.25</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FFC69D"/>
                    </a:solidFill>
                  </a:tcPr>
                </a:tc>
                <a:extLst>
                  <a:ext uri="{0D108BD9-81ED-4DB2-BD59-A6C34878D82A}">
                    <a16:rowId xmlns:a16="http://schemas.microsoft.com/office/drawing/2014/main" val="10007"/>
                  </a:ext>
                </a:extLst>
              </a:tr>
              <a:tr h="284975">
                <a:tc>
                  <a:txBody>
                    <a:bodyPr/>
                    <a:lstStyle/>
                    <a:p>
                      <a:pPr marL="101600" marR="101600" lvl="0" indent="0" algn="ctr" rtl="0">
                        <a:lnSpc>
                          <a:spcPct val="100000"/>
                        </a:lnSpc>
                        <a:spcBef>
                          <a:spcPts val="0"/>
                        </a:spcBef>
                        <a:spcAft>
                          <a:spcPts val="0"/>
                        </a:spcAft>
                        <a:buNone/>
                      </a:pPr>
                      <a:r>
                        <a:rPr lang="en" sz="1200">
                          <a:solidFill>
                            <a:srgbClr val="333333"/>
                          </a:solidFill>
                          <a:latin typeface="Open Sans"/>
                          <a:ea typeface="Open Sans"/>
                          <a:cs typeface="Open Sans"/>
                          <a:sym typeface="Open Sans"/>
                        </a:rPr>
                        <a:t>August</a:t>
                      </a:r>
                      <a:endParaRPr sz="1200">
                        <a:solidFill>
                          <a:srgbClr val="333333"/>
                        </a:solidFill>
                        <a:latin typeface="Open Sans"/>
                        <a:ea typeface="Open Sans"/>
                        <a:cs typeface="Open Sans"/>
                        <a:sym typeface="Open Sans"/>
                      </a:endParaRPr>
                    </a:p>
                  </a:txBody>
                  <a:tcPr marL="47625" marR="47625" marT="0" marB="0" anchor="ctr">
                    <a:lnR w="9525" cap="flat" cmpd="sng">
                      <a:solidFill>
                        <a:schemeClr val="dk2"/>
                      </a:solidFill>
                      <a:prstDash val="solid"/>
                      <a:round/>
                      <a:headEnd type="none" w="sm" len="sm"/>
                      <a:tailEnd type="none" w="sm" len="sm"/>
                    </a:lnR>
                    <a:lnT w="9525" cap="flat" cmpd="sng">
                      <a:solidFill>
                        <a:srgbClr val="D3D3D3"/>
                      </a:solidFill>
                      <a:prstDash val="solid"/>
                      <a:round/>
                      <a:headEnd type="none" w="sm" len="sm"/>
                      <a:tailEnd type="none" w="sm" len="sm"/>
                    </a:lnT>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2</a:t>
                      </a:r>
                      <a:endParaRPr sz="1200">
                        <a:latin typeface="Open Sans"/>
                        <a:ea typeface="Open Sans"/>
                        <a:cs typeface="Open Sans"/>
                        <a:sym typeface="Open Sans"/>
                      </a:endParaRPr>
                    </a:p>
                  </a:txBody>
                  <a:tcPr marL="47625" marR="47625" marT="0" marB="0" anchor="ctr">
                    <a:lnL w="9525" cap="flat" cmpd="sng">
                      <a:solidFill>
                        <a:schemeClr val="dk2"/>
                      </a:solidFill>
                      <a:prstDash val="solid"/>
                      <a:round/>
                      <a:headEnd type="none" w="sm" len="sm"/>
                      <a:tailEnd type="none" w="sm" len="sm"/>
                    </a:lnL>
                    <a:lnT w="9525" cap="flat" cmpd="sng">
                      <a:solidFill>
                        <a:srgbClr val="D3D3D3"/>
                      </a:solidFill>
                      <a:prstDash val="solid"/>
                      <a:round/>
                      <a:headEnd type="none" w="sm" len="sm"/>
                      <a:tailEnd type="none" w="sm" len="sm"/>
                    </a:lnT>
                    <a:solidFill>
                      <a:srgbClr val="87CAA2"/>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310</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solidFill>
                      <a:srgbClr val="DADAEB"/>
                    </a:solidFill>
                  </a:tcPr>
                </a:tc>
                <a:tc>
                  <a:txBody>
                    <a:bodyPr/>
                    <a:lstStyle/>
                    <a:p>
                      <a:pPr marL="101600" marR="101600" lvl="0" indent="0" algn="ctr" rtl="0">
                        <a:lnSpc>
                          <a:spcPct val="100000"/>
                        </a:lnSpc>
                        <a:spcBef>
                          <a:spcPts val="0"/>
                        </a:spcBef>
                        <a:spcAft>
                          <a:spcPts val="0"/>
                        </a:spcAft>
                        <a:buNone/>
                      </a:pPr>
                      <a:r>
                        <a:rPr lang="en" sz="1200">
                          <a:latin typeface="Open Sans"/>
                          <a:ea typeface="Open Sans"/>
                          <a:cs typeface="Open Sans"/>
                          <a:sym typeface="Open Sans"/>
                        </a:rPr>
                        <a:t>6.45</a:t>
                      </a:r>
                      <a:endParaRPr sz="1200">
                        <a:latin typeface="Open Sans"/>
                        <a:ea typeface="Open Sans"/>
                        <a:cs typeface="Open Sans"/>
                        <a:sym typeface="Open Sans"/>
                      </a:endParaRPr>
                    </a:p>
                  </a:txBody>
                  <a:tcPr marL="47625" marR="47625" marT="0" marB="0" anchor="ctr">
                    <a:lnT w="9525" cap="flat" cmpd="sng">
                      <a:solidFill>
                        <a:srgbClr val="D3D3D3"/>
                      </a:solidFill>
                      <a:prstDash val="solid"/>
                      <a:round/>
                      <a:headEnd type="none" w="sm" len="sm"/>
                      <a:tailEnd type="none" w="sm" len="sm"/>
                    </a:lnT>
                    <a:solidFill>
                      <a:srgbClr val="FD8D3C"/>
                    </a:solidFill>
                  </a:tcPr>
                </a:tc>
                <a:extLst>
                  <a:ext uri="{0D108BD9-81ED-4DB2-BD59-A6C34878D82A}">
                    <a16:rowId xmlns:a16="http://schemas.microsoft.com/office/drawing/2014/main" val="10008"/>
                  </a:ext>
                </a:extLst>
              </a:tr>
            </a:tbl>
          </a:graphicData>
        </a:graphic>
      </p:graphicFrame>
      <p:sp>
        <p:nvSpPr>
          <p:cNvPr id="810" name="Google Shape;810;p46"/>
          <p:cNvSpPr/>
          <p:nvPr/>
        </p:nvSpPr>
        <p:spPr>
          <a:xfrm>
            <a:off x="6727850" y="2140000"/>
            <a:ext cx="2221200" cy="2703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811" name="Google Shape;811;p46"/>
          <p:cNvPicPr preferRelativeResize="0"/>
          <p:nvPr/>
        </p:nvPicPr>
        <p:blipFill>
          <a:blip r:embed="rId3">
            <a:alphaModFix/>
          </a:blip>
          <a:stretch>
            <a:fillRect/>
          </a:stretch>
        </p:blipFill>
        <p:spPr>
          <a:xfrm>
            <a:off x="152400" y="1320450"/>
            <a:ext cx="4474463" cy="3579570"/>
          </a:xfrm>
          <a:prstGeom prst="rect">
            <a:avLst/>
          </a:prstGeom>
          <a:noFill/>
          <a:ln>
            <a:noFill/>
          </a:ln>
        </p:spPr>
      </p:pic>
      <p:sp>
        <p:nvSpPr>
          <p:cNvPr id="812" name="Google Shape;812;p46"/>
          <p:cNvSpPr/>
          <p:nvPr/>
        </p:nvSpPr>
        <p:spPr>
          <a:xfrm>
            <a:off x="7673950" y="2140000"/>
            <a:ext cx="1275000" cy="2703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813" name="Google Shape;813;p46"/>
          <p:cNvPicPr preferRelativeResize="0"/>
          <p:nvPr/>
        </p:nvPicPr>
        <p:blipFill>
          <a:blip r:embed="rId4">
            <a:alphaModFix/>
          </a:blip>
          <a:stretch>
            <a:fillRect/>
          </a:stretch>
        </p:blipFill>
        <p:spPr>
          <a:xfrm>
            <a:off x="8388" y="1205238"/>
            <a:ext cx="4762500" cy="3810000"/>
          </a:xfrm>
          <a:prstGeom prst="rect">
            <a:avLst/>
          </a:prstGeom>
          <a:noFill/>
          <a:ln>
            <a:noFill/>
          </a:ln>
        </p:spPr>
      </p:pic>
      <p:pic>
        <p:nvPicPr>
          <p:cNvPr id="814" name="Google Shape;814;p46"/>
          <p:cNvPicPr preferRelativeResize="0"/>
          <p:nvPr/>
        </p:nvPicPr>
        <p:blipFill>
          <a:blip r:embed="rId5">
            <a:alphaModFix/>
          </a:blip>
          <a:stretch>
            <a:fillRect/>
          </a:stretch>
        </p:blipFill>
        <p:spPr>
          <a:xfrm>
            <a:off x="8388" y="1205238"/>
            <a:ext cx="4762500" cy="3810000"/>
          </a:xfrm>
          <a:prstGeom prst="rect">
            <a:avLst/>
          </a:prstGeom>
          <a:noFill/>
          <a:ln>
            <a:noFill/>
          </a:ln>
        </p:spPr>
      </p:pic>
      <p:grpSp>
        <p:nvGrpSpPr>
          <p:cNvPr id="815" name="Google Shape;815;p46"/>
          <p:cNvGrpSpPr/>
          <p:nvPr/>
        </p:nvGrpSpPr>
        <p:grpSpPr>
          <a:xfrm>
            <a:off x="3601200" y="4467700"/>
            <a:ext cx="4020150" cy="707700"/>
            <a:chOff x="3601200" y="4467700"/>
            <a:chExt cx="4020150" cy="707700"/>
          </a:xfrm>
        </p:grpSpPr>
        <p:sp>
          <p:nvSpPr>
            <p:cNvPr id="816" name="Google Shape;816;p46"/>
            <p:cNvSpPr/>
            <p:nvPr/>
          </p:nvSpPr>
          <p:spPr>
            <a:xfrm>
              <a:off x="6825450" y="4467700"/>
              <a:ext cx="795900" cy="3228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817" name="Google Shape;817;p46"/>
            <p:cNvSpPr txBox="1"/>
            <p:nvPr/>
          </p:nvSpPr>
          <p:spPr>
            <a:xfrm>
              <a:off x="3601200" y="4790500"/>
              <a:ext cx="32241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2"/>
                  </a:solidFill>
                  <a:latin typeface="Open Sans"/>
                  <a:ea typeface="Open Sans"/>
                  <a:cs typeface="Open Sans"/>
                  <a:sym typeface="Open Sans"/>
                </a:rPr>
                <a:t>Half of beds </a:t>
              </a:r>
              <a:r>
                <a:rPr lang="en" sz="1300" b="1">
                  <a:solidFill>
                    <a:srgbClr val="DF382C"/>
                  </a:solidFill>
                  <a:latin typeface="Open Sans"/>
                  <a:ea typeface="Open Sans"/>
                  <a:cs typeface="Open Sans"/>
                  <a:sym typeface="Open Sans"/>
                </a:rPr>
                <a:t>closed for renovations</a:t>
              </a:r>
              <a:endParaRPr sz="1300" b="1">
                <a:solidFill>
                  <a:srgbClr val="DF382C"/>
                </a:solidFill>
                <a:latin typeface="Open Sans"/>
                <a:ea typeface="Open Sans"/>
                <a:cs typeface="Open Sans"/>
                <a:sym typeface="Open Sans"/>
              </a:endParaRPr>
            </a:p>
          </p:txBody>
        </p:sp>
        <p:cxnSp>
          <p:nvCxnSpPr>
            <p:cNvPr id="818" name="Google Shape;818;p46"/>
            <p:cNvCxnSpPr>
              <a:stCxn id="817" idx="3"/>
              <a:endCxn id="816" idx="4"/>
            </p:cNvCxnSpPr>
            <p:nvPr/>
          </p:nvCxnSpPr>
          <p:spPr>
            <a:xfrm rot="10800000" flipH="1">
              <a:off x="6825300" y="4790650"/>
              <a:ext cx="398100" cy="192300"/>
            </a:xfrm>
            <a:prstGeom prst="curvedConnector2">
              <a:avLst/>
            </a:prstGeom>
            <a:noFill/>
            <a:ln w="9525" cap="flat" cmpd="sng">
              <a:solidFill>
                <a:schemeClr val="dk2"/>
              </a:solidFill>
              <a:prstDash val="solid"/>
              <a:round/>
              <a:headEnd type="none" w="med" len="med"/>
              <a:tailEnd type="triangle" w="med" len="med"/>
            </a:ln>
          </p:spPr>
        </p:cxnSp>
      </p:grpSp>
      <p:sp>
        <p:nvSpPr>
          <p:cNvPr id="819" name="Google Shape;819;p46"/>
          <p:cNvSpPr/>
          <p:nvPr/>
        </p:nvSpPr>
        <p:spPr>
          <a:xfrm>
            <a:off x="5155925" y="632850"/>
            <a:ext cx="3159000" cy="691500"/>
          </a:xfrm>
          <a:prstGeom prst="roundRect">
            <a:avLst>
              <a:gd name="adj" fmla="val 16667"/>
            </a:avLst>
          </a:prstGeom>
          <a:solidFill>
            <a:srgbClr val="DCF1E4"/>
          </a:solidFill>
          <a:ln w="9525" cap="flat" cmpd="sng">
            <a:solidFill>
              <a:srgbClr val="0C62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0C622E"/>
                </a:solidFill>
                <a:latin typeface="Open Sans"/>
                <a:ea typeface="Open Sans"/>
                <a:cs typeface="Open Sans"/>
                <a:sym typeface="Open Sans"/>
              </a:rPr>
              <a:t>Seasonal trends:</a:t>
            </a:r>
            <a:r>
              <a:rPr lang="en" sz="1200">
                <a:solidFill>
                  <a:srgbClr val="14A44D"/>
                </a:solidFill>
                <a:latin typeface="Open Sans"/>
                <a:ea typeface="Open Sans"/>
                <a:cs typeface="Open Sans"/>
                <a:sym typeface="Open Sans"/>
              </a:rPr>
              <a:t> </a:t>
            </a:r>
            <a:r>
              <a:rPr lang="en" sz="1200">
                <a:solidFill>
                  <a:srgbClr val="1A1A1A"/>
                </a:solidFill>
                <a:latin typeface="Open Sans"/>
                <a:ea typeface="Open Sans"/>
                <a:cs typeface="Open Sans"/>
                <a:sym typeface="Open Sans"/>
              </a:rPr>
              <a:t>It’s common for mold cases to spike in the humid summer months (outside of the hospital)</a:t>
            </a:r>
            <a:endParaRPr>
              <a:latin typeface="Open Sans"/>
              <a:ea typeface="Open Sans"/>
              <a:cs typeface="Open Sans"/>
              <a:sym typeface="Open Sans"/>
            </a:endParaRPr>
          </a:p>
        </p:txBody>
      </p:sp>
      <p:sp>
        <p:nvSpPr>
          <p:cNvPr id="820" name="Google Shape;820;p46"/>
          <p:cNvSpPr/>
          <p:nvPr/>
        </p:nvSpPr>
        <p:spPr>
          <a:xfrm>
            <a:off x="5155925" y="1386425"/>
            <a:ext cx="3159000" cy="691500"/>
          </a:xfrm>
          <a:prstGeom prst="roundRect">
            <a:avLst>
              <a:gd name="adj" fmla="val 16667"/>
            </a:avLst>
          </a:prstGeom>
          <a:solidFill>
            <a:srgbClr val="F0E6F5"/>
          </a:solidFill>
          <a:ln w="9525" cap="flat" cmpd="sng">
            <a:solidFill>
              <a:srgbClr val="6C348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6C3483"/>
                </a:solidFill>
                <a:latin typeface="Open Sans"/>
                <a:ea typeface="Open Sans"/>
                <a:cs typeface="Open Sans"/>
                <a:sym typeface="Open Sans"/>
              </a:rPr>
              <a:t>Construction:</a:t>
            </a:r>
            <a:r>
              <a:rPr lang="en" sz="1200">
                <a:solidFill>
                  <a:srgbClr val="14A44D"/>
                </a:solidFill>
                <a:latin typeface="Open Sans"/>
                <a:ea typeface="Open Sans"/>
                <a:cs typeface="Open Sans"/>
                <a:sym typeface="Open Sans"/>
              </a:rPr>
              <a:t> </a:t>
            </a:r>
            <a:r>
              <a:rPr lang="en" sz="1200">
                <a:solidFill>
                  <a:schemeClr val="dk2"/>
                </a:solidFill>
                <a:latin typeface="Open Sans"/>
                <a:ea typeface="Open Sans"/>
                <a:cs typeface="Open Sans"/>
                <a:sym typeface="Open Sans"/>
              </a:rPr>
              <a:t>hospital walls and ceilings are </a:t>
            </a:r>
            <a:r>
              <a:rPr lang="en" sz="1200" b="1">
                <a:solidFill>
                  <a:schemeClr val="dk2"/>
                </a:solidFill>
                <a:latin typeface="Open Sans"/>
                <a:ea typeface="Open Sans"/>
                <a:cs typeface="Open Sans"/>
                <a:sym typeface="Open Sans"/>
              </a:rPr>
              <a:t>full of dust </a:t>
            </a:r>
            <a:r>
              <a:rPr lang="en" sz="1200">
                <a:solidFill>
                  <a:schemeClr val="dk2"/>
                </a:solidFill>
                <a:latin typeface="Open Sans"/>
                <a:ea typeface="Open Sans"/>
                <a:cs typeface="Open Sans"/>
                <a:sym typeface="Open Sans"/>
              </a:rPr>
              <a:t>→ when you move that dust, it becomes airborne</a:t>
            </a:r>
            <a:endParaRPr>
              <a:latin typeface="Open Sans"/>
              <a:ea typeface="Open Sans"/>
              <a:cs typeface="Open Sans"/>
              <a:sym typeface="Open Sans"/>
            </a:endParaRPr>
          </a:p>
        </p:txBody>
      </p:sp>
      <p:sp>
        <p:nvSpPr>
          <p:cNvPr id="821" name="Google Shape;821;p46"/>
          <p:cNvSpPr/>
          <p:nvPr/>
        </p:nvSpPr>
        <p:spPr>
          <a:xfrm>
            <a:off x="5090750" y="545800"/>
            <a:ext cx="3323800" cy="8067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1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8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812"/>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8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47"/>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2:</a:t>
            </a:r>
            <a:r>
              <a:rPr lang="en"/>
              <a:t> The epi investigation</a:t>
            </a:r>
            <a:endParaRPr/>
          </a:p>
        </p:txBody>
      </p:sp>
      <p:sp>
        <p:nvSpPr>
          <p:cNvPr id="827" name="Google Shape;827;p47"/>
          <p:cNvSpPr txBox="1">
            <a:spLocks noGrp="1"/>
          </p:cNvSpPr>
          <p:nvPr>
            <p:ph type="body" idx="1"/>
          </p:nvPr>
        </p:nvSpPr>
        <p:spPr>
          <a:xfrm>
            <a:off x="729450" y="1393075"/>
            <a:ext cx="7688700" cy="8760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dirty="0"/>
              <a:t>Since you know </a:t>
            </a:r>
            <a:r>
              <a:rPr lang="en" b="1" dirty="0">
                <a:solidFill>
                  <a:srgbClr val="896110"/>
                </a:solidFill>
              </a:rPr>
              <a:t>construction </a:t>
            </a:r>
            <a:r>
              <a:rPr lang="en" dirty="0"/>
              <a:t>is going on near the unit, I’d skip the crunching the numbers. Instead, you grab the </a:t>
            </a:r>
            <a:r>
              <a:rPr lang="en" b="1" dirty="0"/>
              <a:t>infection preventionist</a:t>
            </a:r>
            <a:r>
              <a:rPr lang="en" dirty="0"/>
              <a:t> who is in </a:t>
            </a:r>
            <a:r>
              <a:rPr lang="en" b="1" dirty="0"/>
              <a:t>charge of construction</a:t>
            </a:r>
            <a:r>
              <a:rPr lang="en" dirty="0"/>
              <a:t>, take the elevator up from your office, and </a:t>
            </a:r>
            <a:r>
              <a:rPr lang="en" b="1" dirty="0">
                <a:solidFill>
                  <a:srgbClr val="896110"/>
                </a:solidFill>
              </a:rPr>
              <a:t>physically walk around the hospital</a:t>
            </a:r>
            <a:endParaRPr b="1" dirty="0">
              <a:solidFill>
                <a:srgbClr val="896110"/>
              </a:solidFill>
            </a:endParaRPr>
          </a:p>
        </p:txBody>
      </p:sp>
      <p:sp>
        <p:nvSpPr>
          <p:cNvPr id="828" name="Google Shape;828;p47"/>
          <p:cNvSpPr/>
          <p:nvPr/>
        </p:nvSpPr>
        <p:spPr>
          <a:xfrm>
            <a:off x="729450" y="2785075"/>
            <a:ext cx="2435700" cy="535200"/>
          </a:xfrm>
          <a:prstGeom prst="roundRect">
            <a:avLst>
              <a:gd name="adj" fmla="val 15627"/>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0"/>
              </a:spcAft>
              <a:buNone/>
            </a:pPr>
            <a:r>
              <a:rPr lang="en" sz="1300" b="1">
                <a:solidFill>
                  <a:schemeClr val="dk2"/>
                </a:solidFill>
                <a:latin typeface="Open Sans"/>
                <a:ea typeface="Open Sans"/>
                <a:cs typeface="Open Sans"/>
                <a:sym typeface="Open Sans"/>
              </a:rPr>
              <a:t>The barrier</a:t>
            </a:r>
            <a:r>
              <a:rPr lang="en" sz="1300">
                <a:solidFill>
                  <a:schemeClr val="dk2"/>
                </a:solidFill>
                <a:latin typeface="Open Sans"/>
                <a:ea typeface="Open Sans"/>
                <a:cs typeface="Open Sans"/>
                <a:sym typeface="Open Sans"/>
              </a:rPr>
              <a:t>: Is the construction zone sealed?</a:t>
            </a:r>
            <a:endParaRPr sz="1300" b="1">
              <a:solidFill>
                <a:srgbClr val="2F5AA2"/>
              </a:solidFill>
              <a:latin typeface="Open Sans"/>
              <a:ea typeface="Open Sans"/>
              <a:cs typeface="Open Sans"/>
              <a:sym typeface="Open Sans"/>
            </a:endParaRPr>
          </a:p>
        </p:txBody>
      </p:sp>
      <p:sp>
        <p:nvSpPr>
          <p:cNvPr id="829" name="Google Shape;829;p47"/>
          <p:cNvSpPr/>
          <p:nvPr/>
        </p:nvSpPr>
        <p:spPr>
          <a:xfrm>
            <a:off x="729600" y="2269075"/>
            <a:ext cx="2435700" cy="429000"/>
          </a:xfrm>
          <a:prstGeom prst="roundRect">
            <a:avLst>
              <a:gd name="adj" fmla="val 16667"/>
            </a:avLst>
          </a:prstGeom>
          <a:solidFill>
            <a:srgbClr val="FBF1DD"/>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896110"/>
                </a:solidFill>
                <a:latin typeface="Open Sans"/>
                <a:ea typeface="Open Sans"/>
                <a:cs typeface="Open Sans"/>
                <a:sym typeface="Open Sans"/>
              </a:rPr>
              <a:t>What are we looking for?</a:t>
            </a:r>
            <a:endParaRPr sz="1600">
              <a:latin typeface="Open Sans"/>
              <a:ea typeface="Open Sans"/>
              <a:cs typeface="Open Sans"/>
              <a:sym typeface="Open Sans"/>
            </a:endParaRPr>
          </a:p>
        </p:txBody>
      </p:sp>
      <p:sp>
        <p:nvSpPr>
          <p:cNvPr id="830" name="Google Shape;830;p47"/>
          <p:cNvSpPr/>
          <p:nvPr/>
        </p:nvSpPr>
        <p:spPr>
          <a:xfrm>
            <a:off x="729600" y="3407250"/>
            <a:ext cx="2435700" cy="535200"/>
          </a:xfrm>
          <a:prstGeom prst="roundRect">
            <a:avLst>
              <a:gd name="adj" fmla="val 15627"/>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0"/>
              </a:spcAft>
              <a:buNone/>
            </a:pPr>
            <a:r>
              <a:rPr lang="en" sz="1300" b="1">
                <a:solidFill>
                  <a:schemeClr val="dk2"/>
                </a:solidFill>
                <a:latin typeface="Open Sans"/>
                <a:ea typeface="Open Sans"/>
                <a:cs typeface="Open Sans"/>
                <a:sym typeface="Open Sans"/>
              </a:rPr>
              <a:t>The airflow</a:t>
            </a:r>
            <a:r>
              <a:rPr lang="en" sz="1300">
                <a:solidFill>
                  <a:schemeClr val="dk2"/>
                </a:solidFill>
                <a:latin typeface="Open Sans"/>
                <a:ea typeface="Open Sans"/>
                <a:cs typeface="Open Sans"/>
                <a:sym typeface="Open Sans"/>
              </a:rPr>
              <a:t>: Which way is the wind blowing?</a:t>
            </a:r>
            <a:endParaRPr sz="1300">
              <a:solidFill>
                <a:schemeClr val="dk2"/>
              </a:solidFill>
              <a:latin typeface="Open Sans"/>
              <a:ea typeface="Open Sans"/>
              <a:cs typeface="Open Sans"/>
              <a:sym typeface="Open Sans"/>
            </a:endParaRPr>
          </a:p>
          <a:p>
            <a:pPr marL="0" lvl="0" indent="0" algn="l" rtl="0">
              <a:lnSpc>
                <a:spcPct val="115000"/>
              </a:lnSpc>
              <a:spcBef>
                <a:spcPts val="0"/>
              </a:spcBef>
              <a:spcAft>
                <a:spcPts val="0"/>
              </a:spcAft>
              <a:buNone/>
            </a:pPr>
            <a:endParaRPr sz="1300">
              <a:solidFill>
                <a:schemeClr val="dk2"/>
              </a:solidFill>
              <a:latin typeface="Open Sans"/>
              <a:ea typeface="Open Sans"/>
              <a:cs typeface="Open Sans"/>
              <a:sym typeface="Open Sans"/>
            </a:endParaRPr>
          </a:p>
        </p:txBody>
      </p:sp>
      <p:grpSp>
        <p:nvGrpSpPr>
          <p:cNvPr id="831" name="Google Shape;831;p47"/>
          <p:cNvGrpSpPr/>
          <p:nvPr/>
        </p:nvGrpSpPr>
        <p:grpSpPr>
          <a:xfrm>
            <a:off x="5436000" y="2269075"/>
            <a:ext cx="3617401" cy="2737400"/>
            <a:chOff x="4572000" y="2188200"/>
            <a:chExt cx="3617401" cy="2737400"/>
          </a:xfrm>
        </p:grpSpPr>
        <p:pic>
          <p:nvPicPr>
            <p:cNvPr id="832" name="Google Shape;832;p47"/>
            <p:cNvPicPr preferRelativeResize="0"/>
            <p:nvPr/>
          </p:nvPicPr>
          <p:blipFill rotWithShape="1">
            <a:blip r:embed="rId3">
              <a:alphaModFix/>
            </a:blip>
            <a:srcRect l="6927" t="34807" r="6918"/>
            <a:stretch/>
          </p:blipFill>
          <p:spPr>
            <a:xfrm>
              <a:off x="4572000" y="2188200"/>
              <a:ext cx="3617401" cy="2737400"/>
            </a:xfrm>
            <a:prstGeom prst="rect">
              <a:avLst/>
            </a:prstGeom>
            <a:noFill/>
            <a:ln>
              <a:noFill/>
            </a:ln>
          </p:spPr>
        </p:pic>
        <p:sp>
          <p:nvSpPr>
            <p:cNvPr id="833" name="Google Shape;833;p47"/>
            <p:cNvSpPr txBox="1"/>
            <p:nvPr/>
          </p:nvSpPr>
          <p:spPr>
            <a:xfrm>
              <a:off x="7548300" y="4654450"/>
              <a:ext cx="641100" cy="261600"/>
            </a:xfrm>
            <a:prstGeom prst="rect">
              <a:avLst/>
            </a:prstGeom>
            <a:solidFill>
              <a:srgbClr val="FFFFFF">
                <a:alpha val="75000"/>
              </a:srgbClr>
            </a:solidFill>
            <a:ln>
              <a:noFill/>
            </a:ln>
          </p:spPr>
          <p:txBody>
            <a:bodyPr spcFirstLastPara="1" wrap="square" lIns="45700" tIns="45700" rIns="45700" bIns="45700" anchor="t" anchorCtr="0">
              <a:spAutoFit/>
            </a:bodyPr>
            <a:lstStyle/>
            <a:p>
              <a:pPr marL="0" lvl="0" indent="0" algn="r" rtl="0">
                <a:spcBef>
                  <a:spcPts val="0"/>
                </a:spcBef>
                <a:spcAft>
                  <a:spcPts val="0"/>
                </a:spcAft>
                <a:buNone/>
              </a:pPr>
              <a:r>
                <a:rPr lang="en" sz="1100">
                  <a:latin typeface="Open Sans"/>
                  <a:ea typeface="Open Sans"/>
                  <a:cs typeface="Open Sans"/>
                  <a:sym typeface="Open Sans"/>
                </a:rPr>
                <a:t>(</a:t>
              </a:r>
              <a:r>
                <a:rPr lang="en" sz="1100" u="sng">
                  <a:solidFill>
                    <a:schemeClr val="hlink"/>
                  </a:solidFill>
                  <a:latin typeface="Open Sans"/>
                  <a:ea typeface="Open Sans"/>
                  <a:cs typeface="Open Sans"/>
                  <a:sym typeface="Open Sans"/>
                  <a:hlinkClick r:id="rId4"/>
                </a:rPr>
                <a:t>Source</a:t>
              </a:r>
              <a:r>
                <a:rPr lang="en" sz="1100">
                  <a:latin typeface="Open Sans"/>
                  <a:ea typeface="Open Sans"/>
                  <a:cs typeface="Open Sans"/>
                  <a:sym typeface="Open Sans"/>
                </a:rPr>
                <a:t>)</a:t>
              </a:r>
              <a:endParaRPr sz="1100">
                <a:latin typeface="Open Sans"/>
                <a:ea typeface="Open Sans"/>
                <a:cs typeface="Open Sans"/>
                <a:sym typeface="Open Sans"/>
              </a:endParaRPr>
            </a:p>
          </p:txBody>
        </p:sp>
      </p:grpSp>
      <p:sp>
        <p:nvSpPr>
          <p:cNvPr id="834" name="Google Shape;834;p47"/>
          <p:cNvSpPr txBox="1"/>
          <p:nvPr/>
        </p:nvSpPr>
        <p:spPr>
          <a:xfrm>
            <a:off x="3280800" y="2269075"/>
            <a:ext cx="2039700" cy="1641900"/>
          </a:xfrm>
          <a:prstGeom prst="rect">
            <a:avLst/>
          </a:prstGeom>
          <a:noFill/>
          <a:ln>
            <a:noFill/>
          </a:ln>
        </p:spPr>
        <p:txBody>
          <a:bodyPr spcFirstLastPara="1" wrap="square" lIns="91425" tIns="91425" rIns="91425" bIns="91425" anchor="t" anchorCtr="0">
            <a:spAutoFit/>
          </a:bodyPr>
          <a:lstStyle/>
          <a:p>
            <a:pPr marL="457200" lvl="0" indent="-311150" algn="l" rtl="0">
              <a:spcBef>
                <a:spcPts val="0"/>
              </a:spcBef>
              <a:spcAft>
                <a:spcPts val="0"/>
              </a:spcAft>
              <a:buClr>
                <a:srgbClr val="0C622E"/>
              </a:buClr>
              <a:buSzPts val="1300"/>
              <a:buFont typeface="Open Sans"/>
              <a:buChar char="✓"/>
            </a:pPr>
            <a:r>
              <a:rPr lang="en" sz="1300">
                <a:solidFill>
                  <a:schemeClr val="dk2"/>
                </a:solidFill>
                <a:latin typeface="Open Sans"/>
                <a:ea typeface="Open Sans"/>
                <a:cs typeface="Open Sans"/>
                <a:sym typeface="Open Sans"/>
              </a:rPr>
              <a:t>Is the plastic barrier intact?</a:t>
            </a:r>
            <a:endParaRPr sz="1300">
              <a:solidFill>
                <a:schemeClr val="dk2"/>
              </a:solidFill>
              <a:latin typeface="Open Sans"/>
              <a:ea typeface="Open Sans"/>
              <a:cs typeface="Open Sans"/>
              <a:sym typeface="Open Sans"/>
            </a:endParaRPr>
          </a:p>
          <a:p>
            <a:pPr marL="457200" lvl="0" indent="-311150" algn="l" rtl="0">
              <a:spcBef>
                <a:spcPts val="1000"/>
              </a:spcBef>
              <a:spcAft>
                <a:spcPts val="0"/>
              </a:spcAft>
              <a:buClr>
                <a:srgbClr val="0C622E"/>
              </a:buClr>
              <a:buSzPts val="1300"/>
              <a:buFont typeface="Open Sans"/>
              <a:buChar char="✓"/>
            </a:pPr>
            <a:r>
              <a:rPr lang="en" sz="1300">
                <a:solidFill>
                  <a:schemeClr val="dk2"/>
                </a:solidFill>
                <a:latin typeface="Open Sans"/>
                <a:ea typeface="Open Sans"/>
                <a:cs typeface="Open Sans"/>
                <a:sym typeface="Open Sans"/>
              </a:rPr>
              <a:t>Is the zipper all the way zipped?</a:t>
            </a:r>
            <a:endParaRPr sz="1300">
              <a:solidFill>
                <a:schemeClr val="dk2"/>
              </a:solidFill>
              <a:latin typeface="Open Sans"/>
              <a:ea typeface="Open Sans"/>
              <a:cs typeface="Open Sans"/>
              <a:sym typeface="Open Sans"/>
            </a:endParaRPr>
          </a:p>
          <a:p>
            <a:pPr marL="457200" lvl="0" indent="-311150" algn="l" rtl="0">
              <a:spcBef>
                <a:spcPts val="1000"/>
              </a:spcBef>
              <a:spcAft>
                <a:spcPts val="1000"/>
              </a:spcAft>
              <a:buClr>
                <a:srgbClr val="0C622E"/>
              </a:buClr>
              <a:buSzPts val="1300"/>
              <a:buFont typeface="Open Sans"/>
              <a:buChar char="✓"/>
            </a:pPr>
            <a:r>
              <a:rPr lang="en" sz="1300">
                <a:solidFill>
                  <a:schemeClr val="dk2"/>
                </a:solidFill>
                <a:latin typeface="Open Sans"/>
                <a:ea typeface="Open Sans"/>
                <a:cs typeface="Open Sans"/>
                <a:sym typeface="Open Sans"/>
              </a:rPr>
              <a:t>Are ceiling tiles fully in place?</a:t>
            </a:r>
            <a:endParaRPr sz="1300">
              <a:solidFill>
                <a:schemeClr val="dk2"/>
              </a:solidFill>
              <a:latin typeface="Open Sans"/>
              <a:ea typeface="Open Sans"/>
              <a:cs typeface="Open Sans"/>
              <a:sym typeface="Open Sans"/>
            </a:endParaRPr>
          </a:p>
        </p:txBody>
      </p:sp>
      <p:sp>
        <p:nvSpPr>
          <p:cNvPr id="835" name="Google Shape;835;p47"/>
          <p:cNvSpPr/>
          <p:nvPr/>
        </p:nvSpPr>
        <p:spPr>
          <a:xfrm>
            <a:off x="800100" y="1441675"/>
            <a:ext cx="7891399" cy="7431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836" name="Google Shape;836;p47"/>
          <p:cNvSpPr txBox="1"/>
          <p:nvPr/>
        </p:nvSpPr>
        <p:spPr>
          <a:xfrm>
            <a:off x="3280800" y="3839250"/>
            <a:ext cx="2208000" cy="585000"/>
          </a:xfrm>
          <a:prstGeom prst="rect">
            <a:avLst/>
          </a:prstGeom>
          <a:noFill/>
          <a:ln>
            <a:noFill/>
          </a:ln>
        </p:spPr>
        <p:txBody>
          <a:bodyPr spcFirstLastPara="1" wrap="square" lIns="91425" tIns="91425" rIns="91425" bIns="91425" anchor="t" anchorCtr="0">
            <a:spAutoFit/>
          </a:bodyPr>
          <a:lstStyle/>
          <a:p>
            <a:pPr marL="457200" lvl="0" indent="-311150" algn="l" rtl="0">
              <a:spcBef>
                <a:spcPts val="0"/>
              </a:spcBef>
              <a:spcAft>
                <a:spcPts val="1000"/>
              </a:spcAft>
              <a:buClr>
                <a:srgbClr val="0C622E"/>
              </a:buClr>
              <a:buSzPts val="1300"/>
              <a:buFont typeface="Open Sans"/>
              <a:buChar char="✓"/>
            </a:pPr>
            <a:r>
              <a:rPr lang="en" sz="1300">
                <a:solidFill>
                  <a:schemeClr val="dk2"/>
                </a:solidFill>
                <a:latin typeface="Open Sans"/>
                <a:ea typeface="Open Sans"/>
                <a:cs typeface="Open Sans"/>
                <a:sym typeface="Open Sans"/>
              </a:rPr>
              <a:t>Is the workspace negative pressure?</a:t>
            </a:r>
            <a:endParaRPr sz="1300">
              <a:solidFill>
                <a:schemeClr val="dk2"/>
              </a:solidFill>
              <a:latin typeface="Open Sans"/>
              <a:ea typeface="Open Sans"/>
              <a:cs typeface="Open Sans"/>
              <a:sym typeface="Open Sans"/>
            </a:endParaRPr>
          </a:p>
        </p:txBody>
      </p:sp>
      <p:sp>
        <p:nvSpPr>
          <p:cNvPr id="837" name="Google Shape;837;p47"/>
          <p:cNvSpPr/>
          <p:nvPr/>
        </p:nvSpPr>
        <p:spPr>
          <a:xfrm>
            <a:off x="5271150" y="4174875"/>
            <a:ext cx="1186500" cy="916200"/>
          </a:xfrm>
          <a:prstGeom prst="ellipse">
            <a:avLst/>
          </a:prstGeom>
          <a:noFill/>
          <a:ln w="28575" cap="flat" cmpd="sng">
            <a:solidFill>
              <a:srgbClr val="DF382C"/>
            </a:solidFill>
            <a:prstDash val="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cxnSp>
        <p:nvCxnSpPr>
          <p:cNvPr id="838" name="Google Shape;838;p47"/>
          <p:cNvCxnSpPr>
            <a:stCxn id="836" idx="2"/>
            <a:endCxn id="837" idx="2"/>
          </p:cNvCxnSpPr>
          <p:nvPr/>
        </p:nvCxnSpPr>
        <p:spPr>
          <a:xfrm rot="-5400000" flipH="1">
            <a:off x="4723650" y="4085400"/>
            <a:ext cx="208800" cy="886500"/>
          </a:xfrm>
          <a:prstGeom prst="bentConnector2">
            <a:avLst/>
          </a:prstGeom>
          <a:noFill/>
          <a:ln w="19050" cap="flat" cmpd="sng">
            <a:solidFill>
              <a:srgbClr val="DF382C"/>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48"/>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2:</a:t>
            </a:r>
            <a:r>
              <a:rPr lang="en"/>
              <a:t> The epi investigation</a:t>
            </a:r>
            <a:endParaRPr/>
          </a:p>
        </p:txBody>
      </p:sp>
      <p:sp>
        <p:nvSpPr>
          <p:cNvPr id="844" name="Google Shape;844;p48"/>
          <p:cNvSpPr txBox="1">
            <a:spLocks noGrp="1"/>
          </p:cNvSpPr>
          <p:nvPr>
            <p:ph type="body" idx="1"/>
          </p:nvPr>
        </p:nvSpPr>
        <p:spPr>
          <a:xfrm>
            <a:off x="729450" y="1393075"/>
            <a:ext cx="7688700" cy="8760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1200"/>
              </a:spcAft>
              <a:buNone/>
            </a:pPr>
            <a:r>
              <a:rPr lang="en"/>
              <a:t>Since you know </a:t>
            </a:r>
            <a:r>
              <a:rPr lang="en" b="1">
                <a:solidFill>
                  <a:srgbClr val="896110"/>
                </a:solidFill>
              </a:rPr>
              <a:t>construction </a:t>
            </a:r>
            <a:r>
              <a:rPr lang="en"/>
              <a:t>is going on near the unit, I’d skip the crunching the numbers. Instead, you grab the </a:t>
            </a:r>
            <a:r>
              <a:rPr lang="en" b="1"/>
              <a:t>infection preventionist</a:t>
            </a:r>
            <a:r>
              <a:rPr lang="en"/>
              <a:t> who is in </a:t>
            </a:r>
            <a:r>
              <a:rPr lang="en" b="1"/>
              <a:t>charge of construction</a:t>
            </a:r>
            <a:r>
              <a:rPr lang="en"/>
              <a:t>, take the elevator up from your office, and </a:t>
            </a:r>
            <a:r>
              <a:rPr lang="en" b="1">
                <a:solidFill>
                  <a:srgbClr val="896110"/>
                </a:solidFill>
              </a:rPr>
              <a:t>physically walk around the hospital</a:t>
            </a:r>
            <a:endParaRPr b="1">
              <a:solidFill>
                <a:srgbClr val="896110"/>
              </a:solidFill>
            </a:endParaRPr>
          </a:p>
        </p:txBody>
      </p:sp>
      <p:sp>
        <p:nvSpPr>
          <p:cNvPr id="845" name="Google Shape;845;p48"/>
          <p:cNvSpPr/>
          <p:nvPr/>
        </p:nvSpPr>
        <p:spPr>
          <a:xfrm>
            <a:off x="729450" y="2785075"/>
            <a:ext cx="2435700" cy="535200"/>
          </a:xfrm>
          <a:prstGeom prst="roundRect">
            <a:avLst>
              <a:gd name="adj" fmla="val 15627"/>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0"/>
              </a:spcAft>
              <a:buNone/>
            </a:pPr>
            <a:r>
              <a:rPr lang="en" sz="1300" b="1">
                <a:solidFill>
                  <a:schemeClr val="dk2"/>
                </a:solidFill>
                <a:latin typeface="Open Sans"/>
                <a:ea typeface="Open Sans"/>
                <a:cs typeface="Open Sans"/>
                <a:sym typeface="Open Sans"/>
              </a:rPr>
              <a:t>The barrier</a:t>
            </a:r>
            <a:r>
              <a:rPr lang="en" sz="1300">
                <a:solidFill>
                  <a:schemeClr val="dk2"/>
                </a:solidFill>
                <a:latin typeface="Open Sans"/>
                <a:ea typeface="Open Sans"/>
                <a:cs typeface="Open Sans"/>
                <a:sym typeface="Open Sans"/>
              </a:rPr>
              <a:t>: Is the construction zone sealed?</a:t>
            </a:r>
            <a:endParaRPr sz="1300" b="1">
              <a:solidFill>
                <a:srgbClr val="2F5AA2"/>
              </a:solidFill>
              <a:latin typeface="Open Sans"/>
              <a:ea typeface="Open Sans"/>
              <a:cs typeface="Open Sans"/>
              <a:sym typeface="Open Sans"/>
            </a:endParaRPr>
          </a:p>
        </p:txBody>
      </p:sp>
      <p:sp>
        <p:nvSpPr>
          <p:cNvPr id="846" name="Google Shape;846;p48"/>
          <p:cNvSpPr/>
          <p:nvPr/>
        </p:nvSpPr>
        <p:spPr>
          <a:xfrm>
            <a:off x="729600" y="2269075"/>
            <a:ext cx="2435700" cy="429000"/>
          </a:xfrm>
          <a:prstGeom prst="roundRect">
            <a:avLst>
              <a:gd name="adj" fmla="val 16667"/>
            </a:avLst>
          </a:prstGeom>
          <a:solidFill>
            <a:srgbClr val="FBF1DD"/>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896110"/>
                </a:solidFill>
                <a:latin typeface="Open Sans"/>
                <a:ea typeface="Open Sans"/>
                <a:cs typeface="Open Sans"/>
                <a:sym typeface="Open Sans"/>
              </a:rPr>
              <a:t>What are we looking for?</a:t>
            </a:r>
            <a:endParaRPr sz="1600">
              <a:latin typeface="Open Sans"/>
              <a:ea typeface="Open Sans"/>
              <a:cs typeface="Open Sans"/>
              <a:sym typeface="Open Sans"/>
            </a:endParaRPr>
          </a:p>
        </p:txBody>
      </p:sp>
      <p:sp>
        <p:nvSpPr>
          <p:cNvPr id="847" name="Google Shape;847;p48"/>
          <p:cNvSpPr/>
          <p:nvPr/>
        </p:nvSpPr>
        <p:spPr>
          <a:xfrm>
            <a:off x="729600" y="3407250"/>
            <a:ext cx="2435700" cy="535200"/>
          </a:xfrm>
          <a:prstGeom prst="roundRect">
            <a:avLst>
              <a:gd name="adj" fmla="val 15627"/>
            </a:avLst>
          </a:prstGeom>
          <a:solidFill>
            <a:srgbClr val="EFEFEF"/>
          </a:solidFill>
          <a:ln>
            <a:noFill/>
          </a:ln>
        </p:spPr>
        <p:txBody>
          <a:bodyPr spcFirstLastPara="1" wrap="square" lIns="91425" tIns="0" rIns="91425" bIns="0" anchor="t" anchorCtr="0">
            <a:noAutofit/>
          </a:bodyPr>
          <a:lstStyle/>
          <a:p>
            <a:pPr marL="0" lvl="0" indent="0" algn="l" rtl="0">
              <a:lnSpc>
                <a:spcPct val="115000"/>
              </a:lnSpc>
              <a:spcBef>
                <a:spcPts val="0"/>
              </a:spcBef>
              <a:spcAft>
                <a:spcPts val="0"/>
              </a:spcAft>
              <a:buNone/>
            </a:pPr>
            <a:r>
              <a:rPr lang="en" sz="1300" b="1">
                <a:solidFill>
                  <a:schemeClr val="dk2"/>
                </a:solidFill>
                <a:latin typeface="Open Sans"/>
                <a:ea typeface="Open Sans"/>
                <a:cs typeface="Open Sans"/>
                <a:sym typeface="Open Sans"/>
              </a:rPr>
              <a:t>The airflow</a:t>
            </a:r>
            <a:r>
              <a:rPr lang="en" sz="1300">
                <a:solidFill>
                  <a:schemeClr val="dk2"/>
                </a:solidFill>
                <a:latin typeface="Open Sans"/>
                <a:ea typeface="Open Sans"/>
                <a:cs typeface="Open Sans"/>
                <a:sym typeface="Open Sans"/>
              </a:rPr>
              <a:t>: Which way is the wind blowing?</a:t>
            </a:r>
            <a:endParaRPr sz="1300">
              <a:solidFill>
                <a:schemeClr val="dk2"/>
              </a:solidFill>
              <a:latin typeface="Open Sans"/>
              <a:ea typeface="Open Sans"/>
              <a:cs typeface="Open Sans"/>
              <a:sym typeface="Open Sans"/>
            </a:endParaRPr>
          </a:p>
          <a:p>
            <a:pPr marL="0" lvl="0" indent="0" algn="l" rtl="0">
              <a:lnSpc>
                <a:spcPct val="115000"/>
              </a:lnSpc>
              <a:spcBef>
                <a:spcPts val="0"/>
              </a:spcBef>
              <a:spcAft>
                <a:spcPts val="0"/>
              </a:spcAft>
              <a:buNone/>
            </a:pPr>
            <a:endParaRPr sz="1300">
              <a:solidFill>
                <a:schemeClr val="dk2"/>
              </a:solidFill>
              <a:latin typeface="Open Sans"/>
              <a:ea typeface="Open Sans"/>
              <a:cs typeface="Open Sans"/>
              <a:sym typeface="Open Sans"/>
            </a:endParaRPr>
          </a:p>
        </p:txBody>
      </p:sp>
      <p:sp>
        <p:nvSpPr>
          <p:cNvPr id="848" name="Google Shape;848;p48"/>
          <p:cNvSpPr/>
          <p:nvPr/>
        </p:nvSpPr>
        <p:spPr>
          <a:xfrm>
            <a:off x="729450" y="4029425"/>
            <a:ext cx="2435700" cy="535200"/>
          </a:xfrm>
          <a:prstGeom prst="roundRect">
            <a:avLst>
              <a:gd name="adj" fmla="val 15627"/>
            </a:avLst>
          </a:prstGeom>
          <a:solidFill>
            <a:srgbClr val="FBF1DD"/>
          </a:solidFill>
          <a:ln>
            <a:noFill/>
          </a:ln>
        </p:spPr>
        <p:txBody>
          <a:bodyPr spcFirstLastPara="1" wrap="square" lIns="91425" tIns="0" rIns="91425" bIns="0" anchor="t" anchorCtr="0">
            <a:noAutofit/>
          </a:bodyPr>
          <a:lstStyle/>
          <a:p>
            <a:pPr marL="0" lvl="0" indent="0" algn="l" rtl="0">
              <a:lnSpc>
                <a:spcPct val="115000"/>
              </a:lnSpc>
              <a:spcBef>
                <a:spcPts val="0"/>
              </a:spcBef>
              <a:spcAft>
                <a:spcPts val="0"/>
              </a:spcAft>
              <a:buNone/>
            </a:pPr>
            <a:r>
              <a:rPr lang="en" sz="1300" b="1">
                <a:solidFill>
                  <a:schemeClr val="dk2"/>
                </a:solidFill>
                <a:latin typeface="Open Sans"/>
                <a:ea typeface="Open Sans"/>
                <a:cs typeface="Open Sans"/>
                <a:sym typeface="Open Sans"/>
              </a:rPr>
              <a:t>The </a:t>
            </a:r>
            <a:r>
              <a:rPr lang="en" sz="1300" b="1">
                <a:solidFill>
                  <a:srgbClr val="896110"/>
                </a:solidFill>
                <a:latin typeface="Open Sans"/>
                <a:ea typeface="Open Sans"/>
                <a:cs typeface="Open Sans"/>
                <a:sym typeface="Open Sans"/>
              </a:rPr>
              <a:t>humans</a:t>
            </a:r>
            <a:r>
              <a:rPr lang="en" sz="1300">
                <a:solidFill>
                  <a:schemeClr val="dk2"/>
                </a:solidFill>
                <a:latin typeface="Open Sans"/>
                <a:ea typeface="Open Sans"/>
                <a:cs typeface="Open Sans"/>
                <a:sym typeface="Open Sans"/>
              </a:rPr>
              <a:t>: How are workers and trash moving?</a:t>
            </a:r>
            <a:endParaRPr sz="1300">
              <a:solidFill>
                <a:schemeClr val="dk2"/>
              </a:solidFill>
              <a:latin typeface="Open Sans"/>
              <a:ea typeface="Open Sans"/>
              <a:cs typeface="Open Sans"/>
              <a:sym typeface="Open Sans"/>
            </a:endParaRPr>
          </a:p>
          <a:p>
            <a:pPr marL="0" lvl="0" indent="0" algn="l" rtl="0">
              <a:lnSpc>
                <a:spcPct val="115000"/>
              </a:lnSpc>
              <a:spcBef>
                <a:spcPts val="0"/>
              </a:spcBef>
              <a:spcAft>
                <a:spcPts val="0"/>
              </a:spcAft>
              <a:buNone/>
            </a:pPr>
            <a:endParaRPr sz="1300">
              <a:solidFill>
                <a:schemeClr val="dk2"/>
              </a:solidFill>
              <a:latin typeface="Open Sans"/>
              <a:ea typeface="Open Sans"/>
              <a:cs typeface="Open Sans"/>
              <a:sym typeface="Open Sans"/>
            </a:endParaRPr>
          </a:p>
        </p:txBody>
      </p:sp>
      <p:sp>
        <p:nvSpPr>
          <p:cNvPr id="849" name="Google Shape;849;p48"/>
          <p:cNvSpPr/>
          <p:nvPr/>
        </p:nvSpPr>
        <p:spPr>
          <a:xfrm>
            <a:off x="675800" y="1441675"/>
            <a:ext cx="8015700" cy="7431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850" name="Google Shape;850;p48"/>
          <p:cNvSpPr/>
          <p:nvPr/>
        </p:nvSpPr>
        <p:spPr>
          <a:xfrm>
            <a:off x="675800" y="2735550"/>
            <a:ext cx="2604900" cy="12579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851" name="Google Shape;851;p48"/>
          <p:cNvPicPr preferRelativeResize="0"/>
          <p:nvPr/>
        </p:nvPicPr>
        <p:blipFill>
          <a:blip r:embed="rId3">
            <a:alphaModFix/>
          </a:blip>
          <a:stretch>
            <a:fillRect/>
          </a:stretch>
        </p:blipFill>
        <p:spPr>
          <a:xfrm>
            <a:off x="7406578" y="72675"/>
            <a:ext cx="1551375" cy="1543048"/>
          </a:xfrm>
          <a:prstGeom prst="rect">
            <a:avLst/>
          </a:prstGeom>
          <a:noFill/>
          <a:ln>
            <a:noFill/>
          </a:ln>
        </p:spPr>
      </p:pic>
      <p:sp>
        <p:nvSpPr>
          <p:cNvPr id="852" name="Google Shape;852;p48"/>
          <p:cNvSpPr txBox="1"/>
          <p:nvPr/>
        </p:nvSpPr>
        <p:spPr>
          <a:xfrm>
            <a:off x="8452675" y="1354125"/>
            <a:ext cx="641100" cy="261600"/>
          </a:xfrm>
          <a:prstGeom prst="rect">
            <a:avLst/>
          </a:prstGeom>
          <a:noFill/>
          <a:ln>
            <a:noFill/>
          </a:ln>
        </p:spPr>
        <p:txBody>
          <a:bodyPr spcFirstLastPara="1" wrap="square" lIns="45700" tIns="45700" rIns="45700" bIns="45700" anchor="t" anchorCtr="0">
            <a:spAutoFit/>
          </a:bodyPr>
          <a:lstStyle/>
          <a:p>
            <a:pPr marL="0" lvl="0" indent="0" algn="r" rtl="0">
              <a:spcBef>
                <a:spcPts val="0"/>
              </a:spcBef>
              <a:spcAft>
                <a:spcPts val="0"/>
              </a:spcAft>
              <a:buNone/>
            </a:pPr>
            <a:r>
              <a:rPr lang="en" sz="1100">
                <a:latin typeface="Open Sans"/>
                <a:ea typeface="Open Sans"/>
                <a:cs typeface="Open Sans"/>
                <a:sym typeface="Open Sans"/>
              </a:rPr>
              <a:t>(</a:t>
            </a:r>
            <a:r>
              <a:rPr lang="en" sz="1100" u="sng">
                <a:solidFill>
                  <a:schemeClr val="hlink"/>
                </a:solidFill>
                <a:latin typeface="Open Sans"/>
                <a:ea typeface="Open Sans"/>
                <a:cs typeface="Open Sans"/>
                <a:sym typeface="Open Sans"/>
                <a:hlinkClick r:id="rId4"/>
              </a:rPr>
              <a:t>NASA</a:t>
            </a:r>
            <a:r>
              <a:rPr lang="en" sz="1100">
                <a:latin typeface="Open Sans"/>
                <a:ea typeface="Open Sans"/>
                <a:cs typeface="Open Sans"/>
                <a:sym typeface="Open Sans"/>
              </a:rPr>
              <a:t>)</a:t>
            </a:r>
            <a:endParaRPr sz="1100">
              <a:latin typeface="Open Sans"/>
              <a:ea typeface="Open Sans"/>
              <a:cs typeface="Open Sans"/>
              <a:sym typeface="Open Sans"/>
            </a:endParaRPr>
          </a:p>
        </p:txBody>
      </p:sp>
      <p:grpSp>
        <p:nvGrpSpPr>
          <p:cNvPr id="853" name="Google Shape;853;p48"/>
          <p:cNvGrpSpPr/>
          <p:nvPr/>
        </p:nvGrpSpPr>
        <p:grpSpPr>
          <a:xfrm>
            <a:off x="5587600" y="2571750"/>
            <a:ext cx="3556400" cy="2571750"/>
            <a:chOff x="5587600" y="2571750"/>
            <a:chExt cx="3556400" cy="2571750"/>
          </a:xfrm>
        </p:grpSpPr>
        <p:pic>
          <p:nvPicPr>
            <p:cNvPr id="854" name="Google Shape;854;p48"/>
            <p:cNvPicPr preferRelativeResize="0"/>
            <p:nvPr/>
          </p:nvPicPr>
          <p:blipFill rotWithShape="1">
            <a:blip r:embed="rId5">
              <a:alphaModFix/>
            </a:blip>
            <a:srcRect l="17574" r="6937"/>
            <a:stretch/>
          </p:blipFill>
          <p:spPr>
            <a:xfrm>
              <a:off x="5587600" y="2571750"/>
              <a:ext cx="3556400" cy="2569624"/>
            </a:xfrm>
            <a:prstGeom prst="rect">
              <a:avLst/>
            </a:prstGeom>
            <a:noFill/>
            <a:ln>
              <a:noFill/>
            </a:ln>
          </p:spPr>
        </p:pic>
        <p:sp>
          <p:nvSpPr>
            <p:cNvPr id="855" name="Google Shape;855;p48"/>
            <p:cNvSpPr txBox="1"/>
            <p:nvPr/>
          </p:nvSpPr>
          <p:spPr>
            <a:xfrm>
              <a:off x="7406575" y="4743300"/>
              <a:ext cx="1737300" cy="400200"/>
            </a:xfrm>
            <a:prstGeom prst="rect">
              <a:avLst/>
            </a:prstGeom>
            <a:solidFill>
              <a:srgbClr val="FFFFFF">
                <a:alpha val="75000"/>
              </a:srgbClr>
            </a:solidFill>
            <a:ln>
              <a:noFill/>
            </a:ln>
          </p:spPr>
          <p:txBody>
            <a:bodyPr spcFirstLastPara="1" wrap="square" lIns="45700" tIns="45700" rIns="45700" bIns="45700" anchor="t" anchorCtr="0">
              <a:spAutoFit/>
            </a:bodyPr>
            <a:lstStyle/>
            <a:p>
              <a:pPr marL="0" lvl="0" indent="0" algn="r" rtl="0">
                <a:spcBef>
                  <a:spcPts val="0"/>
                </a:spcBef>
                <a:spcAft>
                  <a:spcPts val="0"/>
                </a:spcAft>
                <a:buNone/>
              </a:pPr>
              <a:r>
                <a:rPr lang="en" sz="1100" b="1">
                  <a:solidFill>
                    <a:schemeClr val="accent3"/>
                  </a:solidFill>
                  <a:latin typeface="Open Sans"/>
                  <a:ea typeface="Open Sans"/>
                  <a:cs typeface="Open Sans"/>
                  <a:sym typeface="Open Sans"/>
                </a:rPr>
                <a:t>AI generated</a:t>
              </a:r>
              <a:endParaRPr sz="1100" b="1">
                <a:solidFill>
                  <a:schemeClr val="accent3"/>
                </a:solidFill>
                <a:latin typeface="Open Sans"/>
                <a:ea typeface="Open Sans"/>
                <a:cs typeface="Open Sans"/>
                <a:sym typeface="Open Sans"/>
              </a:endParaRPr>
            </a:p>
            <a:p>
              <a:pPr marL="0" lvl="0" indent="0" algn="r" rtl="0">
                <a:spcBef>
                  <a:spcPts val="0"/>
                </a:spcBef>
                <a:spcAft>
                  <a:spcPts val="0"/>
                </a:spcAft>
                <a:buNone/>
              </a:pPr>
              <a:r>
                <a:rPr lang="en" sz="900">
                  <a:latin typeface="Open Sans"/>
                  <a:ea typeface="Open Sans"/>
                  <a:cs typeface="Open Sans"/>
                  <a:sym typeface="Open Sans"/>
                </a:rPr>
                <a:t>Nano Banana Pro / Gemini 3</a:t>
              </a:r>
              <a:endParaRPr sz="900">
                <a:latin typeface="Open Sans"/>
                <a:ea typeface="Open Sans"/>
                <a:cs typeface="Open Sans"/>
                <a:sym typeface="Open Sans"/>
              </a:endParaRPr>
            </a:p>
          </p:txBody>
        </p:sp>
      </p:grpSp>
      <p:sp>
        <p:nvSpPr>
          <p:cNvPr id="856" name="Google Shape;856;p48"/>
          <p:cNvSpPr txBox="1"/>
          <p:nvPr/>
        </p:nvSpPr>
        <p:spPr>
          <a:xfrm>
            <a:off x="3184200" y="2269075"/>
            <a:ext cx="2435700" cy="2442300"/>
          </a:xfrm>
          <a:prstGeom prst="rect">
            <a:avLst/>
          </a:prstGeom>
          <a:noFill/>
          <a:ln>
            <a:noFill/>
          </a:ln>
        </p:spPr>
        <p:txBody>
          <a:bodyPr spcFirstLastPara="1" wrap="square" lIns="91425" tIns="91425" rIns="91425" bIns="91425" anchor="t" anchorCtr="0">
            <a:spAutoFit/>
          </a:bodyPr>
          <a:lstStyle/>
          <a:p>
            <a:pPr marL="457200" lvl="0" indent="-311150" algn="l" rtl="0">
              <a:spcBef>
                <a:spcPts val="0"/>
              </a:spcBef>
              <a:spcAft>
                <a:spcPts val="0"/>
              </a:spcAft>
              <a:buClr>
                <a:srgbClr val="DF382C"/>
              </a:buClr>
              <a:buSzPts val="1300"/>
              <a:buFont typeface="Open Sans"/>
              <a:buChar char="✘"/>
            </a:pPr>
            <a:r>
              <a:rPr lang="en" sz="1300">
                <a:solidFill>
                  <a:schemeClr val="dk2"/>
                </a:solidFill>
                <a:latin typeface="Open Sans"/>
                <a:ea typeface="Open Sans"/>
                <a:cs typeface="Open Sans"/>
                <a:sym typeface="Open Sans"/>
              </a:rPr>
              <a:t>Workers </a:t>
            </a:r>
            <a:r>
              <a:rPr lang="en" sz="1300" b="1">
                <a:solidFill>
                  <a:schemeClr val="dk2"/>
                </a:solidFill>
                <a:latin typeface="Open Sans"/>
                <a:ea typeface="Open Sans"/>
                <a:cs typeface="Open Sans"/>
                <a:sym typeface="Open Sans"/>
              </a:rPr>
              <a:t>prop door wide open</a:t>
            </a:r>
            <a:r>
              <a:rPr lang="en" sz="1300">
                <a:solidFill>
                  <a:schemeClr val="dk2"/>
                </a:solidFill>
                <a:latin typeface="Open Sans"/>
                <a:ea typeface="Open Sans"/>
                <a:cs typeface="Open Sans"/>
                <a:sym typeface="Open Sans"/>
              </a:rPr>
              <a:t> (to make it easier to haul materials)</a:t>
            </a:r>
            <a:endParaRPr sz="1300">
              <a:solidFill>
                <a:schemeClr val="dk2"/>
              </a:solidFill>
              <a:latin typeface="Open Sans"/>
              <a:ea typeface="Open Sans"/>
              <a:cs typeface="Open Sans"/>
              <a:sym typeface="Open Sans"/>
            </a:endParaRPr>
          </a:p>
          <a:p>
            <a:pPr marL="457200" lvl="0" indent="-311150" algn="l" rtl="0">
              <a:spcBef>
                <a:spcPts val="1000"/>
              </a:spcBef>
              <a:spcAft>
                <a:spcPts val="0"/>
              </a:spcAft>
              <a:buClr>
                <a:srgbClr val="DF382C"/>
              </a:buClr>
              <a:buSzPts val="1300"/>
              <a:buFont typeface="Open Sans"/>
              <a:buChar char="✘"/>
            </a:pPr>
            <a:r>
              <a:rPr lang="en" sz="1300" b="1">
                <a:solidFill>
                  <a:schemeClr val="dk2"/>
                </a:solidFill>
                <a:latin typeface="Open Sans"/>
                <a:ea typeface="Open Sans"/>
                <a:cs typeface="Open Sans"/>
                <a:sym typeface="Open Sans"/>
              </a:rPr>
              <a:t>No sticky mat</a:t>
            </a:r>
            <a:r>
              <a:rPr lang="en" sz="1300">
                <a:solidFill>
                  <a:schemeClr val="dk2"/>
                </a:solidFill>
                <a:latin typeface="Open Sans"/>
                <a:ea typeface="Open Sans"/>
                <a:cs typeface="Open Sans"/>
                <a:sym typeface="Open Sans"/>
              </a:rPr>
              <a:t> for cleaning dust off boots</a:t>
            </a:r>
            <a:endParaRPr sz="1300">
              <a:solidFill>
                <a:schemeClr val="dk2"/>
              </a:solidFill>
              <a:latin typeface="Open Sans"/>
              <a:ea typeface="Open Sans"/>
              <a:cs typeface="Open Sans"/>
              <a:sym typeface="Open Sans"/>
            </a:endParaRPr>
          </a:p>
          <a:p>
            <a:pPr marL="457200" lvl="0" indent="-311150" algn="l" rtl="0">
              <a:spcBef>
                <a:spcPts val="1000"/>
              </a:spcBef>
              <a:spcAft>
                <a:spcPts val="1000"/>
              </a:spcAft>
              <a:buClr>
                <a:srgbClr val="DF382C"/>
              </a:buClr>
              <a:buSzPts val="1300"/>
              <a:buFont typeface="Open Sans"/>
              <a:buChar char="✘"/>
            </a:pPr>
            <a:r>
              <a:rPr lang="en" sz="1300">
                <a:solidFill>
                  <a:schemeClr val="dk2"/>
                </a:solidFill>
                <a:latin typeface="Open Sans"/>
                <a:ea typeface="Open Sans"/>
                <a:cs typeface="Open Sans"/>
                <a:sym typeface="Open Sans"/>
              </a:rPr>
              <a:t>Transporting </a:t>
            </a:r>
            <a:r>
              <a:rPr lang="en" sz="1300" b="1">
                <a:solidFill>
                  <a:schemeClr val="dk2"/>
                </a:solidFill>
                <a:latin typeface="Open Sans"/>
                <a:ea typeface="Open Sans"/>
                <a:cs typeface="Open Sans"/>
                <a:sym typeface="Open Sans"/>
              </a:rPr>
              <a:t>materials uncovered</a:t>
            </a:r>
            <a:r>
              <a:rPr lang="en" sz="1300">
                <a:solidFill>
                  <a:schemeClr val="dk2"/>
                </a:solidFill>
                <a:latin typeface="Open Sans"/>
                <a:ea typeface="Open Sans"/>
                <a:cs typeface="Open Sans"/>
                <a:sym typeface="Open Sans"/>
              </a:rPr>
              <a:t> in patient facing spaces (hallway)</a:t>
            </a:r>
            <a:endParaRPr sz="1300">
              <a:solidFill>
                <a:schemeClr val="dk2"/>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49"/>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2:</a:t>
            </a:r>
            <a:r>
              <a:rPr lang="en"/>
              <a:t> Transmission isn’t always textbook</a:t>
            </a:r>
            <a:endParaRPr/>
          </a:p>
        </p:txBody>
      </p:sp>
      <p:sp>
        <p:nvSpPr>
          <p:cNvPr id="862" name="Google Shape;862;p49"/>
          <p:cNvSpPr txBox="1">
            <a:spLocks noGrp="1"/>
          </p:cNvSpPr>
          <p:nvPr>
            <p:ph type="body" idx="1"/>
          </p:nvPr>
        </p:nvSpPr>
        <p:spPr>
          <a:xfrm>
            <a:off x="729450" y="1393075"/>
            <a:ext cx="7688700" cy="8760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1200"/>
              </a:spcAft>
              <a:buNone/>
            </a:pPr>
            <a:r>
              <a:rPr lang="en"/>
              <a:t>Even if mold infections (like </a:t>
            </a:r>
            <a:r>
              <a:rPr lang="en" i="1"/>
              <a:t>Aspergillus</a:t>
            </a:r>
            <a:r>
              <a:rPr lang="en"/>
              <a:t>) are “transmitted” through </a:t>
            </a:r>
            <a:r>
              <a:rPr lang="en" b="1">
                <a:solidFill>
                  <a:srgbClr val="3B71CA"/>
                </a:solidFill>
              </a:rPr>
              <a:t>inhalation</a:t>
            </a:r>
            <a:r>
              <a:rPr lang="en"/>
              <a:t>, preventing infections (in healthcare and beyond) often comes down to </a:t>
            </a:r>
            <a:r>
              <a:rPr lang="en" b="1">
                <a:solidFill>
                  <a:srgbClr val="DF382C"/>
                </a:solidFill>
              </a:rPr>
              <a:t>human factors</a:t>
            </a:r>
            <a:r>
              <a:rPr lang="en"/>
              <a:t> (often </a:t>
            </a:r>
            <a:r>
              <a:rPr lang="en" i="1"/>
              <a:t>far removed from the actual patient</a:t>
            </a:r>
            <a:r>
              <a:rPr lang="en"/>
              <a:t>)</a:t>
            </a:r>
            <a:endParaRPr/>
          </a:p>
        </p:txBody>
      </p:sp>
      <p:grpSp>
        <p:nvGrpSpPr>
          <p:cNvPr id="863" name="Google Shape;863;p49"/>
          <p:cNvGrpSpPr/>
          <p:nvPr/>
        </p:nvGrpSpPr>
        <p:grpSpPr>
          <a:xfrm>
            <a:off x="-3" y="2987063"/>
            <a:ext cx="2875239" cy="2156433"/>
            <a:chOff x="4760550" y="1955875"/>
            <a:chExt cx="4206025" cy="3154525"/>
          </a:xfrm>
        </p:grpSpPr>
        <p:pic>
          <p:nvPicPr>
            <p:cNvPr id="864" name="Google Shape;864;p49"/>
            <p:cNvPicPr preferRelativeResize="0"/>
            <p:nvPr/>
          </p:nvPicPr>
          <p:blipFill>
            <a:blip r:embed="rId3">
              <a:alphaModFix/>
            </a:blip>
            <a:stretch>
              <a:fillRect/>
            </a:stretch>
          </p:blipFill>
          <p:spPr>
            <a:xfrm>
              <a:off x="4760550" y="1955875"/>
              <a:ext cx="4206024" cy="3154525"/>
            </a:xfrm>
            <a:prstGeom prst="rect">
              <a:avLst/>
            </a:prstGeom>
            <a:noFill/>
            <a:ln>
              <a:noFill/>
            </a:ln>
          </p:spPr>
        </p:pic>
        <p:sp>
          <p:nvSpPr>
            <p:cNvPr id="865" name="Google Shape;865;p49"/>
            <p:cNvSpPr txBox="1"/>
            <p:nvPr/>
          </p:nvSpPr>
          <p:spPr>
            <a:xfrm>
              <a:off x="8297275" y="4752838"/>
              <a:ext cx="669300" cy="354000"/>
            </a:xfrm>
            <a:prstGeom prst="rect">
              <a:avLst/>
            </a:prstGeom>
            <a:solidFill>
              <a:srgbClr val="FFFFFF">
                <a:alpha val="75000"/>
              </a:srgbClr>
            </a:solidFill>
            <a:ln>
              <a:noFill/>
            </a:ln>
          </p:spPr>
          <p:txBody>
            <a:bodyPr spcFirstLastPara="1" wrap="square" lIns="62500" tIns="62500" rIns="62500" bIns="62500" anchor="t" anchorCtr="0">
              <a:spAutoFit/>
            </a:bodyPr>
            <a:lstStyle/>
            <a:p>
              <a:pPr marL="0" lvl="0" indent="0" algn="r" rtl="0">
                <a:spcBef>
                  <a:spcPts val="0"/>
                </a:spcBef>
                <a:spcAft>
                  <a:spcPts val="0"/>
                </a:spcAft>
                <a:buNone/>
              </a:pPr>
              <a:r>
                <a:rPr lang="en" sz="752" u="sng">
                  <a:solidFill>
                    <a:schemeClr val="hlink"/>
                  </a:solidFill>
                  <a:latin typeface="Open Sans"/>
                  <a:ea typeface="Open Sans"/>
                  <a:cs typeface="Open Sans"/>
                  <a:sym typeface="Open Sans"/>
                  <a:hlinkClick r:id="rId4"/>
                </a:rPr>
                <a:t>Source</a:t>
              </a:r>
              <a:endParaRPr sz="752">
                <a:latin typeface="Open Sans"/>
                <a:ea typeface="Open Sans"/>
                <a:cs typeface="Open Sans"/>
                <a:sym typeface="Open Sans"/>
              </a:endParaRPr>
            </a:p>
          </p:txBody>
        </p:sp>
      </p:grpSp>
      <p:grpSp>
        <p:nvGrpSpPr>
          <p:cNvPr id="866" name="Google Shape;866;p49"/>
          <p:cNvGrpSpPr/>
          <p:nvPr/>
        </p:nvGrpSpPr>
        <p:grpSpPr>
          <a:xfrm>
            <a:off x="4832925" y="2572813"/>
            <a:ext cx="4311074" cy="2570688"/>
            <a:chOff x="4832925" y="2572813"/>
            <a:chExt cx="4311074" cy="2570688"/>
          </a:xfrm>
        </p:grpSpPr>
        <p:pic>
          <p:nvPicPr>
            <p:cNvPr id="867" name="Google Shape;867;p49"/>
            <p:cNvPicPr preferRelativeResize="0"/>
            <p:nvPr/>
          </p:nvPicPr>
          <p:blipFill rotWithShape="1">
            <a:blip r:embed="rId5">
              <a:alphaModFix/>
            </a:blip>
            <a:srcRect l="8492"/>
            <a:stretch/>
          </p:blipFill>
          <p:spPr>
            <a:xfrm>
              <a:off x="4832925" y="2572813"/>
              <a:ext cx="4311074" cy="2569624"/>
            </a:xfrm>
            <a:prstGeom prst="rect">
              <a:avLst/>
            </a:prstGeom>
            <a:noFill/>
            <a:ln>
              <a:noFill/>
            </a:ln>
          </p:spPr>
        </p:pic>
        <p:sp>
          <p:nvSpPr>
            <p:cNvPr id="868" name="Google Shape;868;p49"/>
            <p:cNvSpPr txBox="1"/>
            <p:nvPr/>
          </p:nvSpPr>
          <p:spPr>
            <a:xfrm>
              <a:off x="7406575" y="4743300"/>
              <a:ext cx="1737300" cy="400200"/>
            </a:xfrm>
            <a:prstGeom prst="rect">
              <a:avLst/>
            </a:prstGeom>
            <a:solidFill>
              <a:srgbClr val="FFFFFF">
                <a:alpha val="75000"/>
              </a:srgbClr>
            </a:solidFill>
            <a:ln>
              <a:noFill/>
            </a:ln>
          </p:spPr>
          <p:txBody>
            <a:bodyPr spcFirstLastPara="1" wrap="square" lIns="45700" tIns="45700" rIns="45700" bIns="45700" anchor="t" anchorCtr="0">
              <a:spAutoFit/>
            </a:bodyPr>
            <a:lstStyle/>
            <a:p>
              <a:pPr marL="0" lvl="0" indent="0" algn="r" rtl="0">
                <a:spcBef>
                  <a:spcPts val="0"/>
                </a:spcBef>
                <a:spcAft>
                  <a:spcPts val="0"/>
                </a:spcAft>
                <a:buNone/>
              </a:pPr>
              <a:r>
                <a:rPr lang="en" sz="1100" b="1">
                  <a:solidFill>
                    <a:schemeClr val="accent3"/>
                  </a:solidFill>
                  <a:latin typeface="Open Sans"/>
                  <a:ea typeface="Open Sans"/>
                  <a:cs typeface="Open Sans"/>
                  <a:sym typeface="Open Sans"/>
                </a:rPr>
                <a:t>AI generated</a:t>
              </a:r>
              <a:endParaRPr sz="1100" b="1">
                <a:solidFill>
                  <a:schemeClr val="accent3"/>
                </a:solidFill>
                <a:latin typeface="Open Sans"/>
                <a:ea typeface="Open Sans"/>
                <a:cs typeface="Open Sans"/>
                <a:sym typeface="Open Sans"/>
              </a:endParaRPr>
            </a:p>
            <a:p>
              <a:pPr marL="0" lvl="0" indent="0" algn="r" rtl="0">
                <a:spcBef>
                  <a:spcPts val="0"/>
                </a:spcBef>
                <a:spcAft>
                  <a:spcPts val="0"/>
                </a:spcAft>
                <a:buNone/>
              </a:pPr>
              <a:r>
                <a:rPr lang="en" sz="900">
                  <a:latin typeface="Open Sans"/>
                  <a:ea typeface="Open Sans"/>
                  <a:cs typeface="Open Sans"/>
                  <a:sym typeface="Open Sans"/>
                </a:rPr>
                <a:t>Nano Banana Pro / Gemini 3</a:t>
              </a:r>
              <a:endParaRPr sz="900">
                <a:latin typeface="Open Sans"/>
                <a:ea typeface="Open Sans"/>
                <a:cs typeface="Open Sans"/>
                <a:sym typeface="Open Sans"/>
              </a:endParaRPr>
            </a:p>
          </p:txBody>
        </p:sp>
      </p:grpSp>
      <p:pic>
        <p:nvPicPr>
          <p:cNvPr id="869" name="Google Shape;869;p49"/>
          <p:cNvPicPr preferRelativeResize="0"/>
          <p:nvPr/>
        </p:nvPicPr>
        <p:blipFill>
          <a:blip r:embed="rId6">
            <a:alphaModFix/>
          </a:blip>
          <a:stretch>
            <a:fillRect/>
          </a:stretch>
        </p:blipFill>
        <p:spPr>
          <a:xfrm>
            <a:off x="8454075" y="83750"/>
            <a:ext cx="594775" cy="679750"/>
          </a:xfrm>
          <a:prstGeom prst="rect">
            <a:avLst/>
          </a:prstGeom>
          <a:noFill/>
          <a:ln>
            <a:noFill/>
          </a:ln>
        </p:spPr>
      </p:pic>
      <p:pic>
        <p:nvPicPr>
          <p:cNvPr id="870" name="Google Shape;870;p49"/>
          <p:cNvPicPr preferRelativeResize="0"/>
          <p:nvPr/>
        </p:nvPicPr>
        <p:blipFill>
          <a:blip r:embed="rId7">
            <a:alphaModFix/>
          </a:blip>
          <a:stretch>
            <a:fillRect/>
          </a:stretch>
        </p:blipFill>
        <p:spPr>
          <a:xfrm>
            <a:off x="6974600" y="190150"/>
            <a:ext cx="645025" cy="573350"/>
          </a:xfrm>
          <a:prstGeom prst="rect">
            <a:avLst/>
          </a:prstGeom>
          <a:noFill/>
          <a:ln>
            <a:noFill/>
          </a:ln>
        </p:spPr>
      </p:pic>
      <p:cxnSp>
        <p:nvCxnSpPr>
          <p:cNvPr id="871" name="Google Shape;871;p49"/>
          <p:cNvCxnSpPr/>
          <p:nvPr/>
        </p:nvCxnSpPr>
        <p:spPr>
          <a:xfrm>
            <a:off x="7800025" y="476400"/>
            <a:ext cx="484500" cy="0"/>
          </a:xfrm>
          <a:prstGeom prst="straightConnector1">
            <a:avLst/>
          </a:prstGeom>
          <a:noFill/>
          <a:ln w="19050" cap="flat" cmpd="sng">
            <a:solidFill>
              <a:srgbClr val="3B71CA"/>
            </a:solidFill>
            <a:prstDash val="solid"/>
            <a:round/>
            <a:headEnd type="none" w="med" len="med"/>
            <a:tailEnd type="triangle" w="med" len="med"/>
          </a:ln>
        </p:spPr>
      </p:cxnSp>
      <p:sp>
        <p:nvSpPr>
          <p:cNvPr id="872" name="Google Shape;872;p49"/>
          <p:cNvSpPr/>
          <p:nvPr/>
        </p:nvSpPr>
        <p:spPr>
          <a:xfrm>
            <a:off x="0" y="2716800"/>
            <a:ext cx="2875200" cy="24267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873" name="Google Shape;873;p49"/>
          <p:cNvSpPr/>
          <p:nvPr/>
        </p:nvSpPr>
        <p:spPr>
          <a:xfrm>
            <a:off x="4670557" y="2494100"/>
            <a:ext cx="4473300" cy="26493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874" name="Google Shape;874;p49"/>
          <p:cNvGrpSpPr/>
          <p:nvPr/>
        </p:nvGrpSpPr>
        <p:grpSpPr>
          <a:xfrm>
            <a:off x="5935744" y="4081557"/>
            <a:ext cx="1734242" cy="933497"/>
            <a:chOff x="5935744" y="4081557"/>
            <a:chExt cx="1734242" cy="933497"/>
          </a:xfrm>
        </p:grpSpPr>
        <p:pic>
          <p:nvPicPr>
            <p:cNvPr id="875" name="Google Shape;875;p49"/>
            <p:cNvPicPr preferRelativeResize="0"/>
            <p:nvPr/>
          </p:nvPicPr>
          <p:blipFill>
            <a:blip r:embed="rId8">
              <a:alphaModFix/>
            </a:blip>
            <a:stretch>
              <a:fillRect/>
            </a:stretch>
          </p:blipFill>
          <p:spPr>
            <a:xfrm rot="1394246">
              <a:off x="6266099" y="4736124"/>
              <a:ext cx="289076" cy="231278"/>
            </a:xfrm>
            <a:prstGeom prst="rect">
              <a:avLst/>
            </a:prstGeom>
            <a:noFill/>
            <a:ln>
              <a:noFill/>
            </a:ln>
          </p:spPr>
        </p:pic>
        <p:pic>
          <p:nvPicPr>
            <p:cNvPr id="876" name="Google Shape;876;p49"/>
            <p:cNvPicPr preferRelativeResize="0"/>
            <p:nvPr/>
          </p:nvPicPr>
          <p:blipFill>
            <a:blip r:embed="rId8">
              <a:alphaModFix/>
            </a:blip>
            <a:stretch>
              <a:fillRect/>
            </a:stretch>
          </p:blipFill>
          <p:spPr>
            <a:xfrm rot="-899420">
              <a:off x="6651649" y="4736124"/>
              <a:ext cx="289076" cy="231278"/>
            </a:xfrm>
            <a:prstGeom prst="rect">
              <a:avLst/>
            </a:prstGeom>
            <a:noFill/>
            <a:ln>
              <a:noFill/>
            </a:ln>
          </p:spPr>
        </p:pic>
        <p:pic>
          <p:nvPicPr>
            <p:cNvPr id="877" name="Google Shape;877;p49"/>
            <p:cNvPicPr preferRelativeResize="0"/>
            <p:nvPr/>
          </p:nvPicPr>
          <p:blipFill>
            <a:blip r:embed="rId8">
              <a:alphaModFix/>
            </a:blip>
            <a:stretch>
              <a:fillRect/>
            </a:stretch>
          </p:blipFill>
          <p:spPr>
            <a:xfrm rot="-1799424">
              <a:off x="7041799" y="4632474"/>
              <a:ext cx="289076" cy="231277"/>
            </a:xfrm>
            <a:prstGeom prst="rect">
              <a:avLst/>
            </a:prstGeom>
            <a:noFill/>
            <a:ln>
              <a:noFill/>
            </a:ln>
          </p:spPr>
        </p:pic>
        <p:pic>
          <p:nvPicPr>
            <p:cNvPr id="878" name="Google Shape;878;p49"/>
            <p:cNvPicPr preferRelativeResize="0"/>
            <p:nvPr/>
          </p:nvPicPr>
          <p:blipFill>
            <a:blip r:embed="rId8">
              <a:alphaModFix/>
            </a:blip>
            <a:stretch>
              <a:fillRect/>
            </a:stretch>
          </p:blipFill>
          <p:spPr>
            <a:xfrm rot="-899420">
              <a:off x="7355899" y="4515174"/>
              <a:ext cx="289076" cy="231278"/>
            </a:xfrm>
            <a:prstGeom prst="rect">
              <a:avLst/>
            </a:prstGeom>
            <a:noFill/>
            <a:ln>
              <a:noFill/>
            </a:ln>
          </p:spPr>
        </p:pic>
        <p:pic>
          <p:nvPicPr>
            <p:cNvPr id="879" name="Google Shape;879;p49"/>
            <p:cNvPicPr preferRelativeResize="0"/>
            <p:nvPr/>
          </p:nvPicPr>
          <p:blipFill>
            <a:blip r:embed="rId8">
              <a:alphaModFix/>
            </a:blip>
            <a:stretch>
              <a:fillRect/>
            </a:stretch>
          </p:blipFill>
          <p:spPr>
            <a:xfrm rot="1564307">
              <a:off x="6878550" y="4362773"/>
              <a:ext cx="289076" cy="231278"/>
            </a:xfrm>
            <a:prstGeom prst="rect">
              <a:avLst/>
            </a:prstGeom>
            <a:noFill/>
            <a:ln>
              <a:noFill/>
            </a:ln>
          </p:spPr>
        </p:pic>
        <p:pic>
          <p:nvPicPr>
            <p:cNvPr id="880" name="Google Shape;880;p49"/>
            <p:cNvPicPr preferRelativeResize="0"/>
            <p:nvPr/>
          </p:nvPicPr>
          <p:blipFill>
            <a:blip r:embed="rId8">
              <a:alphaModFix/>
            </a:blip>
            <a:stretch>
              <a:fillRect/>
            </a:stretch>
          </p:blipFill>
          <p:spPr>
            <a:xfrm rot="3600576">
              <a:off x="6616900" y="4148924"/>
              <a:ext cx="289076" cy="231277"/>
            </a:xfrm>
            <a:prstGeom prst="rect">
              <a:avLst/>
            </a:prstGeom>
            <a:noFill/>
            <a:ln>
              <a:noFill/>
            </a:ln>
          </p:spPr>
        </p:pic>
        <p:pic>
          <p:nvPicPr>
            <p:cNvPr id="881" name="Google Shape;881;p49"/>
            <p:cNvPicPr preferRelativeResize="0"/>
            <p:nvPr/>
          </p:nvPicPr>
          <p:blipFill>
            <a:blip r:embed="rId8">
              <a:alphaModFix/>
            </a:blip>
            <a:stretch>
              <a:fillRect/>
            </a:stretch>
          </p:blipFill>
          <p:spPr>
            <a:xfrm rot="3600576">
              <a:off x="5963600" y="4549099"/>
              <a:ext cx="289076" cy="231277"/>
            </a:xfrm>
            <a:prstGeom prst="rect">
              <a:avLst/>
            </a:prstGeom>
            <a:noFill/>
            <a:ln>
              <a:noFill/>
            </a:ln>
          </p:spPr>
        </p:pic>
      </p:grpSp>
      <p:sp>
        <p:nvSpPr>
          <p:cNvPr id="883" name="Google Shape;883;p49"/>
          <p:cNvSpPr/>
          <p:nvPr/>
        </p:nvSpPr>
        <p:spPr>
          <a:xfrm>
            <a:off x="769350" y="2240700"/>
            <a:ext cx="7605300" cy="662100"/>
          </a:xfrm>
          <a:prstGeom prst="roundRect">
            <a:avLst>
              <a:gd name="adj" fmla="val 22659"/>
            </a:avLst>
          </a:prstGeom>
          <a:solidFill>
            <a:srgbClr val="F3F3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Open Sans"/>
                <a:ea typeface="Open Sans"/>
                <a:cs typeface="Open Sans"/>
                <a:sym typeface="Open Sans"/>
              </a:rPr>
              <a:t>Much of my job is </a:t>
            </a:r>
            <a:r>
              <a:rPr lang="en" b="1" dirty="0">
                <a:latin typeface="Open Sans"/>
                <a:ea typeface="Open Sans"/>
                <a:cs typeface="Open Sans"/>
                <a:sym typeface="Open Sans"/>
              </a:rPr>
              <a:t>talking to people</a:t>
            </a:r>
            <a:r>
              <a:rPr lang="en" dirty="0">
                <a:latin typeface="Open Sans"/>
                <a:ea typeface="Open Sans"/>
                <a:cs typeface="Open Sans"/>
                <a:sym typeface="Open Sans"/>
              </a:rPr>
              <a:t>, synthesizing data, &amp; </a:t>
            </a:r>
            <a:r>
              <a:rPr lang="en" dirty="0">
                <a:solidFill>
                  <a:schemeClr val="dk2"/>
                </a:solidFill>
                <a:latin typeface="Open Sans"/>
                <a:ea typeface="Open Sans"/>
                <a:cs typeface="Open Sans"/>
                <a:sym typeface="Open Sans"/>
              </a:rPr>
              <a:t>making</a:t>
            </a:r>
            <a:endParaRPr dirty="0">
              <a:solidFill>
                <a:schemeClr val="dk2"/>
              </a:solidFill>
              <a:latin typeface="Open Sans"/>
              <a:ea typeface="Open Sans"/>
              <a:cs typeface="Open Sans"/>
              <a:sym typeface="Open Sans"/>
            </a:endParaRPr>
          </a:p>
          <a:p>
            <a:pPr marL="0" lvl="0" indent="0" algn="l" rtl="0">
              <a:spcBef>
                <a:spcPts val="0"/>
              </a:spcBef>
              <a:spcAft>
                <a:spcPts val="0"/>
              </a:spcAft>
              <a:buNone/>
            </a:pPr>
            <a:r>
              <a:rPr lang="en" dirty="0">
                <a:solidFill>
                  <a:schemeClr val="dk2"/>
                </a:solidFill>
                <a:latin typeface="Open Sans"/>
                <a:ea typeface="Open Sans"/>
                <a:cs typeface="Open Sans"/>
                <a:sym typeface="Open Sans"/>
              </a:rPr>
              <a:t>shared decisions</a:t>
            </a:r>
            <a:r>
              <a:rPr lang="en" dirty="0">
                <a:latin typeface="Open Sans"/>
                <a:ea typeface="Open Sans"/>
                <a:cs typeface="Open Sans"/>
                <a:sym typeface="Open Sans"/>
              </a:rPr>
              <a:t> based off my findings (</a:t>
            </a:r>
            <a:r>
              <a:rPr lang="en" b="1" dirty="0">
                <a:solidFill>
                  <a:srgbClr val="C1443C"/>
                </a:solidFill>
                <a:latin typeface="Open Sans"/>
                <a:ea typeface="Open Sans"/>
                <a:cs typeface="Open Sans"/>
                <a:sym typeface="Open Sans"/>
              </a:rPr>
              <a:t>including construction signs in Spanish</a:t>
            </a:r>
            <a:r>
              <a:rPr lang="en" dirty="0">
                <a:latin typeface="Open Sans"/>
                <a:ea typeface="Open Sans"/>
                <a:cs typeface="Open Sans"/>
                <a:sym typeface="Open Sans"/>
              </a:rPr>
              <a:t>)</a:t>
            </a:r>
            <a:endParaRPr dirty="0">
              <a:latin typeface="Open Sans"/>
              <a:ea typeface="Open Sans"/>
              <a:cs typeface="Open Sans"/>
              <a:sym typeface="Open Sans"/>
            </a:endParaRPr>
          </a:p>
        </p:txBody>
      </p:sp>
      <p:sp>
        <p:nvSpPr>
          <p:cNvPr id="884" name="Google Shape;884;p49"/>
          <p:cNvSpPr/>
          <p:nvPr/>
        </p:nvSpPr>
        <p:spPr>
          <a:xfrm>
            <a:off x="-150" y="-150"/>
            <a:ext cx="9144000" cy="21564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8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p50"/>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Case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7"/>
          <p:cNvSpPr/>
          <p:nvPr/>
        </p:nvSpPr>
        <p:spPr>
          <a:xfrm>
            <a:off x="2820301" y="4092450"/>
            <a:ext cx="3503400" cy="691500"/>
          </a:xfrm>
          <a:prstGeom prst="roundRect">
            <a:avLst>
              <a:gd name="adj" fmla="val 16667"/>
            </a:avLst>
          </a:prstGeom>
          <a:solidFill>
            <a:srgbClr val="FAE4E8"/>
          </a:solidFill>
          <a:ln w="9525" cap="flat" cmpd="sng">
            <a:solidFill>
              <a:srgbClr val="B03D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132" name="Google Shape;132;p17"/>
          <p:cNvSpPr/>
          <p:nvPr/>
        </p:nvSpPr>
        <p:spPr>
          <a:xfrm>
            <a:off x="4701900" y="578372"/>
            <a:ext cx="3657600" cy="662100"/>
          </a:xfrm>
          <a:prstGeom prst="roundRect">
            <a:avLst>
              <a:gd name="adj" fmla="val 16667"/>
            </a:avLst>
          </a:prstGeom>
          <a:solidFill>
            <a:srgbClr val="DCF1E4"/>
          </a:solidFill>
          <a:ln w="9525" cap="flat" cmpd="sng">
            <a:solidFill>
              <a:srgbClr val="0C622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33" name="Google Shape;133;p17"/>
          <p:cNvSpPr txBox="1">
            <a:spLocks noGrp="1"/>
          </p:cNvSpPr>
          <p:nvPr>
            <p:ph type="body" idx="1"/>
          </p:nvPr>
        </p:nvSpPr>
        <p:spPr>
          <a:xfrm>
            <a:off x="729325" y="1278600"/>
            <a:ext cx="3774300" cy="168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The "Patient"</a:t>
            </a:r>
            <a:r>
              <a:rPr lang="en"/>
              <a:t>: One person at a time</a:t>
            </a:r>
            <a:endParaRPr/>
          </a:p>
          <a:p>
            <a:pPr marL="0" lvl="0" indent="0" algn="l" rtl="0">
              <a:spcBef>
                <a:spcPts val="1200"/>
              </a:spcBef>
              <a:spcAft>
                <a:spcPts val="1200"/>
              </a:spcAft>
              <a:buNone/>
            </a:pPr>
            <a:r>
              <a:rPr lang="en" b="1"/>
              <a:t>The goal</a:t>
            </a:r>
            <a:r>
              <a:rPr lang="en"/>
              <a:t>: Diagnose &amp; cure</a:t>
            </a:r>
            <a:endParaRPr/>
          </a:p>
        </p:txBody>
      </p:sp>
      <p:sp>
        <p:nvSpPr>
          <p:cNvPr id="134" name="Google Shape;134;p17"/>
          <p:cNvSpPr txBox="1">
            <a:spLocks noGrp="1"/>
          </p:cNvSpPr>
          <p:nvPr>
            <p:ph type="body" idx="2"/>
          </p:nvPr>
        </p:nvSpPr>
        <p:spPr>
          <a:xfrm>
            <a:off x="4643600" y="1278475"/>
            <a:ext cx="3716100" cy="168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The "Patient"</a:t>
            </a:r>
            <a:r>
              <a:rPr lang="en"/>
              <a:t>: Entire hospital</a:t>
            </a:r>
            <a:endParaRPr sz="1100">
              <a:solidFill>
                <a:srgbClr val="9E9E9E"/>
              </a:solidFill>
              <a:latin typeface="Open Sans Light"/>
              <a:ea typeface="Open Sans Light"/>
              <a:cs typeface="Open Sans Light"/>
              <a:sym typeface="Open Sans Light"/>
            </a:endParaRPr>
          </a:p>
          <a:p>
            <a:pPr marL="0" lvl="0" indent="0" algn="l" rtl="0">
              <a:spcBef>
                <a:spcPts val="1200"/>
              </a:spcBef>
              <a:spcAft>
                <a:spcPts val="1200"/>
              </a:spcAft>
              <a:buNone/>
            </a:pPr>
            <a:r>
              <a:rPr lang="en" b="1"/>
              <a:t>The Goal</a:t>
            </a:r>
            <a:r>
              <a:rPr lang="en"/>
              <a:t>: Prevent and protect</a:t>
            </a:r>
            <a:endParaRPr/>
          </a:p>
        </p:txBody>
      </p:sp>
      <p:pic>
        <p:nvPicPr>
          <p:cNvPr id="135" name="Google Shape;135;p17"/>
          <p:cNvPicPr preferRelativeResize="0"/>
          <p:nvPr/>
        </p:nvPicPr>
        <p:blipFill>
          <a:blip r:embed="rId3">
            <a:alphaModFix/>
          </a:blip>
          <a:stretch>
            <a:fillRect/>
          </a:stretch>
        </p:blipFill>
        <p:spPr>
          <a:xfrm>
            <a:off x="2913012" y="4152600"/>
            <a:ext cx="598600" cy="571200"/>
          </a:xfrm>
          <a:prstGeom prst="rect">
            <a:avLst/>
          </a:prstGeom>
          <a:noFill/>
          <a:ln>
            <a:noFill/>
          </a:ln>
        </p:spPr>
      </p:pic>
      <p:pic>
        <p:nvPicPr>
          <p:cNvPr id="136" name="Google Shape;136;p17"/>
          <p:cNvPicPr preferRelativeResize="0"/>
          <p:nvPr/>
        </p:nvPicPr>
        <p:blipFill>
          <a:blip r:embed="rId4">
            <a:alphaModFix/>
          </a:blip>
          <a:stretch>
            <a:fillRect/>
          </a:stretch>
        </p:blipFill>
        <p:spPr>
          <a:xfrm>
            <a:off x="4818700" y="690504"/>
            <a:ext cx="383100" cy="437837"/>
          </a:xfrm>
          <a:prstGeom prst="rect">
            <a:avLst/>
          </a:prstGeom>
          <a:noFill/>
          <a:ln>
            <a:noFill/>
          </a:ln>
        </p:spPr>
      </p:pic>
      <p:sp>
        <p:nvSpPr>
          <p:cNvPr id="137" name="Google Shape;137;p17"/>
          <p:cNvSpPr txBox="1">
            <a:spLocks noGrp="1"/>
          </p:cNvSpPr>
          <p:nvPr>
            <p:ph type="body" idx="1"/>
          </p:nvPr>
        </p:nvSpPr>
        <p:spPr>
          <a:xfrm>
            <a:off x="5201800" y="573272"/>
            <a:ext cx="3157800" cy="672300"/>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r>
              <a:rPr lang="en" sz="1500" b="1">
                <a:solidFill>
                  <a:srgbClr val="0C622E"/>
                </a:solidFill>
              </a:rPr>
              <a:t>Healthcare Epidemiologist</a:t>
            </a:r>
            <a:endParaRPr sz="1500" b="1">
              <a:solidFill>
                <a:srgbClr val="0C622E"/>
              </a:solidFill>
            </a:endParaRPr>
          </a:p>
        </p:txBody>
      </p:sp>
      <p:pic>
        <p:nvPicPr>
          <p:cNvPr id="138" name="Google Shape;138;p17"/>
          <p:cNvPicPr preferRelativeResize="0"/>
          <p:nvPr/>
        </p:nvPicPr>
        <p:blipFill>
          <a:blip r:embed="rId5">
            <a:alphaModFix/>
          </a:blip>
          <a:stretch>
            <a:fillRect/>
          </a:stretch>
        </p:blipFill>
        <p:spPr>
          <a:xfrm>
            <a:off x="6268699" y="47889"/>
            <a:ext cx="478870" cy="383094"/>
          </a:xfrm>
          <a:prstGeom prst="rect">
            <a:avLst/>
          </a:prstGeom>
          <a:noFill/>
          <a:ln>
            <a:noFill/>
          </a:ln>
        </p:spPr>
      </p:pic>
      <p:pic>
        <p:nvPicPr>
          <p:cNvPr id="139" name="Google Shape;139;p17"/>
          <p:cNvPicPr preferRelativeResize="0"/>
          <p:nvPr/>
        </p:nvPicPr>
        <p:blipFill>
          <a:blip r:embed="rId6">
            <a:alphaModFix/>
          </a:blip>
          <a:stretch>
            <a:fillRect/>
          </a:stretch>
        </p:blipFill>
        <p:spPr>
          <a:xfrm>
            <a:off x="6858650" y="31758"/>
            <a:ext cx="415354" cy="415354"/>
          </a:xfrm>
          <a:prstGeom prst="rect">
            <a:avLst/>
          </a:prstGeom>
          <a:noFill/>
          <a:ln>
            <a:noFill/>
          </a:ln>
        </p:spPr>
      </p:pic>
      <p:pic>
        <p:nvPicPr>
          <p:cNvPr id="140" name="Google Shape;140;p17"/>
          <p:cNvPicPr preferRelativeResize="0"/>
          <p:nvPr/>
        </p:nvPicPr>
        <p:blipFill>
          <a:blip r:embed="rId7">
            <a:alphaModFix/>
          </a:blip>
          <a:stretch>
            <a:fillRect/>
          </a:stretch>
        </p:blipFill>
        <p:spPr>
          <a:xfrm>
            <a:off x="7385083" y="3"/>
            <a:ext cx="598581" cy="478865"/>
          </a:xfrm>
          <a:prstGeom prst="rect">
            <a:avLst/>
          </a:prstGeom>
          <a:noFill/>
          <a:ln>
            <a:noFill/>
          </a:ln>
        </p:spPr>
      </p:pic>
      <p:pic>
        <p:nvPicPr>
          <p:cNvPr id="141" name="Google Shape;141;p17"/>
          <p:cNvPicPr preferRelativeResize="0"/>
          <p:nvPr/>
        </p:nvPicPr>
        <p:blipFill>
          <a:blip r:embed="rId8">
            <a:alphaModFix/>
          </a:blip>
          <a:stretch>
            <a:fillRect/>
          </a:stretch>
        </p:blipFill>
        <p:spPr>
          <a:xfrm>
            <a:off x="8094748" y="0"/>
            <a:ext cx="478870" cy="478870"/>
          </a:xfrm>
          <a:prstGeom prst="rect">
            <a:avLst/>
          </a:prstGeom>
          <a:noFill/>
          <a:ln>
            <a:noFill/>
          </a:ln>
        </p:spPr>
      </p:pic>
      <p:pic>
        <p:nvPicPr>
          <p:cNvPr id="142" name="Google Shape;142;p17"/>
          <p:cNvPicPr preferRelativeResize="0"/>
          <p:nvPr/>
        </p:nvPicPr>
        <p:blipFill>
          <a:blip r:embed="rId9">
            <a:alphaModFix/>
          </a:blip>
          <a:stretch>
            <a:fillRect/>
          </a:stretch>
        </p:blipFill>
        <p:spPr>
          <a:xfrm>
            <a:off x="8684698" y="47885"/>
            <a:ext cx="383100" cy="383100"/>
          </a:xfrm>
          <a:prstGeom prst="rect">
            <a:avLst/>
          </a:prstGeom>
          <a:noFill/>
          <a:ln>
            <a:noFill/>
          </a:ln>
        </p:spPr>
      </p:pic>
      <p:sp>
        <p:nvSpPr>
          <p:cNvPr id="143" name="Google Shape;143;p17"/>
          <p:cNvSpPr txBox="1">
            <a:spLocks noGrp="1"/>
          </p:cNvSpPr>
          <p:nvPr>
            <p:ph type="body" idx="1"/>
          </p:nvPr>
        </p:nvSpPr>
        <p:spPr>
          <a:xfrm>
            <a:off x="3603526" y="4152600"/>
            <a:ext cx="2720100" cy="571200"/>
          </a:xfrm>
          <a:prstGeom prst="rect">
            <a:avLst/>
          </a:prstGeom>
        </p:spPr>
        <p:txBody>
          <a:bodyPr spcFirstLastPara="1" wrap="square" lIns="91425" tIns="91425" rIns="91425" bIns="91425" anchor="ctr" anchorCtr="0">
            <a:normAutofit fontScale="92500" lnSpcReduction="10000"/>
          </a:bodyPr>
          <a:lstStyle/>
          <a:p>
            <a:pPr marL="0" lvl="0" indent="0" algn="l" rtl="0">
              <a:spcBef>
                <a:spcPts val="0"/>
              </a:spcBef>
              <a:spcAft>
                <a:spcPts val="0"/>
              </a:spcAft>
              <a:buNone/>
            </a:pPr>
            <a:r>
              <a:rPr lang="en" b="1">
                <a:solidFill>
                  <a:srgbClr val="B03D50"/>
                </a:solidFill>
              </a:rPr>
              <a:t>And I do a little bit of teaching</a:t>
            </a:r>
            <a:endParaRPr b="1">
              <a:solidFill>
                <a:srgbClr val="B03D50"/>
              </a:solidFill>
            </a:endParaRPr>
          </a:p>
          <a:p>
            <a:pPr marL="0" lvl="0" indent="0" algn="l" rtl="0">
              <a:spcBef>
                <a:spcPts val="0"/>
              </a:spcBef>
              <a:spcAft>
                <a:spcPts val="0"/>
              </a:spcAft>
              <a:buNone/>
            </a:pPr>
            <a:r>
              <a:rPr lang="en"/>
              <a:t>(including right now!)</a:t>
            </a:r>
            <a:endParaRPr/>
          </a:p>
        </p:txBody>
      </p:sp>
      <p:sp>
        <p:nvSpPr>
          <p:cNvPr id="144" name="Google Shape;144;p17"/>
          <p:cNvSpPr txBox="1"/>
          <p:nvPr/>
        </p:nvSpPr>
        <p:spPr>
          <a:xfrm>
            <a:off x="7079575" y="1278600"/>
            <a:ext cx="17781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100">
                <a:solidFill>
                  <a:srgbClr val="595959"/>
                </a:solidFill>
                <a:latin typeface="Open Sans Light"/>
                <a:ea typeface="Open Sans Light"/>
                <a:cs typeface="Open Sans Light"/>
                <a:sym typeface="Open Sans Light"/>
              </a:rPr>
              <a:t>(1,000+ patients &amp; staff)</a:t>
            </a:r>
            <a:endParaRPr>
              <a:solidFill>
                <a:srgbClr val="595959"/>
              </a:solidFill>
            </a:endParaRPr>
          </a:p>
        </p:txBody>
      </p:sp>
      <p:sp>
        <p:nvSpPr>
          <p:cNvPr id="145" name="Google Shape;145;p17"/>
          <p:cNvSpPr/>
          <p:nvPr/>
        </p:nvSpPr>
        <p:spPr>
          <a:xfrm>
            <a:off x="787613" y="578372"/>
            <a:ext cx="3657600" cy="662100"/>
          </a:xfrm>
          <a:prstGeom prst="roundRect">
            <a:avLst>
              <a:gd name="adj" fmla="val 16667"/>
            </a:avLst>
          </a:prstGeom>
          <a:solidFill>
            <a:srgbClr val="FBF1DD"/>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146" name="Google Shape;146;p17"/>
          <p:cNvPicPr preferRelativeResize="0"/>
          <p:nvPr/>
        </p:nvPicPr>
        <p:blipFill>
          <a:blip r:embed="rId10">
            <a:alphaModFix/>
          </a:blip>
          <a:stretch>
            <a:fillRect/>
          </a:stretch>
        </p:blipFill>
        <p:spPr>
          <a:xfrm>
            <a:off x="929989" y="696574"/>
            <a:ext cx="478875" cy="425696"/>
          </a:xfrm>
          <a:prstGeom prst="rect">
            <a:avLst/>
          </a:prstGeom>
          <a:noFill/>
          <a:ln>
            <a:noFill/>
          </a:ln>
        </p:spPr>
      </p:pic>
      <p:sp>
        <p:nvSpPr>
          <p:cNvPr id="147" name="Google Shape;147;p17"/>
          <p:cNvSpPr txBox="1">
            <a:spLocks noGrp="1"/>
          </p:cNvSpPr>
          <p:nvPr>
            <p:ph type="body" idx="1"/>
          </p:nvPr>
        </p:nvSpPr>
        <p:spPr>
          <a:xfrm>
            <a:off x="1449238" y="578372"/>
            <a:ext cx="2996100" cy="662100"/>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r>
              <a:rPr lang="en" sz="1500" b="1">
                <a:solidFill>
                  <a:srgbClr val="896110"/>
                </a:solidFill>
              </a:rPr>
              <a:t>Infectious Disease Physician</a:t>
            </a:r>
            <a:endParaRPr sz="1500" b="1">
              <a:solidFill>
                <a:srgbClr val="896110"/>
              </a:solidFill>
            </a:endParaRPr>
          </a:p>
        </p:txBody>
      </p:sp>
      <p:sp>
        <p:nvSpPr>
          <p:cNvPr id="148" name="Google Shape;148;p17"/>
          <p:cNvSpPr/>
          <p:nvPr/>
        </p:nvSpPr>
        <p:spPr>
          <a:xfrm>
            <a:off x="787625" y="2254775"/>
            <a:ext cx="3657600" cy="1514700"/>
          </a:xfrm>
          <a:prstGeom prst="roundRect">
            <a:avLst>
              <a:gd name="adj" fmla="val 16667"/>
            </a:avLst>
          </a:prstGeom>
          <a:noFill/>
          <a:ln w="19050" cap="flat" cmpd="sng">
            <a:solidFill>
              <a:srgbClr val="89611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Open Sans"/>
                <a:ea typeface="Open Sans"/>
                <a:cs typeface="Open Sans"/>
                <a:sym typeface="Open Sans"/>
              </a:rPr>
              <a:t>I am the </a:t>
            </a:r>
            <a:r>
              <a:rPr lang="en" b="1">
                <a:solidFill>
                  <a:srgbClr val="896110"/>
                </a:solidFill>
                <a:latin typeface="Open Sans"/>
                <a:ea typeface="Open Sans"/>
                <a:cs typeface="Open Sans"/>
                <a:sym typeface="Open Sans"/>
              </a:rPr>
              <a:t>consultant other doctors call</a:t>
            </a:r>
            <a:r>
              <a:rPr lang="en">
                <a:latin typeface="Open Sans"/>
                <a:ea typeface="Open Sans"/>
                <a:cs typeface="Open Sans"/>
                <a:sym typeface="Open Sans"/>
              </a:rPr>
              <a:t> when a patient has a rare, stubborn, or </a:t>
            </a:r>
            <a:r>
              <a:rPr lang="en" b="1">
                <a:solidFill>
                  <a:srgbClr val="3B71CA"/>
                </a:solidFill>
                <a:latin typeface="Open Sans"/>
                <a:ea typeface="Open Sans"/>
                <a:cs typeface="Open Sans"/>
                <a:sym typeface="Open Sans"/>
              </a:rPr>
              <a:t>complex infection(s)</a:t>
            </a:r>
            <a:endParaRPr>
              <a:latin typeface="Open Sans"/>
              <a:ea typeface="Open Sans"/>
              <a:cs typeface="Open Sans"/>
              <a:sym typeface="Open Sans"/>
            </a:endParaRPr>
          </a:p>
          <a:p>
            <a:pPr marL="228600" marR="216398" lvl="0" indent="0" algn="ctr" rtl="0">
              <a:spcBef>
                <a:spcPts val="400"/>
              </a:spcBef>
              <a:spcAft>
                <a:spcPts val="0"/>
              </a:spcAft>
              <a:buNone/>
            </a:pPr>
            <a:r>
              <a:rPr lang="en" sz="1100">
                <a:solidFill>
                  <a:srgbClr val="9E9E9E"/>
                </a:solidFill>
                <a:latin typeface="Open Sans"/>
                <a:ea typeface="Open Sans"/>
                <a:cs typeface="Open Sans"/>
                <a:sym typeface="Open Sans"/>
              </a:rPr>
              <a:t>Can be anything from mysterious fevers &amp; tropical diseases to severe infections (of the heart, brain, bones, bloodstream)</a:t>
            </a:r>
            <a:endParaRPr sz="1100">
              <a:solidFill>
                <a:srgbClr val="9E9E9E"/>
              </a:solidFill>
              <a:latin typeface="Open Sans"/>
              <a:ea typeface="Open Sans"/>
              <a:cs typeface="Open Sans"/>
              <a:sym typeface="Open Sans"/>
            </a:endParaRPr>
          </a:p>
        </p:txBody>
      </p:sp>
      <p:sp>
        <p:nvSpPr>
          <p:cNvPr id="149" name="Google Shape;149;p17"/>
          <p:cNvSpPr/>
          <p:nvPr/>
        </p:nvSpPr>
        <p:spPr>
          <a:xfrm>
            <a:off x="4701900" y="2254775"/>
            <a:ext cx="3657600" cy="1514700"/>
          </a:xfrm>
          <a:prstGeom prst="roundRect">
            <a:avLst>
              <a:gd name="adj" fmla="val 16667"/>
            </a:avLst>
          </a:prstGeom>
          <a:noFill/>
          <a:ln w="19050" cap="flat" cmpd="sng">
            <a:solidFill>
              <a:srgbClr val="0C622E"/>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Open Sans"/>
                <a:ea typeface="Open Sans"/>
                <a:cs typeface="Open Sans"/>
                <a:sym typeface="Open Sans"/>
              </a:rPr>
              <a:t>I use </a:t>
            </a:r>
            <a:r>
              <a:rPr lang="en" b="1">
                <a:solidFill>
                  <a:srgbClr val="0C622E"/>
                </a:solidFill>
                <a:latin typeface="Open Sans"/>
                <a:ea typeface="Open Sans"/>
                <a:cs typeface="Open Sans"/>
                <a:sym typeface="Open Sans"/>
              </a:rPr>
              <a:t>public health principles</a:t>
            </a:r>
            <a:r>
              <a:rPr lang="en">
                <a:latin typeface="Open Sans"/>
                <a:ea typeface="Open Sans"/>
                <a:cs typeface="Open Sans"/>
                <a:sym typeface="Open Sans"/>
              </a:rPr>
              <a:t> to </a:t>
            </a:r>
            <a:r>
              <a:rPr lang="en" b="1">
                <a:solidFill>
                  <a:srgbClr val="3B71CA"/>
                </a:solidFill>
                <a:latin typeface="Open Sans"/>
                <a:ea typeface="Open Sans"/>
                <a:cs typeface="Open Sans"/>
                <a:sym typeface="Open Sans"/>
              </a:rPr>
              <a:t>stop infections from spreading</a:t>
            </a:r>
            <a:r>
              <a:rPr lang="en">
                <a:latin typeface="Open Sans"/>
                <a:ea typeface="Open Sans"/>
                <a:cs typeface="Open Sans"/>
                <a:sym typeface="Open Sans"/>
              </a:rPr>
              <a:t> within the </a:t>
            </a:r>
            <a:r>
              <a:rPr lang="en" b="1">
                <a:latin typeface="Open Sans"/>
                <a:ea typeface="Open Sans"/>
                <a:cs typeface="Open Sans"/>
                <a:sym typeface="Open Sans"/>
              </a:rPr>
              <a:t>healthcare system</a:t>
            </a:r>
            <a:r>
              <a:rPr lang="en">
                <a:latin typeface="Open Sans"/>
                <a:ea typeface="Open Sans"/>
                <a:cs typeface="Open Sans"/>
                <a:sym typeface="Open Sans"/>
              </a:rPr>
              <a:t> </a:t>
            </a:r>
            <a:endParaRPr>
              <a:latin typeface="Open Sans"/>
              <a:ea typeface="Open Sans"/>
              <a:cs typeface="Open Sans"/>
              <a:sym typeface="Open Sans"/>
            </a:endParaRPr>
          </a:p>
          <a:p>
            <a:pPr marL="228600" marR="240622" lvl="0" indent="0" algn="ctr" rtl="0">
              <a:spcBef>
                <a:spcPts val="400"/>
              </a:spcBef>
              <a:spcAft>
                <a:spcPts val="0"/>
              </a:spcAft>
              <a:buNone/>
            </a:pPr>
            <a:r>
              <a:rPr lang="en" sz="1100">
                <a:solidFill>
                  <a:srgbClr val="858585"/>
                </a:solidFill>
                <a:latin typeface="Open Sans"/>
                <a:ea typeface="Open Sans"/>
                <a:cs typeface="Open Sans"/>
                <a:sym typeface="Open Sans"/>
              </a:rPr>
              <a:t>Often these are healthcare-associated infections, but also involves measles, TB, respiratory virus, diarrheal illnesses</a:t>
            </a:r>
            <a:endParaRPr sz="1100">
              <a:solidFill>
                <a:srgbClr val="858585"/>
              </a:solidFill>
              <a:latin typeface="Open Sans"/>
              <a:ea typeface="Open Sans"/>
              <a:cs typeface="Open Sans"/>
              <a:sym typeface="Open Sans"/>
            </a:endParaRPr>
          </a:p>
        </p:txBody>
      </p:sp>
      <p:sp>
        <p:nvSpPr>
          <p:cNvPr id="150" name="Google Shape;150;p17"/>
          <p:cNvSpPr/>
          <p:nvPr/>
        </p:nvSpPr>
        <p:spPr>
          <a:xfrm>
            <a:off x="787625" y="1326450"/>
            <a:ext cx="3657600" cy="7446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51" name="Google Shape;151;p17"/>
          <p:cNvSpPr/>
          <p:nvPr/>
        </p:nvSpPr>
        <p:spPr>
          <a:xfrm>
            <a:off x="4679352" y="1319275"/>
            <a:ext cx="4097700" cy="7446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4" name="Google Shape;894;p51"/>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The scenerio</a:t>
            </a:r>
            <a:endParaRPr/>
          </a:p>
        </p:txBody>
      </p:sp>
      <p:sp>
        <p:nvSpPr>
          <p:cNvPr id="895" name="Google Shape;895;p51"/>
          <p:cNvSpPr txBox="1">
            <a:spLocks noGrp="1"/>
          </p:cNvSpPr>
          <p:nvPr>
            <p:ph type="body" idx="1"/>
          </p:nvPr>
        </p:nvSpPr>
        <p:spPr>
          <a:xfrm>
            <a:off x="729450" y="1393075"/>
            <a:ext cx="7688700" cy="2261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On a Friday evening, you get an email from the hospital CEO</a:t>
            </a:r>
            <a:endParaRPr/>
          </a:p>
          <a:p>
            <a:pPr marL="457200" lvl="0" indent="-311150" algn="l" rtl="0">
              <a:spcBef>
                <a:spcPts val="1200"/>
              </a:spcBef>
              <a:spcAft>
                <a:spcPts val="0"/>
              </a:spcAft>
              <a:buSzPts val="1300"/>
              <a:buChar char="●"/>
            </a:pPr>
            <a:r>
              <a:rPr lang="en"/>
              <a:t>She has been looking at the quarterly safety dashboard</a:t>
            </a:r>
            <a:endParaRPr/>
          </a:p>
          <a:p>
            <a:pPr marL="457200" lvl="0" indent="-311150" algn="l" rtl="0">
              <a:spcBef>
                <a:spcPts val="0"/>
              </a:spcBef>
              <a:spcAft>
                <a:spcPts val="0"/>
              </a:spcAft>
              <a:buSzPts val="1300"/>
              <a:buChar char="●"/>
            </a:pPr>
            <a:r>
              <a:rPr lang="en"/>
              <a:t>Hospital-wide </a:t>
            </a:r>
            <a:r>
              <a:rPr lang="en" b="1"/>
              <a:t>C. diff rates are in the red</a:t>
            </a:r>
            <a:r>
              <a:rPr lang="en"/>
              <a:t> (higher than expected)</a:t>
            </a:r>
            <a:endParaRPr/>
          </a:p>
        </p:txBody>
      </p:sp>
      <p:pic>
        <p:nvPicPr>
          <p:cNvPr id="896" name="Google Shape;896;p51"/>
          <p:cNvPicPr preferRelativeResize="0"/>
          <p:nvPr/>
        </p:nvPicPr>
        <p:blipFill>
          <a:blip r:embed="rId3">
            <a:alphaModFix/>
          </a:blip>
          <a:stretch>
            <a:fillRect/>
          </a:stretch>
        </p:blipFill>
        <p:spPr>
          <a:xfrm>
            <a:off x="3117741" y="3741750"/>
            <a:ext cx="5587109" cy="11373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sp>
        <p:nvSpPr>
          <p:cNvPr id="920" name="Google Shape;920;p53"/>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The scenerio</a:t>
            </a:r>
            <a:endParaRPr/>
          </a:p>
        </p:txBody>
      </p:sp>
      <p:sp>
        <p:nvSpPr>
          <p:cNvPr id="921" name="Google Shape;921;p53"/>
          <p:cNvSpPr txBox="1">
            <a:spLocks noGrp="1"/>
          </p:cNvSpPr>
          <p:nvPr>
            <p:ph type="body" idx="1"/>
          </p:nvPr>
        </p:nvSpPr>
        <p:spPr>
          <a:xfrm>
            <a:off x="729450" y="1393075"/>
            <a:ext cx="7688700" cy="2261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On a Friday evening, you get an email from the hospital CEO</a:t>
            </a:r>
            <a:endParaRPr/>
          </a:p>
          <a:p>
            <a:pPr marL="457200" lvl="0" indent="-311150" algn="l" rtl="0">
              <a:spcBef>
                <a:spcPts val="1200"/>
              </a:spcBef>
              <a:spcAft>
                <a:spcPts val="0"/>
              </a:spcAft>
              <a:buSzPts val="1300"/>
              <a:buChar char="●"/>
            </a:pPr>
            <a:r>
              <a:rPr lang="en"/>
              <a:t>She has been looking at the quarterly safety dashboard</a:t>
            </a:r>
            <a:endParaRPr/>
          </a:p>
          <a:p>
            <a:pPr marL="457200" lvl="0" indent="-311150" algn="l" rtl="0">
              <a:spcBef>
                <a:spcPts val="0"/>
              </a:spcBef>
              <a:spcAft>
                <a:spcPts val="0"/>
              </a:spcAft>
              <a:buSzPts val="1300"/>
              <a:buChar char="●"/>
            </a:pPr>
            <a:r>
              <a:rPr lang="en"/>
              <a:t>Hospital-wide </a:t>
            </a:r>
            <a:r>
              <a:rPr lang="en" b="1"/>
              <a:t>C. diff rates are in the red</a:t>
            </a:r>
            <a:r>
              <a:rPr lang="en"/>
              <a:t> (higher than expected)</a:t>
            </a:r>
            <a:endParaRPr/>
          </a:p>
          <a:p>
            <a:pPr marL="0" lvl="0" indent="0" algn="l" rtl="0">
              <a:spcBef>
                <a:spcPts val="1200"/>
              </a:spcBef>
              <a:spcAft>
                <a:spcPts val="1200"/>
              </a:spcAft>
              <a:buNone/>
            </a:pPr>
            <a:endParaRPr/>
          </a:p>
        </p:txBody>
      </p:sp>
      <p:sp>
        <p:nvSpPr>
          <p:cNvPr id="922" name="Google Shape;922;p53"/>
          <p:cNvSpPr/>
          <p:nvPr/>
        </p:nvSpPr>
        <p:spPr>
          <a:xfrm>
            <a:off x="605175" y="1278400"/>
            <a:ext cx="5812200" cy="11898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923" name="Google Shape;923;p53"/>
          <p:cNvGrpSpPr/>
          <p:nvPr/>
        </p:nvGrpSpPr>
        <p:grpSpPr>
          <a:xfrm>
            <a:off x="476250" y="2571750"/>
            <a:ext cx="1905000" cy="1401375"/>
            <a:chOff x="0" y="0"/>
            <a:chExt cx="1905000" cy="1401375"/>
          </a:xfrm>
        </p:grpSpPr>
        <p:sp>
          <p:nvSpPr>
            <p:cNvPr id="924" name="Google Shape;924;p53"/>
            <p:cNvSpPr/>
            <p:nvPr/>
          </p:nvSpPr>
          <p:spPr>
            <a:xfrm>
              <a:off x="0" y="0"/>
              <a:ext cx="1905000" cy="13455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25" name="Google Shape;925;p53"/>
            <p:cNvSpPr/>
            <p:nvPr/>
          </p:nvSpPr>
          <p:spPr>
            <a:xfrm>
              <a:off x="0" y="0"/>
              <a:ext cx="1905000" cy="38100"/>
            </a:xfrm>
            <a:prstGeom prst="roundRect">
              <a:avLst>
                <a:gd name="adj" fmla="val 50000"/>
              </a:avLst>
            </a:prstGeom>
            <a:solidFill>
              <a:srgbClr val="3B71CA"/>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26" name="Google Shape;926;p53"/>
            <p:cNvSpPr txBox="1"/>
            <p:nvPr/>
          </p:nvSpPr>
          <p:spPr>
            <a:xfrm>
              <a:off x="114300" y="142875"/>
              <a:ext cx="1676400" cy="12585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The bacteria</a:t>
              </a:r>
              <a:endParaRPr sz="1400" b="1">
                <a:solidFill>
                  <a:srgbClr val="1A1A1A"/>
                </a:solidFill>
                <a:latin typeface="Raleway"/>
                <a:ea typeface="Raleway"/>
                <a:cs typeface="Raleway"/>
                <a:sym typeface="Raleway"/>
              </a:endParaRPr>
            </a:p>
            <a:p>
              <a:pPr marL="0" lvl="0" indent="0" algn="l" rtl="0">
                <a:spcBef>
                  <a:spcPts val="750"/>
                </a:spcBef>
                <a:spcAft>
                  <a:spcPts val="750"/>
                </a:spcAft>
                <a:buNone/>
              </a:pPr>
              <a:r>
                <a:rPr lang="en" sz="1200" i="1">
                  <a:solidFill>
                    <a:srgbClr val="333333"/>
                  </a:solidFill>
                  <a:latin typeface="Open Sans"/>
                  <a:ea typeface="Open Sans"/>
                  <a:cs typeface="Open Sans"/>
                  <a:sym typeface="Open Sans"/>
                </a:rPr>
                <a:t>Clostridioides difficile</a:t>
              </a:r>
              <a:r>
                <a:rPr lang="en" sz="1200">
                  <a:solidFill>
                    <a:srgbClr val="333333"/>
                  </a:solidFill>
                  <a:latin typeface="Open Sans"/>
                  <a:ea typeface="Open Sans"/>
                  <a:cs typeface="Open Sans"/>
                  <a:sym typeface="Open Sans"/>
                </a:rPr>
                <a:t> (</a:t>
              </a:r>
              <a:r>
                <a:rPr lang="en" sz="1200" b="1">
                  <a:solidFill>
                    <a:srgbClr val="333333"/>
                  </a:solidFill>
                  <a:latin typeface="Open Sans"/>
                  <a:ea typeface="Open Sans"/>
                  <a:cs typeface="Open Sans"/>
                  <a:sym typeface="Open Sans"/>
                </a:rPr>
                <a:t>C diff</a:t>
              </a:r>
              <a:r>
                <a:rPr lang="en" sz="1200">
                  <a:solidFill>
                    <a:srgbClr val="333333"/>
                  </a:solidFill>
                  <a:latin typeface="Open Sans"/>
                  <a:ea typeface="Open Sans"/>
                  <a:cs typeface="Open Sans"/>
                  <a:sym typeface="Open Sans"/>
                </a:rPr>
                <a:t>) causes severe, sometimes fatal diarrhea</a:t>
              </a:r>
              <a:endParaRPr sz="1000" i="1">
                <a:solidFill>
                  <a:srgbClr val="555555"/>
                </a:solidFill>
                <a:latin typeface="Open Sans"/>
                <a:ea typeface="Open Sans"/>
                <a:cs typeface="Open Sans"/>
                <a:sym typeface="Open Sans"/>
              </a:endParaRPr>
            </a:p>
          </p:txBody>
        </p:sp>
      </p:grpSp>
      <p:grpSp>
        <p:nvGrpSpPr>
          <p:cNvPr id="927" name="Google Shape;927;p53"/>
          <p:cNvGrpSpPr/>
          <p:nvPr/>
        </p:nvGrpSpPr>
        <p:grpSpPr>
          <a:xfrm>
            <a:off x="4686614" y="2571750"/>
            <a:ext cx="1905011" cy="2205600"/>
            <a:chOff x="0" y="0"/>
            <a:chExt cx="1905011" cy="2205600"/>
          </a:xfrm>
        </p:grpSpPr>
        <p:sp>
          <p:nvSpPr>
            <p:cNvPr id="928" name="Google Shape;928;p53"/>
            <p:cNvSpPr/>
            <p:nvPr/>
          </p:nvSpPr>
          <p:spPr>
            <a:xfrm>
              <a:off x="11" y="0"/>
              <a:ext cx="1905000" cy="22056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29" name="Google Shape;929;p53"/>
            <p:cNvSpPr/>
            <p:nvPr/>
          </p:nvSpPr>
          <p:spPr>
            <a:xfrm>
              <a:off x="0" y="0"/>
              <a:ext cx="1905000" cy="38100"/>
            </a:xfrm>
            <a:prstGeom prst="roundRect">
              <a:avLst>
                <a:gd name="adj" fmla="val 50000"/>
              </a:avLst>
            </a:prstGeom>
            <a:solidFill>
              <a:srgbClr val="DC4C6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30" name="Google Shape;930;p53"/>
            <p:cNvSpPr txBox="1"/>
            <p:nvPr/>
          </p:nvSpPr>
          <p:spPr>
            <a:xfrm>
              <a:off x="114311" y="142875"/>
              <a:ext cx="1676400" cy="20148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The spores</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C. diff poops out spores. These spores are </a:t>
              </a:r>
              <a:r>
                <a:rPr lang="en" sz="1200" u="sng">
                  <a:solidFill>
                    <a:srgbClr val="333333"/>
                  </a:solidFill>
                  <a:latin typeface="Open Sans"/>
                  <a:ea typeface="Open Sans"/>
                  <a:cs typeface="Open Sans"/>
                  <a:sym typeface="Open Sans"/>
                </a:rPr>
                <a:t>not</a:t>
              </a:r>
              <a:r>
                <a:rPr lang="en" sz="1200">
                  <a:solidFill>
                    <a:srgbClr val="333333"/>
                  </a:solidFill>
                  <a:latin typeface="Open Sans"/>
                  <a:ea typeface="Open Sans"/>
                  <a:cs typeface="Open Sans"/>
                  <a:sym typeface="Open Sans"/>
                </a:rPr>
                <a:t> killed by hand sanitizer or routine disinfectants</a:t>
              </a:r>
              <a:endParaRPr sz="1200" b="0">
                <a:solidFill>
                  <a:srgbClr val="333333"/>
                </a:solidFill>
                <a:latin typeface="Open Sans"/>
                <a:ea typeface="Open Sans"/>
                <a:cs typeface="Open Sans"/>
                <a:sym typeface="Open Sans"/>
              </a:endParaRPr>
            </a:p>
            <a:p>
              <a:pPr marL="0" lvl="0" indent="0" algn="l" rtl="0">
                <a:spcBef>
                  <a:spcPts val="750"/>
                </a:spcBef>
                <a:spcAft>
                  <a:spcPts val="450"/>
                </a:spcAft>
                <a:buNone/>
              </a:pPr>
              <a:r>
                <a:rPr lang="en" sz="1000">
                  <a:solidFill>
                    <a:srgbClr val="555555"/>
                  </a:solidFill>
                  <a:latin typeface="Open Sans"/>
                  <a:ea typeface="Open Sans"/>
                  <a:cs typeface="Open Sans"/>
                  <a:sym typeface="Open Sans"/>
                </a:rPr>
                <a:t>Only way to kill it is </a:t>
              </a:r>
              <a:r>
                <a:rPr lang="en" sz="1000" b="1">
                  <a:solidFill>
                    <a:srgbClr val="555555"/>
                  </a:solidFill>
                  <a:latin typeface="Open Sans"/>
                  <a:ea typeface="Open Sans"/>
                  <a:cs typeface="Open Sans"/>
                  <a:sym typeface="Open Sans"/>
                </a:rPr>
                <a:t>bleach</a:t>
              </a:r>
              <a:r>
                <a:rPr lang="en" sz="1000">
                  <a:solidFill>
                    <a:srgbClr val="555555"/>
                  </a:solidFill>
                  <a:latin typeface="Open Sans"/>
                  <a:ea typeface="Open Sans"/>
                  <a:cs typeface="Open Sans"/>
                  <a:sym typeface="Open Sans"/>
                </a:rPr>
                <a:t>, or </a:t>
              </a:r>
              <a:r>
                <a:rPr lang="en" sz="1000" b="1">
                  <a:solidFill>
                    <a:srgbClr val="555555"/>
                  </a:solidFill>
                  <a:latin typeface="Open Sans"/>
                  <a:ea typeface="Open Sans"/>
                  <a:cs typeface="Open Sans"/>
                  <a:sym typeface="Open Sans"/>
                </a:rPr>
                <a:t>washing hands</a:t>
              </a:r>
              <a:r>
                <a:rPr lang="en" sz="1000">
                  <a:solidFill>
                    <a:srgbClr val="555555"/>
                  </a:solidFill>
                  <a:latin typeface="Open Sans"/>
                  <a:ea typeface="Open Sans"/>
                  <a:cs typeface="Open Sans"/>
                  <a:sym typeface="Open Sans"/>
                </a:rPr>
                <a:t> with soap &amp; water (goes down the drain)</a:t>
              </a:r>
              <a:endParaRPr sz="1000">
                <a:solidFill>
                  <a:srgbClr val="555555"/>
                </a:solidFill>
                <a:latin typeface="Open Sans"/>
                <a:ea typeface="Open Sans"/>
                <a:cs typeface="Open Sans"/>
                <a:sym typeface="Open Sans"/>
              </a:endParaRPr>
            </a:p>
          </p:txBody>
        </p:sp>
      </p:grpSp>
      <p:grpSp>
        <p:nvGrpSpPr>
          <p:cNvPr id="931" name="Google Shape;931;p53"/>
          <p:cNvGrpSpPr/>
          <p:nvPr/>
        </p:nvGrpSpPr>
        <p:grpSpPr>
          <a:xfrm>
            <a:off x="2609850" y="2571750"/>
            <a:ext cx="1905000" cy="2050275"/>
            <a:chOff x="0" y="0"/>
            <a:chExt cx="1905000" cy="2050275"/>
          </a:xfrm>
        </p:grpSpPr>
        <p:sp>
          <p:nvSpPr>
            <p:cNvPr id="932" name="Google Shape;932;p53"/>
            <p:cNvSpPr/>
            <p:nvPr/>
          </p:nvSpPr>
          <p:spPr>
            <a:xfrm>
              <a:off x="0" y="0"/>
              <a:ext cx="1905000" cy="20502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33" name="Google Shape;933;p53"/>
            <p:cNvSpPr/>
            <p:nvPr/>
          </p:nvSpPr>
          <p:spPr>
            <a:xfrm>
              <a:off x="0" y="0"/>
              <a:ext cx="1905000" cy="38100"/>
            </a:xfrm>
            <a:prstGeom prst="roundRect">
              <a:avLst>
                <a:gd name="adj" fmla="val 50000"/>
              </a:avLst>
            </a:prstGeom>
            <a:solidFill>
              <a:srgbClr val="0C62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34" name="Google Shape;934;p53"/>
            <p:cNvSpPr txBox="1"/>
            <p:nvPr/>
          </p:nvSpPr>
          <p:spPr>
            <a:xfrm>
              <a:off x="114300" y="142875"/>
              <a:ext cx="1676400" cy="19074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The Reservoir </a:t>
              </a:r>
              <a:r>
                <a:rPr lang="en" sz="1100">
                  <a:solidFill>
                    <a:srgbClr val="1A1A1A"/>
                  </a:solidFill>
                  <a:latin typeface="Raleway Light"/>
                  <a:ea typeface="Raleway Light"/>
                  <a:cs typeface="Raleway Light"/>
                  <a:sym typeface="Raleway Light"/>
                </a:rPr>
                <a:t>(Asymptomatic Carriers)</a:t>
              </a:r>
              <a:endParaRPr sz="1100">
                <a:solidFill>
                  <a:srgbClr val="0C622E"/>
                </a:solidFill>
                <a:latin typeface="Raleway Light"/>
                <a:ea typeface="Raleway Light"/>
                <a:cs typeface="Raleway Light"/>
                <a:sym typeface="Raleway Light"/>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Many people have C. diff in their guts right now doing zero harm</a:t>
              </a:r>
              <a:endParaRPr sz="1200" b="0">
                <a:solidFill>
                  <a:srgbClr val="333333"/>
                </a:solidFill>
                <a:latin typeface="Open Sans"/>
                <a:ea typeface="Open Sans"/>
                <a:cs typeface="Open Sans"/>
                <a:sym typeface="Open Sans"/>
              </a:endParaRPr>
            </a:p>
            <a:p>
              <a:pPr marL="0" lvl="0" indent="0" algn="l" rtl="0">
                <a:spcBef>
                  <a:spcPts val="750"/>
                </a:spcBef>
                <a:spcAft>
                  <a:spcPts val="0"/>
                </a:spcAft>
                <a:buNone/>
              </a:pPr>
              <a:r>
                <a:rPr lang="en" sz="1000">
                  <a:solidFill>
                    <a:srgbClr val="555555"/>
                  </a:solidFill>
                  <a:latin typeface="Open Sans"/>
                  <a:ea typeface="Open Sans"/>
                  <a:cs typeface="Open Sans"/>
                  <a:sym typeface="Open Sans"/>
                </a:rPr>
                <a:t>It only becomes a problem when antibiotics wipe out the "good" gut flora, allowing </a:t>
              </a:r>
              <a:r>
                <a:rPr lang="en" sz="1000" b="1" i="1">
                  <a:solidFill>
                    <a:srgbClr val="555555"/>
                  </a:solidFill>
                  <a:latin typeface="Open Sans"/>
                  <a:ea typeface="Open Sans"/>
                  <a:cs typeface="Open Sans"/>
                  <a:sym typeface="Open Sans"/>
                </a:rPr>
                <a:t>C. diff </a:t>
              </a:r>
              <a:r>
                <a:rPr lang="en" sz="1000" b="1">
                  <a:solidFill>
                    <a:srgbClr val="555555"/>
                  </a:solidFill>
                  <a:latin typeface="Open Sans"/>
                  <a:ea typeface="Open Sans"/>
                  <a:cs typeface="Open Sans"/>
                  <a:sym typeface="Open Sans"/>
                </a:rPr>
                <a:t>to overgrow</a:t>
              </a:r>
              <a:endParaRPr sz="1000" b="1">
                <a:solidFill>
                  <a:srgbClr val="555555"/>
                </a:solidFill>
                <a:latin typeface="Open Sans"/>
                <a:ea typeface="Open Sans"/>
                <a:cs typeface="Open Sans"/>
                <a:sym typeface="Open Sans"/>
              </a:endParaRPr>
            </a:p>
          </p:txBody>
        </p:sp>
      </p:grpSp>
      <p:pic>
        <p:nvPicPr>
          <p:cNvPr id="935" name="Google Shape;935;p53"/>
          <p:cNvPicPr preferRelativeResize="0"/>
          <p:nvPr/>
        </p:nvPicPr>
        <p:blipFill>
          <a:blip r:embed="rId3">
            <a:alphaModFix/>
          </a:blip>
          <a:stretch>
            <a:fillRect/>
          </a:stretch>
        </p:blipFill>
        <p:spPr>
          <a:xfrm>
            <a:off x="6901150" y="2808662"/>
            <a:ext cx="1576451" cy="1576451"/>
          </a:xfrm>
          <a:prstGeom prst="rect">
            <a:avLst/>
          </a:prstGeom>
          <a:noFill/>
          <a:ln>
            <a:noFill/>
          </a:ln>
        </p:spPr>
      </p:pic>
      <p:grpSp>
        <p:nvGrpSpPr>
          <p:cNvPr id="936" name="Google Shape;936;p53"/>
          <p:cNvGrpSpPr/>
          <p:nvPr/>
        </p:nvGrpSpPr>
        <p:grpSpPr>
          <a:xfrm>
            <a:off x="6762750" y="2571750"/>
            <a:ext cx="1905000" cy="2050275"/>
            <a:chOff x="0" y="0"/>
            <a:chExt cx="1905000" cy="2050275"/>
          </a:xfrm>
        </p:grpSpPr>
        <p:sp>
          <p:nvSpPr>
            <p:cNvPr id="937" name="Google Shape;937;p53"/>
            <p:cNvSpPr/>
            <p:nvPr/>
          </p:nvSpPr>
          <p:spPr>
            <a:xfrm>
              <a:off x="0" y="0"/>
              <a:ext cx="1905000" cy="20502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38" name="Google Shape;938;p53"/>
            <p:cNvSpPr/>
            <p:nvPr/>
          </p:nvSpPr>
          <p:spPr>
            <a:xfrm>
              <a:off x="0" y="0"/>
              <a:ext cx="1905000" cy="38100"/>
            </a:xfrm>
            <a:prstGeom prst="roundRect">
              <a:avLst>
                <a:gd name="adj" fmla="val 50000"/>
              </a:avLst>
            </a:prstGeom>
            <a:solidFill>
              <a:srgbClr val="6B3FA0"/>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39" name="Google Shape;939;p53"/>
            <p:cNvSpPr txBox="1"/>
            <p:nvPr/>
          </p:nvSpPr>
          <p:spPr>
            <a:xfrm>
              <a:off x="114300" y="142875"/>
              <a:ext cx="1676400" cy="19074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Prevention</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Wear </a:t>
              </a:r>
              <a:r>
                <a:rPr lang="en" sz="1200" b="1">
                  <a:solidFill>
                    <a:srgbClr val="333333"/>
                  </a:solidFill>
                  <a:latin typeface="Open Sans"/>
                  <a:ea typeface="Open Sans"/>
                  <a:cs typeface="Open Sans"/>
                  <a:sym typeface="Open Sans"/>
                </a:rPr>
                <a:t>gown &amp; gloves</a:t>
              </a:r>
              <a:endParaRPr sz="1200" b="1">
                <a:solidFill>
                  <a:srgbClr val="333333"/>
                </a:solidFill>
                <a:latin typeface="Open Sans"/>
                <a:ea typeface="Open Sans"/>
                <a:cs typeface="Open Sans"/>
                <a:sym typeface="Open Sans"/>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Wash hands with soap &amp; water</a:t>
              </a:r>
              <a:endParaRPr sz="1200">
                <a:solidFill>
                  <a:srgbClr val="333333"/>
                </a:solidFill>
                <a:latin typeface="Open Sans"/>
                <a:ea typeface="Open Sans"/>
                <a:cs typeface="Open Sans"/>
                <a:sym typeface="Open Sans"/>
              </a:endParaRPr>
            </a:p>
            <a:p>
              <a:pPr marL="0" lvl="0" indent="0" algn="l" rtl="0">
                <a:spcBef>
                  <a:spcPts val="750"/>
                </a:spcBef>
                <a:spcAft>
                  <a:spcPts val="750"/>
                </a:spcAft>
                <a:buNone/>
              </a:pPr>
              <a:r>
                <a:rPr lang="en" sz="1200">
                  <a:solidFill>
                    <a:srgbClr val="333333"/>
                  </a:solidFill>
                  <a:latin typeface="Open Sans"/>
                  <a:ea typeface="Open Sans"/>
                  <a:cs typeface="Open Sans"/>
                  <a:sym typeface="Open Sans"/>
                </a:rPr>
                <a:t>Avoid antibiotics (when able)</a:t>
              </a:r>
              <a:endParaRPr sz="1000">
                <a:solidFill>
                  <a:srgbClr val="858585"/>
                </a:solidFill>
                <a:latin typeface="Open Sans"/>
                <a:ea typeface="Open Sans"/>
                <a:cs typeface="Open Sans"/>
                <a:sym typeface="Open San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52"/>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rgbClr val="356635"/>
                </a:solidFill>
              </a:rPr>
              <a:t>Case 3:</a:t>
            </a:r>
            <a:r>
              <a:rPr lang="en" dirty="0"/>
              <a:t> What are HAIs?</a:t>
            </a:r>
            <a:endParaRPr dirty="0"/>
          </a:p>
        </p:txBody>
      </p:sp>
      <p:sp>
        <p:nvSpPr>
          <p:cNvPr id="902" name="Google Shape;902;p52"/>
          <p:cNvSpPr txBox="1">
            <a:spLocks noGrp="1"/>
          </p:cNvSpPr>
          <p:nvPr>
            <p:ph type="body" idx="1"/>
          </p:nvPr>
        </p:nvSpPr>
        <p:spPr>
          <a:xfrm>
            <a:off x="729450" y="1393075"/>
            <a:ext cx="7688700" cy="2261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On a Friday evening, you get an email from the hospital CEO</a:t>
            </a:r>
            <a:endParaRPr/>
          </a:p>
          <a:p>
            <a:pPr marL="457200" lvl="0" indent="-311150" algn="l" rtl="0">
              <a:spcBef>
                <a:spcPts val="1200"/>
              </a:spcBef>
              <a:spcAft>
                <a:spcPts val="0"/>
              </a:spcAft>
              <a:buSzPts val="1300"/>
              <a:buChar char="●"/>
            </a:pPr>
            <a:r>
              <a:rPr lang="en"/>
              <a:t>She has been looking at the quarterly safety dashboard</a:t>
            </a:r>
            <a:endParaRPr/>
          </a:p>
          <a:p>
            <a:pPr marL="457200" lvl="0" indent="-311150" algn="l" rtl="0">
              <a:spcBef>
                <a:spcPts val="0"/>
              </a:spcBef>
              <a:spcAft>
                <a:spcPts val="0"/>
              </a:spcAft>
              <a:buSzPts val="1300"/>
              <a:buChar char="●"/>
            </a:pPr>
            <a:r>
              <a:rPr lang="en"/>
              <a:t>Hospital-wide </a:t>
            </a:r>
            <a:r>
              <a:rPr lang="en" b="1"/>
              <a:t>C. diff rates are in the red</a:t>
            </a:r>
            <a:r>
              <a:rPr lang="en"/>
              <a:t> (higher than expected)</a:t>
            </a:r>
            <a:endParaRPr/>
          </a:p>
        </p:txBody>
      </p:sp>
      <p:sp>
        <p:nvSpPr>
          <p:cNvPr id="903" name="Google Shape;903;p52"/>
          <p:cNvSpPr/>
          <p:nvPr/>
        </p:nvSpPr>
        <p:spPr>
          <a:xfrm>
            <a:off x="4335075" y="3882650"/>
            <a:ext cx="1832400" cy="691500"/>
          </a:xfrm>
          <a:prstGeom prst="roundRect">
            <a:avLst>
              <a:gd name="adj" fmla="val 16667"/>
            </a:avLst>
          </a:prstGeom>
          <a:solidFill>
            <a:srgbClr val="F4F6F7"/>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404247"/>
                </a:solidFill>
                <a:latin typeface="Open Sans"/>
                <a:ea typeface="Open Sans"/>
                <a:cs typeface="Open Sans"/>
                <a:sym typeface="Open Sans"/>
              </a:rPr>
              <a:t>I am my own “health department”</a:t>
            </a:r>
            <a:endParaRPr sz="1200" b="1">
              <a:solidFill>
                <a:srgbClr val="2F5AA2"/>
              </a:solidFill>
              <a:latin typeface="Open Sans"/>
              <a:ea typeface="Open Sans"/>
              <a:cs typeface="Open Sans"/>
              <a:sym typeface="Open Sans"/>
            </a:endParaRPr>
          </a:p>
        </p:txBody>
      </p:sp>
      <p:sp>
        <p:nvSpPr>
          <p:cNvPr id="904" name="Google Shape;904;p52"/>
          <p:cNvSpPr/>
          <p:nvPr/>
        </p:nvSpPr>
        <p:spPr>
          <a:xfrm>
            <a:off x="6902475" y="3561250"/>
            <a:ext cx="1668000" cy="3819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rgbClr val="404247"/>
                </a:solidFill>
                <a:latin typeface="Open Sans"/>
                <a:ea typeface="Open Sans"/>
                <a:cs typeface="Open Sans"/>
                <a:sym typeface="Open Sans"/>
              </a:rPr>
              <a:t>I see the impact every day</a:t>
            </a:r>
            <a:endParaRPr sz="900">
              <a:solidFill>
                <a:schemeClr val="dk2"/>
              </a:solidFill>
              <a:latin typeface="Open Sans Light"/>
              <a:ea typeface="Open Sans Light"/>
              <a:cs typeface="Open Sans Light"/>
              <a:sym typeface="Open Sans Light"/>
            </a:endParaRPr>
          </a:p>
        </p:txBody>
      </p:sp>
      <p:cxnSp>
        <p:nvCxnSpPr>
          <p:cNvPr id="905" name="Google Shape;905;p52"/>
          <p:cNvCxnSpPr>
            <a:stCxn id="903" idx="3"/>
            <a:endCxn id="904" idx="1"/>
          </p:cNvCxnSpPr>
          <p:nvPr/>
        </p:nvCxnSpPr>
        <p:spPr>
          <a:xfrm rot="10800000" flipH="1">
            <a:off x="6167475" y="3752300"/>
            <a:ext cx="735000" cy="476100"/>
          </a:xfrm>
          <a:prstGeom prst="curvedConnector3">
            <a:avLst>
              <a:gd name="adj1" fmla="val 50000"/>
            </a:avLst>
          </a:prstGeom>
          <a:noFill/>
          <a:ln w="9525" cap="flat" cmpd="sng">
            <a:solidFill>
              <a:schemeClr val="dk2"/>
            </a:solidFill>
            <a:prstDash val="dot"/>
            <a:round/>
            <a:headEnd type="none" w="med" len="med"/>
            <a:tailEnd type="none" w="med" len="med"/>
          </a:ln>
        </p:spPr>
      </p:cxnSp>
      <p:cxnSp>
        <p:nvCxnSpPr>
          <p:cNvPr id="906" name="Google Shape;906;p52"/>
          <p:cNvCxnSpPr>
            <a:stCxn id="903" idx="3"/>
            <a:endCxn id="907" idx="1"/>
          </p:cNvCxnSpPr>
          <p:nvPr/>
        </p:nvCxnSpPr>
        <p:spPr>
          <a:xfrm>
            <a:off x="6167475" y="4228400"/>
            <a:ext cx="735000" cy="95700"/>
          </a:xfrm>
          <a:prstGeom prst="curvedConnector3">
            <a:avLst>
              <a:gd name="adj1" fmla="val 50000"/>
            </a:avLst>
          </a:prstGeom>
          <a:noFill/>
          <a:ln w="9525" cap="flat" cmpd="sng">
            <a:solidFill>
              <a:schemeClr val="dk2"/>
            </a:solidFill>
            <a:prstDash val="solid"/>
            <a:round/>
            <a:headEnd type="none" w="med" len="med"/>
            <a:tailEnd type="none" w="med" len="med"/>
          </a:ln>
        </p:spPr>
      </p:cxnSp>
      <p:sp>
        <p:nvSpPr>
          <p:cNvPr id="908" name="Google Shape;908;p52"/>
          <p:cNvSpPr/>
          <p:nvPr/>
        </p:nvSpPr>
        <p:spPr>
          <a:xfrm>
            <a:off x="6902475" y="4705200"/>
            <a:ext cx="1668000" cy="3819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rgbClr val="404247"/>
                </a:solidFill>
                <a:latin typeface="Open Sans"/>
                <a:ea typeface="Open Sans"/>
                <a:cs typeface="Open Sans"/>
                <a:sym typeface="Open Sans"/>
              </a:rPr>
              <a:t>Politics still exist, but more local</a:t>
            </a:r>
            <a:endParaRPr sz="900">
              <a:solidFill>
                <a:schemeClr val="dk2"/>
              </a:solidFill>
              <a:latin typeface="Open Sans Light"/>
              <a:ea typeface="Open Sans Light"/>
              <a:cs typeface="Open Sans Light"/>
              <a:sym typeface="Open Sans Light"/>
            </a:endParaRPr>
          </a:p>
        </p:txBody>
      </p:sp>
      <p:cxnSp>
        <p:nvCxnSpPr>
          <p:cNvPr id="909" name="Google Shape;909;p52"/>
          <p:cNvCxnSpPr>
            <a:stCxn id="903" idx="3"/>
            <a:endCxn id="908" idx="1"/>
          </p:cNvCxnSpPr>
          <p:nvPr/>
        </p:nvCxnSpPr>
        <p:spPr>
          <a:xfrm>
            <a:off x="6167475" y="4228400"/>
            <a:ext cx="735000" cy="667800"/>
          </a:xfrm>
          <a:prstGeom prst="curvedConnector3">
            <a:avLst>
              <a:gd name="adj1" fmla="val 50000"/>
            </a:avLst>
          </a:prstGeom>
          <a:noFill/>
          <a:ln w="9525" cap="flat" cmpd="sng">
            <a:solidFill>
              <a:schemeClr val="dk2"/>
            </a:solidFill>
            <a:prstDash val="dot"/>
            <a:round/>
            <a:headEnd type="none" w="med" len="med"/>
            <a:tailEnd type="none" w="med" len="med"/>
          </a:ln>
        </p:spPr>
      </p:cxnSp>
      <p:pic>
        <p:nvPicPr>
          <p:cNvPr id="910" name="Google Shape;910;p52"/>
          <p:cNvPicPr preferRelativeResize="0"/>
          <p:nvPr/>
        </p:nvPicPr>
        <p:blipFill rotWithShape="1">
          <a:blip r:embed="rId3">
            <a:alphaModFix/>
          </a:blip>
          <a:srcRect t="14388" b="21722"/>
          <a:stretch/>
        </p:blipFill>
        <p:spPr>
          <a:xfrm>
            <a:off x="1766700" y="3819927"/>
            <a:ext cx="2131050" cy="816925"/>
          </a:xfrm>
          <a:prstGeom prst="rect">
            <a:avLst/>
          </a:prstGeom>
          <a:noFill/>
          <a:ln>
            <a:noFill/>
          </a:ln>
        </p:spPr>
      </p:pic>
      <p:cxnSp>
        <p:nvCxnSpPr>
          <p:cNvPr id="911" name="Google Shape;911;p52"/>
          <p:cNvCxnSpPr>
            <a:stCxn id="910" idx="3"/>
            <a:endCxn id="903" idx="1"/>
          </p:cNvCxnSpPr>
          <p:nvPr/>
        </p:nvCxnSpPr>
        <p:spPr>
          <a:xfrm>
            <a:off x="3897750" y="4228389"/>
            <a:ext cx="437400" cy="600"/>
          </a:xfrm>
          <a:prstGeom prst="curvedConnector3">
            <a:avLst>
              <a:gd name="adj1" fmla="val 49991"/>
            </a:avLst>
          </a:prstGeom>
          <a:noFill/>
          <a:ln w="19050" cap="flat" cmpd="sng">
            <a:solidFill>
              <a:schemeClr val="dk2"/>
            </a:solidFill>
            <a:prstDash val="solid"/>
            <a:round/>
            <a:headEnd type="none" w="med" len="med"/>
            <a:tailEnd type="triangle" w="med" len="med"/>
          </a:ln>
        </p:spPr>
      </p:cxnSp>
      <p:sp>
        <p:nvSpPr>
          <p:cNvPr id="912" name="Google Shape;912;p52"/>
          <p:cNvSpPr/>
          <p:nvPr/>
        </p:nvSpPr>
        <p:spPr>
          <a:xfrm>
            <a:off x="1543575" y="3371300"/>
            <a:ext cx="7262400" cy="17721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913" name="Google Shape;913;p52"/>
          <p:cNvSpPr/>
          <p:nvPr/>
        </p:nvSpPr>
        <p:spPr>
          <a:xfrm>
            <a:off x="605175" y="1278400"/>
            <a:ext cx="5812200" cy="11898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914" name="Google Shape;914;p52"/>
          <p:cNvSpPr/>
          <p:nvPr/>
        </p:nvSpPr>
        <p:spPr>
          <a:xfrm>
            <a:off x="5499425" y="853200"/>
            <a:ext cx="3354300" cy="2422800"/>
          </a:xfrm>
          <a:prstGeom prst="roundRect">
            <a:avLst>
              <a:gd name="adj" fmla="val 10226"/>
            </a:avLst>
          </a:prstGeom>
          <a:solidFill>
            <a:srgbClr val="E2EAF7"/>
          </a:solidFill>
          <a:ln w="9525" cap="flat" cmpd="sng">
            <a:solidFill>
              <a:srgbClr val="2F5AA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2F5AA2"/>
                </a:solidFill>
                <a:latin typeface="Open Sans"/>
                <a:ea typeface="Open Sans"/>
                <a:cs typeface="Open Sans"/>
                <a:sym typeface="Open Sans"/>
              </a:rPr>
              <a:t>The cost of HAIs</a:t>
            </a:r>
            <a:endParaRPr sz="1500">
              <a:solidFill>
                <a:srgbClr val="3B71CA"/>
              </a:solidFill>
              <a:latin typeface="Open Sans"/>
              <a:ea typeface="Open Sans"/>
              <a:cs typeface="Open Sans"/>
              <a:sym typeface="Open Sans"/>
            </a:endParaRPr>
          </a:p>
          <a:p>
            <a:pPr marL="457200" lvl="0" indent="-304800" algn="l" rtl="0">
              <a:spcBef>
                <a:spcPts val="1000"/>
              </a:spcBef>
              <a:spcAft>
                <a:spcPts val="0"/>
              </a:spcAft>
              <a:buClr>
                <a:srgbClr val="1A1A1A"/>
              </a:buClr>
              <a:buSzPts val="1200"/>
              <a:buFont typeface="Open Sans"/>
              <a:buChar char="●"/>
            </a:pPr>
            <a:r>
              <a:rPr lang="en" sz="1200">
                <a:solidFill>
                  <a:srgbClr val="1A1A1A"/>
                </a:solidFill>
                <a:latin typeface="Open Sans"/>
                <a:ea typeface="Open Sans"/>
                <a:cs typeface="Open Sans"/>
                <a:sym typeface="Open Sans"/>
              </a:rPr>
              <a:t>The government incentives hospitals to </a:t>
            </a:r>
            <a:r>
              <a:rPr lang="en" sz="1200" b="1">
                <a:solidFill>
                  <a:srgbClr val="1A1A1A"/>
                </a:solidFill>
                <a:latin typeface="Open Sans"/>
                <a:ea typeface="Open Sans"/>
                <a:cs typeface="Open Sans"/>
                <a:sym typeface="Open Sans"/>
              </a:rPr>
              <a:t>prevent healthcare associated infections </a:t>
            </a:r>
            <a:r>
              <a:rPr lang="en" sz="1200">
                <a:solidFill>
                  <a:srgbClr val="1A1A1A"/>
                </a:solidFill>
                <a:latin typeface="Open Sans"/>
                <a:ea typeface="Open Sans"/>
                <a:cs typeface="Open Sans"/>
                <a:sym typeface="Open Sans"/>
              </a:rPr>
              <a:t>(HAIs)</a:t>
            </a:r>
            <a:endParaRPr sz="1200">
              <a:solidFill>
                <a:srgbClr val="1A1A1A"/>
              </a:solidFill>
              <a:latin typeface="Open Sans"/>
              <a:ea typeface="Open Sans"/>
              <a:cs typeface="Open Sans"/>
              <a:sym typeface="Open Sans"/>
            </a:endParaRPr>
          </a:p>
          <a:p>
            <a:pPr marL="457200" lvl="0" indent="-304800" algn="l" rtl="0">
              <a:spcBef>
                <a:spcPts val="1000"/>
              </a:spcBef>
              <a:spcAft>
                <a:spcPts val="0"/>
              </a:spcAft>
              <a:buClr>
                <a:srgbClr val="1A1A1A"/>
              </a:buClr>
              <a:buSzPts val="1200"/>
              <a:buFont typeface="Open Sans"/>
              <a:buChar char="●"/>
            </a:pPr>
            <a:r>
              <a:rPr lang="en" sz="1200">
                <a:solidFill>
                  <a:srgbClr val="1A1A1A"/>
                </a:solidFill>
                <a:latin typeface="Open Sans"/>
                <a:ea typeface="Open Sans"/>
                <a:cs typeface="Open Sans"/>
                <a:sym typeface="Open Sans"/>
              </a:rPr>
              <a:t>High rates of HAIs (like C diff) can cost a hospital </a:t>
            </a:r>
            <a:r>
              <a:rPr lang="en" sz="1200" i="1" u="sng">
                <a:solidFill>
                  <a:srgbClr val="1A1A1A"/>
                </a:solidFill>
                <a:latin typeface="Open Sans"/>
                <a:ea typeface="Open Sans"/>
                <a:cs typeface="Open Sans"/>
                <a:sym typeface="Open Sans"/>
              </a:rPr>
              <a:t>tons</a:t>
            </a:r>
            <a:r>
              <a:rPr lang="en" sz="1200">
                <a:solidFill>
                  <a:srgbClr val="1A1A1A"/>
                </a:solidFill>
                <a:latin typeface="Open Sans"/>
                <a:ea typeface="Open Sans"/>
                <a:cs typeface="Open Sans"/>
                <a:sym typeface="Open Sans"/>
              </a:rPr>
              <a:t> of money</a:t>
            </a:r>
            <a:endParaRPr sz="1200">
              <a:solidFill>
                <a:srgbClr val="1A1A1A"/>
              </a:solidFill>
              <a:latin typeface="Open Sans"/>
              <a:ea typeface="Open Sans"/>
              <a:cs typeface="Open Sans"/>
              <a:sym typeface="Open Sans"/>
            </a:endParaRPr>
          </a:p>
          <a:p>
            <a:pPr marL="914400" lvl="1" indent="-298450" algn="l" rtl="0">
              <a:spcBef>
                <a:spcPts val="0"/>
              </a:spcBef>
              <a:spcAft>
                <a:spcPts val="0"/>
              </a:spcAft>
              <a:buClr>
                <a:schemeClr val="dk2"/>
              </a:buClr>
              <a:buSzPts val="1100"/>
              <a:buFont typeface="Open Sans"/>
              <a:buChar char="○"/>
            </a:pPr>
            <a:r>
              <a:rPr lang="en" sz="1100">
                <a:solidFill>
                  <a:schemeClr val="dk2"/>
                </a:solidFill>
                <a:latin typeface="Open Sans"/>
                <a:ea typeface="Open Sans"/>
                <a:cs typeface="Open Sans"/>
                <a:sym typeface="Open Sans"/>
              </a:rPr>
              <a:t>Nobody likes to talk about money in healthcare</a:t>
            </a:r>
            <a:endParaRPr sz="1100">
              <a:solidFill>
                <a:schemeClr val="dk2"/>
              </a:solidFill>
              <a:latin typeface="Open Sans"/>
              <a:ea typeface="Open Sans"/>
              <a:cs typeface="Open Sans"/>
              <a:sym typeface="Open Sans"/>
            </a:endParaRPr>
          </a:p>
          <a:p>
            <a:pPr marL="914400" lvl="1" indent="-298450" algn="l" rtl="0">
              <a:spcBef>
                <a:spcPts val="0"/>
              </a:spcBef>
              <a:spcAft>
                <a:spcPts val="0"/>
              </a:spcAft>
              <a:buClr>
                <a:srgbClr val="1A1A1A"/>
              </a:buClr>
              <a:buSzPts val="1100"/>
              <a:buFont typeface="Open Sans"/>
              <a:buChar char="○"/>
            </a:pPr>
            <a:r>
              <a:rPr lang="en" sz="1100">
                <a:solidFill>
                  <a:srgbClr val="1A1A1A"/>
                </a:solidFill>
                <a:latin typeface="Open Sans"/>
                <a:ea typeface="Open Sans"/>
                <a:cs typeface="Open Sans"/>
                <a:sym typeface="Open Sans"/>
              </a:rPr>
              <a:t>But these can result in funding cuts to important programs</a:t>
            </a:r>
            <a:endParaRPr sz="1100">
              <a:solidFill>
                <a:srgbClr val="1A1A1A"/>
              </a:solidFill>
              <a:latin typeface="Open Sans"/>
              <a:ea typeface="Open Sans"/>
              <a:cs typeface="Open Sans"/>
              <a:sym typeface="Open Sans"/>
            </a:endParaRPr>
          </a:p>
        </p:txBody>
      </p:sp>
      <p:sp>
        <p:nvSpPr>
          <p:cNvPr id="907" name="Google Shape;907;p52"/>
          <p:cNvSpPr/>
          <p:nvPr/>
        </p:nvSpPr>
        <p:spPr>
          <a:xfrm>
            <a:off x="6902475" y="4133225"/>
            <a:ext cx="1668000" cy="381900"/>
          </a:xfrm>
          <a:prstGeom prst="roundRect">
            <a:avLst>
              <a:gd name="adj" fmla="val 16667"/>
            </a:avLst>
          </a:prstGeom>
          <a:solidFill>
            <a:srgbClr val="FAE4E8"/>
          </a:solidFill>
          <a:ln w="28575" cap="flat" cmpd="sng">
            <a:solidFill>
              <a:srgbClr val="DC4C6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100">
                <a:solidFill>
                  <a:srgbClr val="404247"/>
                </a:solidFill>
                <a:latin typeface="Open Sans"/>
                <a:ea typeface="Open Sans"/>
                <a:cs typeface="Open Sans"/>
                <a:sym typeface="Open Sans"/>
              </a:rPr>
              <a:t>Funding is a </a:t>
            </a:r>
            <a:r>
              <a:rPr lang="en" sz="1100" i="1">
                <a:solidFill>
                  <a:srgbClr val="404247"/>
                </a:solidFill>
                <a:latin typeface="Open Sans"/>
                <a:ea typeface="Open Sans"/>
                <a:cs typeface="Open Sans"/>
                <a:sym typeface="Open Sans"/>
              </a:rPr>
              <a:t>little </a:t>
            </a:r>
            <a:r>
              <a:rPr lang="en" sz="1100">
                <a:solidFill>
                  <a:srgbClr val="404247"/>
                </a:solidFill>
                <a:latin typeface="Open Sans"/>
                <a:ea typeface="Open Sans"/>
                <a:cs typeface="Open Sans"/>
                <a:sym typeface="Open Sans"/>
              </a:rPr>
              <a:t>more reliable</a:t>
            </a:r>
            <a:endParaRPr sz="900">
              <a:solidFill>
                <a:schemeClr val="dk2"/>
              </a:solidFill>
              <a:latin typeface="Open Sans Light"/>
              <a:ea typeface="Open Sans Light"/>
              <a:cs typeface="Open Sans Light"/>
              <a:sym typeface="Open Sans Light"/>
            </a:endParaRPr>
          </a:p>
        </p:txBody>
      </p:sp>
      <p:pic>
        <p:nvPicPr>
          <p:cNvPr id="915" name="Google Shape;915;p52"/>
          <p:cNvPicPr preferRelativeResize="0"/>
          <p:nvPr/>
        </p:nvPicPr>
        <p:blipFill>
          <a:blip r:embed="rId4">
            <a:alphaModFix/>
          </a:blip>
          <a:stretch>
            <a:fillRect/>
          </a:stretch>
        </p:blipFill>
        <p:spPr>
          <a:xfrm>
            <a:off x="1441187" y="2501376"/>
            <a:ext cx="2782084" cy="10121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4" name="Google Shape;944;p54"/>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Where do I start?</a:t>
            </a:r>
            <a:endParaRPr/>
          </a:p>
        </p:txBody>
      </p:sp>
      <p:sp>
        <p:nvSpPr>
          <p:cNvPr id="945" name="Google Shape;945;p54"/>
          <p:cNvSpPr txBox="1">
            <a:spLocks noGrp="1"/>
          </p:cNvSpPr>
          <p:nvPr>
            <p:ph type="body" idx="1"/>
          </p:nvPr>
        </p:nvSpPr>
        <p:spPr>
          <a:xfrm>
            <a:off x="5174225" y="1352625"/>
            <a:ext cx="3374400" cy="30255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AutoNum type="alphaUcPeriod"/>
            </a:pPr>
            <a:r>
              <a:rPr lang="en"/>
              <a:t>Walk blindly around the hospital? </a:t>
            </a:r>
            <a:endParaRPr/>
          </a:p>
          <a:p>
            <a:pPr marL="457200" lvl="0" indent="-311150" algn="l" rtl="0">
              <a:spcBef>
                <a:spcPts val="0"/>
              </a:spcBef>
              <a:spcAft>
                <a:spcPts val="0"/>
              </a:spcAft>
              <a:buSzPts val="1300"/>
              <a:buAutoNum type="alphaUcPeriod"/>
            </a:pPr>
            <a:r>
              <a:rPr lang="en"/>
              <a:t>Blame the doctors? </a:t>
            </a:r>
            <a:endParaRPr/>
          </a:p>
          <a:p>
            <a:pPr marL="457200" lvl="0" indent="-311150" algn="l" rtl="0">
              <a:spcBef>
                <a:spcPts val="0"/>
              </a:spcBef>
              <a:spcAft>
                <a:spcPts val="0"/>
              </a:spcAft>
              <a:buSzPts val="1300"/>
              <a:buAutoNum type="alphaUcPeriod"/>
            </a:pPr>
            <a:r>
              <a:rPr lang="en"/>
              <a:t>Ignore it and hope it goes away?</a:t>
            </a:r>
            <a:endParaRPr/>
          </a:p>
          <a:p>
            <a:pPr marL="457200" lvl="0" indent="-311150" algn="l" rtl="0">
              <a:spcBef>
                <a:spcPts val="0"/>
              </a:spcBef>
              <a:spcAft>
                <a:spcPts val="0"/>
              </a:spcAft>
              <a:buSzPts val="1300"/>
              <a:buAutoNum type="alphaUcPeriod"/>
            </a:pPr>
            <a:r>
              <a:rPr lang="en"/>
              <a:t>Look at the data?</a:t>
            </a:r>
            <a:endParaRPr/>
          </a:p>
        </p:txBody>
      </p:sp>
      <p:sp>
        <p:nvSpPr>
          <p:cNvPr id="946" name="Google Shape;946;p54"/>
          <p:cNvSpPr txBox="1">
            <a:spLocks noGrp="1"/>
          </p:cNvSpPr>
          <p:nvPr>
            <p:ph type="subTitle" idx="2"/>
          </p:nvPr>
        </p:nvSpPr>
        <p:spPr>
          <a:xfrm>
            <a:off x="724950" y="3161525"/>
            <a:ext cx="3300900" cy="75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8D1EFE4-4212-248A-327D-B2B6D680D76C}"/>
              </a:ext>
            </a:extLst>
          </p:cNvPr>
          <p:cNvSpPr>
            <a:spLocks noGrp="1"/>
          </p:cNvSpPr>
          <p:nvPr>
            <p:ph type="title"/>
          </p:nvPr>
        </p:nvSpPr>
        <p:spPr/>
        <p:txBody>
          <a:bodyPr/>
          <a:lstStyle/>
          <a:p>
            <a:r>
              <a:rPr lang="en-US"/>
              <a:t>Where do we start?</a:t>
            </a:r>
          </a:p>
        </p:txBody>
      </p:sp>
      <p:sp>
        <p:nvSpPr>
          <p:cNvPr id="3" name="Text Placeholder 2">
            <a:extLst>
              <a:ext uri="{FF2B5EF4-FFF2-40B4-BE49-F238E27FC236}">
                <a16:creationId xmlns:a16="http://schemas.microsoft.com/office/drawing/2014/main" id="{47CEAE79-F8F6-0041-4E19-5E20191FF9D7}"/>
              </a:ext>
            </a:extLst>
          </p:cNvPr>
          <p:cNvSpPr>
            <a:spLocks noGrp="1"/>
          </p:cNvSpPr>
          <p:nvPr>
            <p:ph type="body" idx="1"/>
          </p:nvPr>
        </p:nvSpPr>
        <p:spPr/>
        <p:txBody>
          <a:bodyPr/>
          <a:lstStyle/>
          <a:p>
            <a:endParaRPr lang="en-US"/>
          </a:p>
        </p:txBody>
      </p:sp>
      <p:sp>
        <p:nvSpPr>
          <p:cNvPr id="4" name="Subtitle 3">
            <a:extLst>
              <a:ext uri="{FF2B5EF4-FFF2-40B4-BE49-F238E27FC236}">
                <a16:creationId xmlns:a16="http://schemas.microsoft.com/office/drawing/2014/main" id="{7F0FBF7E-1E07-258B-A99D-A479B761B09F}"/>
              </a:ext>
            </a:extLst>
          </p:cNvPr>
          <p:cNvSpPr>
            <a:spLocks noGrp="1"/>
          </p:cNvSpPr>
          <p:nvPr>
            <p:ph type="subTitle" idx="2"/>
          </p:nvPr>
        </p:nvSpPr>
        <p:spPr/>
        <p:txBody>
          <a:bodyPr/>
          <a:lstStyle/>
          <a:p>
            <a:endParaRPr lang="en-US"/>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5" name="Add-in 4" title="Interactive content from Mentimeter">
                <a:extLst>
                  <a:ext uri="{FF2B5EF4-FFF2-40B4-BE49-F238E27FC236}">
                    <a16:creationId xmlns:a16="http://schemas.microsoft.com/office/drawing/2014/main" id="{5337C60B-3E0A-F690-54FF-B7D7DE724A89}"/>
                  </a:ext>
                </a:extLst>
              </p:cNvPr>
              <p:cNvGraphicFramePr>
                <a:graphicFrameLocks noGrp="1"/>
              </p:cNvGraphicFramePr>
              <p:nvPr>
                <p:extLst>
                  <p:ext uri="{D42A27DB-BD31-4B8C-83A1-F6EECF244321}">
                    <p14:modId xmlns:p14="http://schemas.microsoft.com/office/powerpoint/2010/main" val="2656264058"/>
                  </p:ext>
                </p:extLst>
              </p:nvPr>
            </p:nvGraphicFramePr>
            <p:xfrm>
              <a:off x="0" y="0"/>
              <a:ext cx="9144000" cy="514350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5" name="Add-in 4" title="Interactive content from Mentimeter">
                <a:extLst>
                  <a:ext uri="{FF2B5EF4-FFF2-40B4-BE49-F238E27FC236}">
                    <a16:creationId xmlns:a16="http://schemas.microsoft.com/office/drawing/2014/main" id="{5337C60B-3E0A-F690-54FF-B7D7DE724A89}"/>
                  </a:ext>
                </a:extLst>
              </p:cNvPr>
              <p:cNvPicPr>
                <a:picLocks noGrp="1" noRot="1" noChangeAspect="1" noMove="1" noResize="1" noEditPoints="1" noAdjustHandles="1" noChangeArrowheads="1" noChangeShapeType="1"/>
              </p:cNvPicPr>
              <p:nvPr/>
            </p:nvPicPr>
            <p:blipFill>
              <a:blip r:embed="rId4"/>
              <a:stretch>
                <a:fillRect/>
              </a:stretch>
            </p:blipFill>
            <p:spPr>
              <a:xfrm>
                <a:off x="0" y="0"/>
                <a:ext cx="9144000" cy="5143500"/>
              </a:xfrm>
              <a:prstGeom prst="rect">
                <a:avLst/>
              </a:prstGeom>
            </p:spPr>
          </p:pic>
        </mc:Fallback>
      </mc:AlternateContent>
    </p:spTree>
    <p:custDataLst>
      <p:tags r:id="rId1"/>
    </p:custDataLst>
    <p:extLst>
      <p:ext uri="{BB962C8B-B14F-4D97-AF65-F5344CB8AC3E}">
        <p14:creationId xmlns:p14="http://schemas.microsoft.com/office/powerpoint/2010/main" val="2242128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55"/>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I can’t be everywhere at once</a:t>
            </a:r>
            <a:endParaRPr/>
          </a:p>
        </p:txBody>
      </p:sp>
      <p:pic>
        <p:nvPicPr>
          <p:cNvPr id="952" name="Google Shape;952;p55"/>
          <p:cNvPicPr preferRelativeResize="0"/>
          <p:nvPr/>
        </p:nvPicPr>
        <p:blipFill>
          <a:blip r:embed="rId3">
            <a:alphaModFix/>
          </a:blip>
          <a:stretch>
            <a:fillRect/>
          </a:stretch>
        </p:blipFill>
        <p:spPr>
          <a:xfrm>
            <a:off x="6766900" y="597175"/>
            <a:ext cx="2202825" cy="3304251"/>
          </a:xfrm>
          <a:prstGeom prst="rect">
            <a:avLst/>
          </a:prstGeom>
          <a:noFill/>
          <a:ln>
            <a:noFill/>
          </a:ln>
        </p:spPr>
      </p:pic>
      <p:graphicFrame>
        <p:nvGraphicFramePr>
          <p:cNvPr id="953" name="Google Shape;953;p55"/>
          <p:cNvGraphicFramePr/>
          <p:nvPr/>
        </p:nvGraphicFramePr>
        <p:xfrm>
          <a:off x="308025" y="1567950"/>
          <a:ext cx="6140150" cy="1615821"/>
        </p:xfrm>
        <a:graphic>
          <a:graphicData uri="http://schemas.openxmlformats.org/drawingml/2006/table">
            <a:tbl>
              <a:tblPr>
                <a:solidFill>
                  <a:srgbClr val="FFFFFF"/>
                </a:solidFill>
                <a:tableStyleId>{AC8A3E55-9DD7-4F1B-9858-86D9BF625437}</a:tableStyleId>
              </a:tblPr>
              <a:tblGrid>
                <a:gridCol w="1038900">
                  <a:extLst>
                    <a:ext uri="{9D8B030D-6E8A-4147-A177-3AD203B41FA5}">
                      <a16:colId xmlns:a16="http://schemas.microsoft.com/office/drawing/2014/main" val="20000"/>
                    </a:ext>
                  </a:extLst>
                </a:gridCol>
                <a:gridCol w="654425">
                  <a:extLst>
                    <a:ext uri="{9D8B030D-6E8A-4147-A177-3AD203B41FA5}">
                      <a16:colId xmlns:a16="http://schemas.microsoft.com/office/drawing/2014/main" val="20001"/>
                    </a:ext>
                  </a:extLst>
                </a:gridCol>
                <a:gridCol w="651400">
                  <a:extLst>
                    <a:ext uri="{9D8B030D-6E8A-4147-A177-3AD203B41FA5}">
                      <a16:colId xmlns:a16="http://schemas.microsoft.com/office/drawing/2014/main" val="20002"/>
                    </a:ext>
                  </a:extLst>
                </a:gridCol>
                <a:gridCol w="1037275">
                  <a:extLst>
                    <a:ext uri="{9D8B030D-6E8A-4147-A177-3AD203B41FA5}">
                      <a16:colId xmlns:a16="http://schemas.microsoft.com/office/drawing/2014/main" val="20003"/>
                    </a:ext>
                  </a:extLst>
                </a:gridCol>
                <a:gridCol w="1364575">
                  <a:extLst>
                    <a:ext uri="{9D8B030D-6E8A-4147-A177-3AD203B41FA5}">
                      <a16:colId xmlns:a16="http://schemas.microsoft.com/office/drawing/2014/main" val="20004"/>
                    </a:ext>
                  </a:extLst>
                </a:gridCol>
                <a:gridCol w="1393575">
                  <a:extLst>
                    <a:ext uri="{9D8B030D-6E8A-4147-A177-3AD203B41FA5}">
                      <a16:colId xmlns:a16="http://schemas.microsoft.com/office/drawing/2014/main" val="20005"/>
                    </a:ext>
                  </a:extLst>
                </a:gridCol>
              </a:tblGrid>
              <a:tr h="323850">
                <a:tc>
                  <a:txBody>
                    <a:bodyPr/>
                    <a:lstStyle/>
                    <a:p>
                      <a:pPr marL="0" lvl="0" indent="0" algn="r" rtl="0">
                        <a:lnSpc>
                          <a:spcPct val="115000"/>
                        </a:lnSpc>
                        <a:spcBef>
                          <a:spcPts val="0"/>
                        </a:spcBef>
                        <a:spcAft>
                          <a:spcPts val="0"/>
                        </a:spcAft>
                        <a:buNone/>
                      </a:pPr>
                      <a:r>
                        <a:rPr lang="en" sz="1200">
                          <a:solidFill>
                            <a:srgbClr val="333333"/>
                          </a:solidFill>
                          <a:latin typeface="Roboto"/>
                          <a:ea typeface="Roboto"/>
                          <a:cs typeface="Roboto"/>
                          <a:sym typeface="Roboto"/>
                        </a:rPr>
                        <a:t>unit</a:t>
                      </a:r>
                      <a:endParaRPr sz="1200">
                        <a:solidFill>
                          <a:srgbClr val="333333"/>
                        </a:solidFill>
                        <a:latin typeface="Roboto"/>
                        <a:ea typeface="Roboto"/>
                        <a:cs typeface="Roboto"/>
                        <a:sym typeface="Roboto"/>
                      </a:endParaRPr>
                    </a:p>
                  </a:txBody>
                  <a:tcPr marL="47625" marR="47625" marT="47625" marB="57150" anchor="ctr">
                    <a:lnR w="9525" cap="flat" cmpd="sng">
                      <a:solidFill>
                        <a:srgbClr val="000000"/>
                      </a:solidFill>
                      <a:prstDash val="solid"/>
                      <a:round/>
                      <a:headEnd type="none" w="sm" len="sm"/>
                      <a:tailEnd type="none" w="sm" len="sm"/>
                    </a:lnR>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Had</a:t>
                      </a:r>
                      <a:endParaRPr sz="1200">
                        <a:solidFill>
                          <a:srgbClr val="333333"/>
                        </a:solidFill>
                        <a:latin typeface="Roboto"/>
                        <a:ea typeface="Roboto"/>
                        <a:cs typeface="Roboto"/>
                        <a:sym typeface="Roboto"/>
                      </a:endParaRPr>
                    </a:p>
                    <a:p>
                      <a:pPr marL="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C diff</a:t>
                      </a:r>
                      <a:endParaRPr sz="1200">
                        <a:solidFill>
                          <a:srgbClr val="333333"/>
                        </a:solidFill>
                        <a:latin typeface="Roboto"/>
                        <a:ea typeface="Roboto"/>
                        <a:cs typeface="Roboto"/>
                        <a:sym typeface="Roboto"/>
                      </a:endParaRPr>
                    </a:p>
                  </a:txBody>
                  <a:tcPr marL="47625" marR="47625" marT="47625" marB="57150" anchor="ctr">
                    <a:lnL w="9525" cap="flat" cmpd="sng">
                      <a:solidFill>
                        <a:srgbClr val="000000"/>
                      </a:solidFill>
                      <a:prstDash val="solid"/>
                      <a:round/>
                      <a:headEnd type="none" w="sm" len="sm"/>
                      <a:tailEnd type="none" w="sm" len="sm"/>
                    </a:lnL>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No </a:t>
                      </a:r>
                      <a:endParaRPr sz="1200">
                        <a:solidFill>
                          <a:srgbClr val="333333"/>
                        </a:solidFill>
                        <a:latin typeface="Roboto"/>
                        <a:ea typeface="Roboto"/>
                        <a:cs typeface="Roboto"/>
                        <a:sym typeface="Roboto"/>
                      </a:endParaRPr>
                    </a:p>
                    <a:p>
                      <a:pPr marL="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C diff</a:t>
                      </a:r>
                      <a:endParaRPr sz="1200">
                        <a:solidFill>
                          <a:srgbClr val="333333"/>
                        </a:solidFill>
                        <a:latin typeface="Roboto"/>
                        <a:ea typeface="Roboto"/>
                        <a:cs typeface="Roboto"/>
                        <a:sym typeface="Roboto"/>
                      </a:endParaRPr>
                    </a:p>
                  </a:txBody>
                  <a:tcPr marL="47625" marR="47625" marT="47625" marB="57150" anchor="ctr">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odds_ratio</a:t>
                      </a:r>
                      <a:endParaRPr sz="1200">
                        <a:solidFill>
                          <a:srgbClr val="333333"/>
                        </a:solidFill>
                        <a:latin typeface="Roboto"/>
                        <a:ea typeface="Roboto"/>
                        <a:cs typeface="Roboto"/>
                        <a:sym typeface="Roboto"/>
                      </a:endParaRPr>
                    </a:p>
                  </a:txBody>
                  <a:tcPr marL="47625" marR="47625" marT="47625" marB="57150" anchor="ctr">
                    <a:lnB w="9525" cap="flat" cmpd="sng">
                      <a:solidFill>
                        <a:schemeClr val="dk2"/>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 sz="1200">
                          <a:solidFill>
                            <a:srgbClr val="333333"/>
                          </a:solidFill>
                          <a:latin typeface="Roboto"/>
                          <a:ea typeface="Roboto"/>
                          <a:cs typeface="Roboto"/>
                          <a:sym typeface="Roboto"/>
                        </a:rPr>
                        <a:t>p.value</a:t>
                      </a:r>
                      <a:endParaRPr sz="1200">
                        <a:solidFill>
                          <a:srgbClr val="333333"/>
                        </a:solidFill>
                        <a:latin typeface="Roboto"/>
                        <a:ea typeface="Roboto"/>
                        <a:cs typeface="Roboto"/>
                        <a:sym typeface="Roboto"/>
                      </a:endParaRPr>
                    </a:p>
                  </a:txBody>
                  <a:tcPr marL="47625" marR="47625" marT="47625" marB="57150" anchor="ctr">
                    <a:lnB w="9525" cap="flat" cmpd="sng">
                      <a:solidFill>
                        <a:schemeClr val="dk2"/>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 sz="1200">
                          <a:solidFill>
                            <a:srgbClr val="333333"/>
                          </a:solidFill>
                          <a:latin typeface="Roboto"/>
                          <a:ea typeface="Roboto"/>
                          <a:cs typeface="Roboto"/>
                          <a:sym typeface="Roboto"/>
                        </a:rPr>
                        <a:t>conf.95</a:t>
                      </a:r>
                      <a:endParaRPr sz="1200">
                        <a:solidFill>
                          <a:srgbClr val="333333"/>
                        </a:solidFill>
                        <a:latin typeface="Roboto"/>
                        <a:ea typeface="Roboto"/>
                        <a:cs typeface="Roboto"/>
                        <a:sym typeface="Roboto"/>
                      </a:endParaRPr>
                    </a:p>
                  </a:txBody>
                  <a:tcPr marL="47625" marR="47625" marT="47625" marB="57150" anchor="ctr">
                    <a:lnB w="9525" cap="flat" cmpd="sng">
                      <a:solidFill>
                        <a:schemeClr val="dk2"/>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371475">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Maternity</a:t>
                      </a:r>
                      <a:endParaRPr sz="1200">
                        <a:solidFill>
                          <a:srgbClr val="333333"/>
                        </a:solidFill>
                        <a:latin typeface="Roboto"/>
                        <a:ea typeface="Roboto"/>
                        <a:cs typeface="Roboto"/>
                        <a:sym typeface="Roboto"/>
                      </a:endParaRPr>
                    </a:p>
                  </a:txBody>
                  <a:tcPr marL="47625" marR="47625" marT="76200" marB="76200" anchor="ctr">
                    <a:lnR w="9525" cap="flat" cmpd="sng">
                      <a:solidFill>
                        <a:srgbClr val="000000"/>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 2 </a:t>
                      </a:r>
                      <a:endParaRPr sz="1200">
                        <a:solidFill>
                          <a:srgbClr val="333333"/>
                        </a:solidFill>
                        <a:latin typeface="Roboto"/>
                        <a:ea typeface="Roboto"/>
                        <a:cs typeface="Roboto"/>
                        <a:sym typeface="Roboto"/>
                      </a:endParaRPr>
                    </a:p>
                  </a:txBody>
                  <a:tcPr marL="47625" marR="47625" marT="76200" marB="76200" anchor="ctr">
                    <a:lnL w="9525" cap="flat" cmpd="sng">
                      <a:solidFill>
                        <a:srgbClr val="000000"/>
                      </a:solidFill>
                      <a:prstDash val="solid"/>
                      <a:round/>
                      <a:headEnd type="none" w="sm" len="sm"/>
                      <a:tailEnd type="none" w="sm" len="sm"/>
                    </a:lnL>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650 </a:t>
                      </a:r>
                      <a:endParaRPr sz="1200">
                        <a:solidFill>
                          <a:srgbClr val="333333"/>
                        </a:solidFill>
                        <a:latin typeface="Roboto"/>
                        <a:ea typeface="Roboto"/>
                        <a:cs typeface="Roboto"/>
                        <a:sym typeface="Roboto"/>
                      </a:endParaRPr>
                    </a:p>
                  </a:txBody>
                  <a:tcPr marL="47625" marR="47625" marT="76200" marB="76200" anchor="ct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0.206</a:t>
                      </a:r>
                      <a:endParaRPr sz="1200">
                        <a:solidFill>
                          <a:srgbClr val="333333"/>
                        </a:solidFill>
                        <a:latin typeface="Roboto"/>
                        <a:ea typeface="Roboto"/>
                        <a:cs typeface="Roboto"/>
                        <a:sym typeface="Roboto"/>
                      </a:endParaRPr>
                    </a:p>
                  </a:txBody>
                  <a:tcPr marL="47625" marR="47625" marT="76200" marB="76200" anchor="ct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0.028</a:t>
                      </a:r>
                      <a:endParaRPr sz="1200">
                        <a:solidFill>
                          <a:srgbClr val="333333"/>
                        </a:solidFill>
                        <a:latin typeface="Roboto"/>
                        <a:ea typeface="Roboto"/>
                        <a:cs typeface="Roboto"/>
                        <a:sym typeface="Roboto"/>
                      </a:endParaRPr>
                    </a:p>
                  </a:txBody>
                  <a:tcPr marL="47625" marR="47625" marT="76200" marB="76200" anchor="ct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0.034–0.661</a:t>
                      </a:r>
                      <a:endParaRPr sz="1200">
                        <a:solidFill>
                          <a:srgbClr val="333333"/>
                        </a:solidFill>
                        <a:latin typeface="Roboto"/>
                        <a:ea typeface="Roboto"/>
                        <a:cs typeface="Roboto"/>
                        <a:sym typeface="Roboto"/>
                      </a:endParaRPr>
                    </a:p>
                  </a:txBody>
                  <a:tcPr marL="47625" marR="47625" marT="76200" marB="76200" anchor="ct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extLst>
                  <a:ext uri="{0D108BD9-81ED-4DB2-BD59-A6C34878D82A}">
                    <a16:rowId xmlns:a16="http://schemas.microsoft.com/office/drawing/2014/main" val="10001"/>
                  </a:ext>
                </a:extLst>
              </a:tr>
              <a:tr h="361950">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ICU</a:t>
                      </a:r>
                      <a:endParaRPr sz="1200">
                        <a:solidFill>
                          <a:srgbClr val="333333"/>
                        </a:solidFill>
                        <a:latin typeface="Roboto"/>
                        <a:ea typeface="Roboto"/>
                        <a:cs typeface="Roboto"/>
                        <a:sym typeface="Roboto"/>
                      </a:endParaRPr>
                    </a:p>
                  </a:txBody>
                  <a:tcPr marL="47625" marR="47625" marT="76200" marB="76200" anchor="ctr">
                    <a:lnR w="9525" cap="flat" cmpd="sng">
                      <a:solidFill>
                        <a:srgbClr val="000000"/>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10 </a:t>
                      </a:r>
                      <a:endParaRPr sz="1200">
                        <a:solidFill>
                          <a:srgbClr val="333333"/>
                        </a:solidFill>
                        <a:latin typeface="Roboto"/>
                        <a:ea typeface="Roboto"/>
                        <a:cs typeface="Roboto"/>
                        <a:sym typeface="Roboto"/>
                      </a:endParaRPr>
                    </a:p>
                  </a:txBody>
                  <a:tcPr marL="47625" marR="47625" marT="76200" marB="76200" anchor="ctr">
                    <a:lnL w="9525" cap="flat" cmpd="sng">
                      <a:solidFill>
                        <a:srgbClr val="000000"/>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800 </a:t>
                      </a:r>
                      <a:endParaRPr sz="1200">
                        <a:solidFill>
                          <a:srgbClr val="333333"/>
                        </a:solidFill>
                        <a:latin typeface="Roboto"/>
                        <a:ea typeface="Roboto"/>
                        <a:cs typeface="Roboto"/>
                        <a:sym typeface="Roboto"/>
                      </a:endParaRPr>
                    </a:p>
                  </a:txBody>
                  <a:tcPr marL="47625" marR="47625" marT="76200" marB="7620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0.931</a:t>
                      </a:r>
                      <a:endParaRPr sz="1200">
                        <a:solidFill>
                          <a:srgbClr val="333333"/>
                        </a:solidFill>
                        <a:latin typeface="Roboto"/>
                        <a:ea typeface="Roboto"/>
                        <a:cs typeface="Roboto"/>
                        <a:sym typeface="Roboto"/>
                      </a:endParaRPr>
                    </a:p>
                  </a:txBody>
                  <a:tcPr marL="47625" marR="47625" marT="76200" marB="7620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0.838</a:t>
                      </a:r>
                      <a:endParaRPr sz="1200">
                        <a:solidFill>
                          <a:srgbClr val="333333"/>
                        </a:solidFill>
                        <a:latin typeface="Roboto"/>
                        <a:ea typeface="Roboto"/>
                        <a:cs typeface="Roboto"/>
                        <a:sym typeface="Roboto"/>
                      </a:endParaRPr>
                    </a:p>
                  </a:txBody>
                  <a:tcPr marL="47625" marR="47625" marT="76200" marB="7620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0.444–1.76</a:t>
                      </a:r>
                      <a:endParaRPr sz="1200">
                        <a:solidFill>
                          <a:srgbClr val="333333"/>
                        </a:solidFill>
                        <a:latin typeface="Roboto"/>
                        <a:ea typeface="Roboto"/>
                        <a:cs typeface="Roboto"/>
                        <a:sym typeface="Roboto"/>
                      </a:endParaRPr>
                    </a:p>
                  </a:txBody>
                  <a:tcPr marL="47625" marR="47625" marT="76200" marB="76200"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extLst>
                  <a:ext uri="{0D108BD9-81ED-4DB2-BD59-A6C34878D82A}">
                    <a16:rowId xmlns:a16="http://schemas.microsoft.com/office/drawing/2014/main" val="10002"/>
                  </a:ext>
                </a:extLst>
              </a:tr>
              <a:tr h="371475">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4-West</a:t>
                      </a:r>
                      <a:endParaRPr sz="1200">
                        <a:solidFill>
                          <a:srgbClr val="333333"/>
                        </a:solidFill>
                        <a:latin typeface="Roboto"/>
                        <a:ea typeface="Roboto"/>
                        <a:cs typeface="Roboto"/>
                        <a:sym typeface="Roboto"/>
                      </a:endParaRPr>
                    </a:p>
                  </a:txBody>
                  <a:tcPr marL="47625" marR="47625" marT="76200" marB="76200" anchor="ctr">
                    <a:lnR w="9525" cap="flat" cmpd="sng">
                      <a:solidFill>
                        <a:srgbClr val="000000"/>
                      </a:solidFill>
                      <a:prstDash val="solid"/>
                      <a:round/>
                      <a:headEnd type="none" w="sm" len="sm"/>
                      <a:tailEnd type="none" w="sm" len="sm"/>
                    </a:lnR>
                    <a:lnT w="9525" cap="flat" cmpd="sng">
                      <a:solidFill>
                        <a:srgbClr val="D3D3D3"/>
                      </a:solidFill>
                      <a:prstDash val="solid"/>
                      <a:round/>
                      <a:headEnd type="none" w="sm" len="sm"/>
                      <a:tailEnd type="none" w="sm" len="sm"/>
                    </a:lnT>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21 </a:t>
                      </a:r>
                      <a:endParaRPr sz="1200">
                        <a:solidFill>
                          <a:srgbClr val="333333"/>
                        </a:solidFill>
                        <a:latin typeface="Roboto"/>
                        <a:ea typeface="Roboto"/>
                        <a:cs typeface="Roboto"/>
                        <a:sym typeface="Roboto"/>
                      </a:endParaRPr>
                    </a:p>
                  </a:txBody>
                  <a:tcPr marL="47625" marR="47625" marT="76200" marB="76200" anchor="ctr">
                    <a:lnL w="9525" cap="flat" cmpd="sng">
                      <a:solidFill>
                        <a:srgbClr val="000000"/>
                      </a:solidFill>
                      <a:prstDash val="solid"/>
                      <a:round/>
                      <a:headEnd type="none" w="sm" len="sm"/>
                      <a:tailEnd type="none" w="sm" len="sm"/>
                    </a:lnL>
                    <a:lnT w="9525" cap="flat" cmpd="sng">
                      <a:solidFill>
                        <a:srgbClr val="D3D3D3"/>
                      </a:solidFill>
                      <a:prstDash val="solid"/>
                      <a:round/>
                      <a:headEnd type="none" w="sm" len="sm"/>
                      <a:tailEnd type="none" w="sm" len="sm"/>
                    </a:lnT>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600 </a:t>
                      </a:r>
                      <a:endParaRPr sz="1200">
                        <a:solidFill>
                          <a:srgbClr val="333333"/>
                        </a:solidFill>
                        <a:latin typeface="Roboto"/>
                        <a:ea typeface="Roboto"/>
                        <a:cs typeface="Roboto"/>
                        <a:sym typeface="Roboto"/>
                      </a:endParaRPr>
                    </a:p>
                  </a:txBody>
                  <a:tcPr marL="47625" marR="47625" marT="76200" marB="76200" anchor="ctr">
                    <a:lnT w="9525" cap="flat" cmpd="sng">
                      <a:solidFill>
                        <a:srgbClr val="D3D3D3"/>
                      </a:solidFill>
                      <a:prstDash val="solid"/>
                      <a:round/>
                      <a:headEnd type="none" w="sm" len="sm"/>
                      <a:tailEnd type="none" w="sm" len="sm"/>
                    </a:lnT>
                  </a:tcPr>
                </a:tc>
                <a:tc>
                  <a:txBody>
                    <a:bodyPr/>
                    <a:lstStyle/>
                    <a:p>
                      <a:pPr marL="101600" marR="101600" lvl="0" indent="0" algn="ctr" rtl="0">
                        <a:lnSpc>
                          <a:spcPct val="115000"/>
                        </a:lnSpc>
                        <a:spcBef>
                          <a:spcPts val="0"/>
                        </a:spcBef>
                        <a:spcAft>
                          <a:spcPts val="0"/>
                        </a:spcAft>
                        <a:buNone/>
                      </a:pPr>
                      <a:r>
                        <a:rPr lang="en" sz="1200" b="1">
                          <a:solidFill>
                            <a:srgbClr val="333333"/>
                          </a:solidFill>
                          <a:latin typeface="Roboto"/>
                          <a:ea typeface="Roboto"/>
                          <a:cs typeface="Roboto"/>
                          <a:sym typeface="Roboto"/>
                        </a:rPr>
                        <a:t>3.5</a:t>
                      </a:r>
                      <a:r>
                        <a:rPr lang="en" sz="1200">
                          <a:solidFill>
                            <a:srgbClr val="333333"/>
                          </a:solidFill>
                          <a:latin typeface="Roboto"/>
                          <a:ea typeface="Roboto"/>
                          <a:cs typeface="Roboto"/>
                          <a:sym typeface="Roboto"/>
                        </a:rPr>
                        <a:t>  </a:t>
                      </a:r>
                      <a:endParaRPr sz="1200">
                        <a:solidFill>
                          <a:srgbClr val="333333"/>
                        </a:solidFill>
                        <a:latin typeface="Roboto"/>
                        <a:ea typeface="Roboto"/>
                        <a:cs typeface="Roboto"/>
                        <a:sym typeface="Roboto"/>
                      </a:endParaRPr>
                    </a:p>
                  </a:txBody>
                  <a:tcPr marL="47625" marR="47625" marT="76200" marB="76200" anchor="ctr">
                    <a:lnT w="9525" cap="flat" cmpd="sng">
                      <a:solidFill>
                        <a:srgbClr val="D3D3D3"/>
                      </a:solidFill>
                      <a:prstDash val="solid"/>
                      <a:round/>
                      <a:headEnd type="none" w="sm" len="sm"/>
                      <a:tailEnd type="none" w="sm" len="sm"/>
                    </a:lnT>
                    <a:solidFill>
                      <a:srgbClr val="FAE4E8"/>
                    </a:solidFill>
                  </a:tcPr>
                </a:tc>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4.461 × 10</a:t>
                      </a:r>
                      <a:r>
                        <a:rPr lang="en" sz="1300" baseline="30000">
                          <a:solidFill>
                            <a:srgbClr val="333333"/>
                          </a:solidFill>
                          <a:latin typeface="Roboto"/>
                          <a:ea typeface="Roboto"/>
                          <a:cs typeface="Roboto"/>
                          <a:sym typeface="Roboto"/>
                        </a:rPr>
                        <a:t>−6</a:t>
                      </a:r>
                      <a:endParaRPr sz="1300" baseline="30000">
                        <a:solidFill>
                          <a:srgbClr val="333333"/>
                        </a:solidFill>
                        <a:latin typeface="Roboto"/>
                        <a:ea typeface="Roboto"/>
                        <a:cs typeface="Roboto"/>
                        <a:sym typeface="Roboto"/>
                      </a:endParaRPr>
                    </a:p>
                  </a:txBody>
                  <a:tcPr marL="47625" marR="47625" marT="76200" marB="76200" anchor="ctr">
                    <a:lnT w="9525" cap="flat" cmpd="sng">
                      <a:solidFill>
                        <a:srgbClr val="D3D3D3"/>
                      </a:solidFill>
                      <a:prstDash val="solid"/>
                      <a:round/>
                      <a:headEnd type="none" w="sm" len="sm"/>
                      <a:tailEnd type="none" w="sm" len="sm"/>
                    </a:lnT>
                  </a:tcPr>
                </a:tc>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2.02–5.91</a:t>
                      </a:r>
                      <a:endParaRPr sz="1200">
                        <a:solidFill>
                          <a:srgbClr val="333333"/>
                        </a:solidFill>
                        <a:latin typeface="Roboto"/>
                        <a:ea typeface="Roboto"/>
                        <a:cs typeface="Roboto"/>
                        <a:sym typeface="Roboto"/>
                      </a:endParaRPr>
                    </a:p>
                  </a:txBody>
                  <a:tcPr marL="47625" marR="47625" marT="76200" marB="76200" anchor="ctr">
                    <a:lnT w="9525" cap="flat" cmpd="sng">
                      <a:solidFill>
                        <a:srgbClr val="D3D3D3"/>
                      </a:solidFill>
                      <a:prstDash val="solid"/>
                      <a:round/>
                      <a:headEnd type="none" w="sm" len="sm"/>
                      <a:tailEnd type="none" w="sm" len="sm"/>
                    </a:lnT>
                  </a:tcPr>
                </a:tc>
                <a:extLst>
                  <a:ext uri="{0D108BD9-81ED-4DB2-BD59-A6C34878D82A}">
                    <a16:rowId xmlns:a16="http://schemas.microsoft.com/office/drawing/2014/main" val="10003"/>
                  </a:ext>
                </a:extLst>
              </a:tr>
            </a:tbl>
          </a:graphicData>
        </a:graphic>
      </p:graphicFrame>
      <p:pic>
        <p:nvPicPr>
          <p:cNvPr id="954" name="Google Shape;954;p55"/>
          <p:cNvPicPr preferRelativeResize="0"/>
          <p:nvPr/>
        </p:nvPicPr>
        <p:blipFill>
          <a:blip r:embed="rId4">
            <a:alphaModFix/>
          </a:blip>
          <a:stretch>
            <a:fillRect/>
          </a:stretch>
        </p:blipFill>
        <p:spPr>
          <a:xfrm>
            <a:off x="308025" y="4198550"/>
            <a:ext cx="6003475" cy="406250"/>
          </a:xfrm>
          <a:prstGeom prst="rect">
            <a:avLst/>
          </a:prstGeom>
          <a:noFill/>
          <a:ln>
            <a:noFill/>
          </a:ln>
        </p:spPr>
      </p:pic>
      <p:pic>
        <p:nvPicPr>
          <p:cNvPr id="955" name="Google Shape;955;p55"/>
          <p:cNvPicPr preferRelativeResize="0"/>
          <p:nvPr/>
        </p:nvPicPr>
        <p:blipFill>
          <a:blip r:embed="rId5">
            <a:alphaModFix/>
          </a:blip>
          <a:stretch>
            <a:fillRect/>
          </a:stretch>
        </p:blipFill>
        <p:spPr>
          <a:xfrm>
            <a:off x="2652750" y="1415538"/>
            <a:ext cx="4038600" cy="26765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9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0" name="Google Shape;960;p56"/>
          <p:cNvSpPr txBox="1">
            <a:spLocks noGrp="1"/>
          </p:cNvSpPr>
          <p:nvPr>
            <p:ph type="title"/>
          </p:nvPr>
        </p:nvSpPr>
        <p:spPr>
          <a:xfrm>
            <a:off x="729450" y="632850"/>
            <a:ext cx="52341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What’s wrong with 4-West?</a:t>
            </a:r>
            <a:endParaRPr b="0"/>
          </a:p>
        </p:txBody>
      </p:sp>
      <p:sp>
        <p:nvSpPr>
          <p:cNvPr id="961" name="Google Shape;961;p56"/>
          <p:cNvSpPr txBox="1">
            <a:spLocks noGrp="1"/>
          </p:cNvSpPr>
          <p:nvPr>
            <p:ph type="body" idx="1"/>
          </p:nvPr>
        </p:nvSpPr>
        <p:spPr>
          <a:xfrm>
            <a:off x="729450" y="1393075"/>
            <a:ext cx="4340100" cy="4710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On review of the cases in the past 3 months:</a:t>
            </a:r>
            <a:endParaRPr/>
          </a:p>
        </p:txBody>
      </p:sp>
      <p:sp>
        <p:nvSpPr>
          <p:cNvPr id="962" name="Google Shape;962;p56"/>
          <p:cNvSpPr txBox="1"/>
          <p:nvPr/>
        </p:nvSpPr>
        <p:spPr>
          <a:xfrm>
            <a:off x="5963550" y="477150"/>
            <a:ext cx="3000000" cy="8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accent1"/>
                </a:solidFill>
                <a:latin typeface="Raleway"/>
                <a:ea typeface="Raleway"/>
                <a:cs typeface="Raleway"/>
                <a:sym typeface="Raleway"/>
              </a:rPr>
              <a:t>Besides not being a real unit in my hospital</a:t>
            </a:r>
            <a:r>
              <a:rPr lang="en" sz="2600">
                <a:solidFill>
                  <a:schemeClr val="accent1"/>
                </a:solidFill>
                <a:latin typeface="Raleway"/>
                <a:ea typeface="Raleway"/>
                <a:cs typeface="Raleway"/>
                <a:sym typeface="Raleway"/>
              </a:rPr>
              <a:t> </a:t>
            </a:r>
            <a:endParaRPr>
              <a:solidFill>
                <a:schemeClr val="accent1"/>
              </a:solidFill>
            </a:endParaRPr>
          </a:p>
        </p:txBody>
      </p:sp>
      <p:graphicFrame>
        <p:nvGraphicFramePr>
          <p:cNvPr id="963" name="Google Shape;963;p56"/>
          <p:cNvGraphicFramePr/>
          <p:nvPr/>
        </p:nvGraphicFramePr>
        <p:xfrm>
          <a:off x="952825" y="3436600"/>
          <a:ext cx="3469750" cy="1503765"/>
        </p:xfrm>
        <a:graphic>
          <a:graphicData uri="http://schemas.openxmlformats.org/drawingml/2006/table">
            <a:tbl>
              <a:tblPr>
                <a:solidFill>
                  <a:srgbClr val="FFFFFF"/>
                </a:solidFill>
                <a:tableStyleId>{AC8A3E55-9DD7-4F1B-9858-86D9BF625437}</a:tableStyleId>
              </a:tblPr>
              <a:tblGrid>
                <a:gridCol w="1038900">
                  <a:extLst>
                    <a:ext uri="{9D8B030D-6E8A-4147-A177-3AD203B41FA5}">
                      <a16:colId xmlns:a16="http://schemas.microsoft.com/office/drawing/2014/main" val="20000"/>
                    </a:ext>
                  </a:extLst>
                </a:gridCol>
                <a:gridCol w="1037275">
                  <a:extLst>
                    <a:ext uri="{9D8B030D-6E8A-4147-A177-3AD203B41FA5}">
                      <a16:colId xmlns:a16="http://schemas.microsoft.com/office/drawing/2014/main" val="20001"/>
                    </a:ext>
                  </a:extLst>
                </a:gridCol>
                <a:gridCol w="1393575">
                  <a:extLst>
                    <a:ext uri="{9D8B030D-6E8A-4147-A177-3AD203B41FA5}">
                      <a16:colId xmlns:a16="http://schemas.microsoft.com/office/drawing/2014/main" val="20002"/>
                    </a:ext>
                  </a:extLst>
                </a:gridCol>
              </a:tblGrid>
              <a:tr h="323850">
                <a:tc>
                  <a:txBody>
                    <a:bodyPr/>
                    <a:lstStyle/>
                    <a:p>
                      <a:pPr marL="0" lvl="0" indent="0" algn="r" rtl="0">
                        <a:lnSpc>
                          <a:spcPct val="115000"/>
                        </a:lnSpc>
                        <a:spcBef>
                          <a:spcPts val="0"/>
                        </a:spcBef>
                        <a:spcAft>
                          <a:spcPts val="0"/>
                        </a:spcAft>
                        <a:buNone/>
                      </a:pPr>
                      <a:endParaRPr sz="1200">
                        <a:solidFill>
                          <a:srgbClr val="333333"/>
                        </a:solidFill>
                        <a:latin typeface="Roboto"/>
                        <a:ea typeface="Roboto"/>
                        <a:cs typeface="Roboto"/>
                        <a:sym typeface="Roboto"/>
                      </a:endParaRPr>
                    </a:p>
                  </a:txBody>
                  <a:tcPr marL="47625" marR="47625" marT="47625" marB="57150" anchor="ctr">
                    <a:lnR w="9525" cap="flat" cmpd="sng">
                      <a:solidFill>
                        <a:srgbClr val="000000"/>
                      </a:solidFill>
                      <a:prstDash val="solid"/>
                      <a:round/>
                      <a:headEnd type="none" w="sm" len="sm"/>
                      <a:tailEnd type="none" w="sm" len="sm"/>
                    </a:lnR>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odds_ratio</a:t>
                      </a:r>
                      <a:endParaRPr sz="1200">
                        <a:solidFill>
                          <a:srgbClr val="333333"/>
                        </a:solidFill>
                        <a:latin typeface="Roboto"/>
                        <a:ea typeface="Roboto"/>
                        <a:cs typeface="Roboto"/>
                        <a:sym typeface="Roboto"/>
                      </a:endParaRPr>
                    </a:p>
                  </a:txBody>
                  <a:tcPr marL="47625" marR="47625" marT="47625" marB="57150" anchor="ctr">
                    <a:lnL w="9525" cap="flat" cmpd="sng">
                      <a:solidFill>
                        <a:srgbClr val="000000"/>
                      </a:solidFill>
                      <a:prstDash val="solid"/>
                      <a:round/>
                      <a:headEnd type="none" w="sm" len="sm"/>
                      <a:tailEnd type="none" w="sm" len="sm"/>
                    </a:lnL>
                    <a:lnB w="9525" cap="flat" cmpd="sng">
                      <a:solidFill>
                        <a:schemeClr val="dk2"/>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95% CI</a:t>
                      </a:r>
                      <a:endParaRPr sz="1200">
                        <a:solidFill>
                          <a:srgbClr val="333333"/>
                        </a:solidFill>
                        <a:latin typeface="Roboto"/>
                        <a:ea typeface="Roboto"/>
                        <a:cs typeface="Roboto"/>
                        <a:sym typeface="Roboto"/>
                      </a:endParaRPr>
                    </a:p>
                  </a:txBody>
                  <a:tcPr marL="47625" marR="47625" marT="47625" marB="57150" anchor="ctr">
                    <a:lnB w="9525" cap="flat" cmpd="sng">
                      <a:solidFill>
                        <a:schemeClr val="dk2"/>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371475">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Maternity</a:t>
                      </a:r>
                      <a:endParaRPr sz="1200">
                        <a:solidFill>
                          <a:srgbClr val="333333"/>
                        </a:solidFill>
                        <a:latin typeface="Roboto"/>
                        <a:ea typeface="Roboto"/>
                        <a:cs typeface="Roboto"/>
                        <a:sym typeface="Roboto"/>
                      </a:endParaRPr>
                    </a:p>
                  </a:txBody>
                  <a:tcPr marL="47625" marR="47625" marT="76200" marB="76200" anchor="ctr">
                    <a:lnR w="9525" cap="flat" cmpd="sng">
                      <a:solidFill>
                        <a:srgbClr val="000000"/>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0.206</a:t>
                      </a:r>
                      <a:endParaRPr sz="1200">
                        <a:solidFill>
                          <a:srgbClr val="333333"/>
                        </a:solidFill>
                        <a:latin typeface="Roboto"/>
                        <a:ea typeface="Roboto"/>
                        <a:cs typeface="Roboto"/>
                        <a:sym typeface="Roboto"/>
                      </a:endParaRPr>
                    </a:p>
                  </a:txBody>
                  <a:tcPr marL="47625" marR="47625" marT="76200" marB="76200" anchor="ctr">
                    <a:lnL w="9525" cap="flat" cmpd="sng">
                      <a:solidFill>
                        <a:srgbClr val="000000"/>
                      </a:solidFill>
                      <a:prstDash val="solid"/>
                      <a:round/>
                      <a:headEnd type="none" w="sm" len="sm"/>
                      <a:tailEnd type="none" w="sm" len="sm"/>
                    </a:lnL>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solidFill>
                      <a:srgbClr val="C4E5D0"/>
                    </a:solidFill>
                  </a:tcPr>
                </a:tc>
                <a:tc>
                  <a:txBody>
                    <a:bodyPr/>
                    <a:lstStyle/>
                    <a:p>
                      <a:pPr marL="101600" marR="101600" lvl="0" indent="0" algn="ctr" rtl="0">
                        <a:lnSpc>
                          <a:spcPct val="115000"/>
                        </a:lnSpc>
                        <a:spcBef>
                          <a:spcPts val="0"/>
                        </a:spcBef>
                        <a:spcAft>
                          <a:spcPts val="0"/>
                        </a:spcAft>
                        <a:buNone/>
                      </a:pPr>
                      <a:r>
                        <a:rPr lang="en" sz="1000">
                          <a:solidFill>
                            <a:srgbClr val="333333"/>
                          </a:solidFill>
                          <a:latin typeface="Roboto"/>
                          <a:ea typeface="Roboto"/>
                          <a:cs typeface="Roboto"/>
                          <a:sym typeface="Roboto"/>
                        </a:rPr>
                        <a:t>0.034–0.661</a:t>
                      </a:r>
                      <a:endParaRPr sz="1000">
                        <a:solidFill>
                          <a:srgbClr val="333333"/>
                        </a:solidFill>
                        <a:latin typeface="Roboto"/>
                        <a:ea typeface="Roboto"/>
                        <a:cs typeface="Roboto"/>
                        <a:sym typeface="Roboto"/>
                      </a:endParaRPr>
                    </a:p>
                    <a:p>
                      <a:pPr marL="101600" marR="101600" lvl="0" indent="0" algn="ctr" rtl="0">
                        <a:lnSpc>
                          <a:spcPct val="115000"/>
                        </a:lnSpc>
                        <a:spcBef>
                          <a:spcPts val="0"/>
                        </a:spcBef>
                        <a:spcAft>
                          <a:spcPts val="0"/>
                        </a:spcAft>
                        <a:buNone/>
                      </a:pPr>
                      <a:r>
                        <a:rPr lang="en" sz="1000">
                          <a:solidFill>
                            <a:srgbClr val="333333"/>
                          </a:solidFill>
                          <a:latin typeface="Roboto"/>
                          <a:ea typeface="Roboto"/>
                          <a:cs typeface="Roboto"/>
                          <a:sym typeface="Roboto"/>
                        </a:rPr>
                        <a:t>(p=0.03)</a:t>
                      </a:r>
                      <a:endParaRPr sz="1000">
                        <a:solidFill>
                          <a:srgbClr val="333333"/>
                        </a:solidFill>
                        <a:latin typeface="Roboto"/>
                        <a:ea typeface="Roboto"/>
                        <a:cs typeface="Roboto"/>
                        <a:sym typeface="Roboto"/>
                      </a:endParaRPr>
                    </a:p>
                  </a:txBody>
                  <a:tcPr marL="47625" marR="47625" marT="27425" marB="27425" anchor="ctr">
                    <a:lnT w="9525" cap="flat" cmpd="sng">
                      <a:solidFill>
                        <a:schemeClr val="dk2"/>
                      </a:solidFill>
                      <a:prstDash val="solid"/>
                      <a:round/>
                      <a:headEnd type="none" w="sm" len="sm"/>
                      <a:tailEnd type="none" w="sm" len="sm"/>
                    </a:lnT>
                    <a:lnB w="9525" cap="flat" cmpd="sng">
                      <a:solidFill>
                        <a:srgbClr val="D3D3D3"/>
                      </a:solidFill>
                      <a:prstDash val="solid"/>
                      <a:round/>
                      <a:headEnd type="none" w="sm" len="sm"/>
                      <a:tailEnd type="none" w="sm" len="sm"/>
                    </a:lnB>
                  </a:tcPr>
                </a:tc>
                <a:extLst>
                  <a:ext uri="{0D108BD9-81ED-4DB2-BD59-A6C34878D82A}">
                    <a16:rowId xmlns:a16="http://schemas.microsoft.com/office/drawing/2014/main" val="10001"/>
                  </a:ext>
                </a:extLst>
              </a:tr>
              <a:tr h="361950">
                <a:tc>
                  <a:txBody>
                    <a:bodyPr/>
                    <a:lstStyle/>
                    <a:p>
                      <a:pPr marL="101600" marR="101600" lvl="0" indent="0" algn="r" rtl="0">
                        <a:lnSpc>
                          <a:spcPct val="115000"/>
                        </a:lnSpc>
                        <a:spcBef>
                          <a:spcPts val="0"/>
                        </a:spcBef>
                        <a:spcAft>
                          <a:spcPts val="0"/>
                        </a:spcAft>
                        <a:buNone/>
                      </a:pPr>
                      <a:r>
                        <a:rPr lang="en" sz="1200">
                          <a:solidFill>
                            <a:srgbClr val="333333"/>
                          </a:solidFill>
                          <a:latin typeface="Roboto"/>
                          <a:ea typeface="Roboto"/>
                          <a:cs typeface="Roboto"/>
                          <a:sym typeface="Roboto"/>
                        </a:rPr>
                        <a:t>ICU</a:t>
                      </a:r>
                      <a:endParaRPr sz="1200">
                        <a:solidFill>
                          <a:srgbClr val="333333"/>
                        </a:solidFill>
                        <a:latin typeface="Roboto"/>
                        <a:ea typeface="Roboto"/>
                        <a:cs typeface="Roboto"/>
                        <a:sym typeface="Roboto"/>
                      </a:endParaRPr>
                    </a:p>
                  </a:txBody>
                  <a:tcPr marL="47625" marR="47625" marT="76200" marB="76200" anchor="ctr">
                    <a:lnR w="9525" cap="flat" cmpd="sng">
                      <a:solidFill>
                        <a:srgbClr val="000000"/>
                      </a:solidFill>
                      <a:prstDash val="solid"/>
                      <a:round/>
                      <a:headEnd type="none" w="sm" len="sm"/>
                      <a:tailEnd type="none" w="sm" len="sm"/>
                    </a:ln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tc>
                  <a:txBody>
                    <a:bodyPr/>
                    <a:lstStyle/>
                    <a:p>
                      <a:pPr marL="101600" marR="101600" lvl="0" indent="0" algn="ctr" rtl="0">
                        <a:lnSpc>
                          <a:spcPct val="115000"/>
                        </a:lnSpc>
                        <a:spcBef>
                          <a:spcPts val="0"/>
                        </a:spcBef>
                        <a:spcAft>
                          <a:spcPts val="0"/>
                        </a:spcAft>
                        <a:buNone/>
                      </a:pPr>
                      <a:r>
                        <a:rPr lang="en" sz="1200">
                          <a:solidFill>
                            <a:srgbClr val="333333"/>
                          </a:solidFill>
                          <a:latin typeface="Roboto"/>
                          <a:ea typeface="Roboto"/>
                          <a:cs typeface="Roboto"/>
                          <a:sym typeface="Roboto"/>
                        </a:rPr>
                        <a:t>0.931</a:t>
                      </a:r>
                      <a:endParaRPr sz="1200">
                        <a:solidFill>
                          <a:srgbClr val="333333"/>
                        </a:solidFill>
                        <a:latin typeface="Roboto"/>
                        <a:ea typeface="Roboto"/>
                        <a:cs typeface="Roboto"/>
                        <a:sym typeface="Roboto"/>
                      </a:endParaRPr>
                    </a:p>
                  </a:txBody>
                  <a:tcPr marL="47625" marR="47625" marT="76200" marB="76200" anchor="ctr">
                    <a:lnL w="9525" cap="flat" cmpd="sng">
                      <a:solidFill>
                        <a:srgbClr val="000000"/>
                      </a:solidFill>
                      <a:prstDash val="solid"/>
                      <a:round/>
                      <a:headEnd type="none" w="sm" len="sm"/>
                      <a:tailEnd type="none" w="sm" len="sm"/>
                    </a:lnL>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solidFill>
                      <a:srgbClr val="C4E5D0"/>
                    </a:solidFill>
                  </a:tcPr>
                </a:tc>
                <a:tc>
                  <a:txBody>
                    <a:bodyPr/>
                    <a:lstStyle/>
                    <a:p>
                      <a:pPr marL="101600" marR="101600" lvl="0" indent="0" algn="ctr" rtl="0">
                        <a:lnSpc>
                          <a:spcPct val="115000"/>
                        </a:lnSpc>
                        <a:spcBef>
                          <a:spcPts val="0"/>
                        </a:spcBef>
                        <a:spcAft>
                          <a:spcPts val="0"/>
                        </a:spcAft>
                        <a:buNone/>
                      </a:pPr>
                      <a:r>
                        <a:rPr lang="en" sz="1000">
                          <a:solidFill>
                            <a:srgbClr val="333333"/>
                          </a:solidFill>
                          <a:latin typeface="Roboto"/>
                          <a:ea typeface="Roboto"/>
                          <a:cs typeface="Roboto"/>
                          <a:sym typeface="Roboto"/>
                        </a:rPr>
                        <a:t>0.444–1.76</a:t>
                      </a:r>
                      <a:endParaRPr sz="1000">
                        <a:solidFill>
                          <a:srgbClr val="333333"/>
                        </a:solidFill>
                        <a:latin typeface="Roboto"/>
                        <a:ea typeface="Roboto"/>
                        <a:cs typeface="Roboto"/>
                        <a:sym typeface="Roboto"/>
                      </a:endParaRPr>
                    </a:p>
                    <a:p>
                      <a:pPr marL="101600" marR="101600" lvl="0" indent="0" algn="ctr" rtl="0">
                        <a:lnSpc>
                          <a:spcPct val="115000"/>
                        </a:lnSpc>
                        <a:spcBef>
                          <a:spcPts val="0"/>
                        </a:spcBef>
                        <a:spcAft>
                          <a:spcPts val="0"/>
                        </a:spcAft>
                        <a:buNone/>
                      </a:pPr>
                      <a:r>
                        <a:rPr lang="en" sz="1000">
                          <a:solidFill>
                            <a:srgbClr val="333333"/>
                          </a:solidFill>
                          <a:latin typeface="Roboto"/>
                          <a:ea typeface="Roboto"/>
                          <a:cs typeface="Roboto"/>
                          <a:sym typeface="Roboto"/>
                        </a:rPr>
                        <a:t>(p=0.838)</a:t>
                      </a:r>
                      <a:endParaRPr sz="1000">
                        <a:solidFill>
                          <a:srgbClr val="333333"/>
                        </a:solidFill>
                        <a:latin typeface="Roboto"/>
                        <a:ea typeface="Roboto"/>
                        <a:cs typeface="Roboto"/>
                        <a:sym typeface="Roboto"/>
                      </a:endParaRPr>
                    </a:p>
                  </a:txBody>
                  <a:tcPr marL="47625" marR="47625" marT="27425" marB="27425" anchor="ctr">
                    <a:lnT w="9525" cap="flat" cmpd="sng">
                      <a:solidFill>
                        <a:srgbClr val="D3D3D3"/>
                      </a:solidFill>
                      <a:prstDash val="solid"/>
                      <a:round/>
                      <a:headEnd type="none" w="sm" len="sm"/>
                      <a:tailEnd type="none" w="sm" len="sm"/>
                    </a:lnT>
                    <a:lnB w="9525" cap="flat" cmpd="sng">
                      <a:solidFill>
                        <a:srgbClr val="D3D3D3"/>
                      </a:solidFill>
                      <a:prstDash val="solid"/>
                      <a:round/>
                      <a:headEnd type="none" w="sm" len="sm"/>
                      <a:tailEnd type="none" w="sm" len="sm"/>
                    </a:lnB>
                  </a:tcPr>
                </a:tc>
                <a:extLst>
                  <a:ext uri="{0D108BD9-81ED-4DB2-BD59-A6C34878D82A}">
                    <a16:rowId xmlns:a16="http://schemas.microsoft.com/office/drawing/2014/main" val="10002"/>
                  </a:ext>
                </a:extLst>
              </a:tr>
              <a:tr h="371475">
                <a:tc>
                  <a:txBody>
                    <a:bodyPr/>
                    <a:lstStyle/>
                    <a:p>
                      <a:pPr marL="101600" marR="101600" lvl="0" indent="0" algn="r" rtl="0">
                        <a:lnSpc>
                          <a:spcPct val="115000"/>
                        </a:lnSpc>
                        <a:spcBef>
                          <a:spcPts val="0"/>
                        </a:spcBef>
                        <a:spcAft>
                          <a:spcPts val="0"/>
                        </a:spcAft>
                        <a:buNone/>
                      </a:pPr>
                      <a:r>
                        <a:rPr lang="en" sz="1200">
                          <a:solidFill>
                            <a:schemeClr val="lt1"/>
                          </a:solidFill>
                          <a:latin typeface="Roboto"/>
                          <a:ea typeface="Roboto"/>
                          <a:cs typeface="Roboto"/>
                          <a:sym typeface="Roboto"/>
                        </a:rPr>
                        <a:t>4-West</a:t>
                      </a:r>
                      <a:endParaRPr sz="1200">
                        <a:solidFill>
                          <a:schemeClr val="lt1"/>
                        </a:solidFill>
                        <a:latin typeface="Roboto"/>
                        <a:ea typeface="Roboto"/>
                        <a:cs typeface="Roboto"/>
                        <a:sym typeface="Roboto"/>
                      </a:endParaRPr>
                    </a:p>
                  </a:txBody>
                  <a:tcPr marL="47625" marR="47625" marT="76200" marB="76200" anchor="ctr">
                    <a:lnR w="9525" cap="flat" cmpd="sng">
                      <a:solidFill>
                        <a:srgbClr val="000000"/>
                      </a:solidFill>
                      <a:prstDash val="solid"/>
                      <a:round/>
                      <a:headEnd type="none" w="sm" len="sm"/>
                      <a:tailEnd type="none" w="sm" len="sm"/>
                    </a:lnR>
                    <a:lnT w="9525" cap="flat" cmpd="sng">
                      <a:solidFill>
                        <a:srgbClr val="D3D3D3"/>
                      </a:solidFill>
                      <a:prstDash val="solid"/>
                      <a:round/>
                      <a:headEnd type="none" w="sm" len="sm"/>
                      <a:tailEnd type="none" w="sm" len="sm"/>
                    </a:lnT>
                    <a:solidFill>
                      <a:srgbClr val="DF382C"/>
                    </a:solidFill>
                  </a:tcPr>
                </a:tc>
                <a:tc>
                  <a:txBody>
                    <a:bodyPr/>
                    <a:lstStyle/>
                    <a:p>
                      <a:pPr marL="101600" marR="101600" lvl="0" indent="0" algn="ctr" rtl="0">
                        <a:lnSpc>
                          <a:spcPct val="115000"/>
                        </a:lnSpc>
                        <a:spcBef>
                          <a:spcPts val="0"/>
                        </a:spcBef>
                        <a:spcAft>
                          <a:spcPts val="0"/>
                        </a:spcAft>
                        <a:buNone/>
                      </a:pPr>
                      <a:r>
                        <a:rPr lang="en" sz="1200" b="1">
                          <a:solidFill>
                            <a:srgbClr val="333333"/>
                          </a:solidFill>
                          <a:latin typeface="Roboto"/>
                          <a:ea typeface="Roboto"/>
                          <a:cs typeface="Roboto"/>
                          <a:sym typeface="Roboto"/>
                        </a:rPr>
                        <a:t>3.5</a:t>
                      </a:r>
                      <a:r>
                        <a:rPr lang="en" sz="1200">
                          <a:solidFill>
                            <a:srgbClr val="333333"/>
                          </a:solidFill>
                          <a:latin typeface="Roboto"/>
                          <a:ea typeface="Roboto"/>
                          <a:cs typeface="Roboto"/>
                          <a:sym typeface="Roboto"/>
                        </a:rPr>
                        <a:t>  </a:t>
                      </a:r>
                      <a:endParaRPr sz="1200">
                        <a:solidFill>
                          <a:srgbClr val="333333"/>
                        </a:solidFill>
                        <a:latin typeface="Roboto"/>
                        <a:ea typeface="Roboto"/>
                        <a:cs typeface="Roboto"/>
                        <a:sym typeface="Roboto"/>
                      </a:endParaRPr>
                    </a:p>
                  </a:txBody>
                  <a:tcPr marL="47625" marR="47625" marT="76200" marB="76200" anchor="ctr">
                    <a:lnL w="9525" cap="flat" cmpd="sng">
                      <a:solidFill>
                        <a:srgbClr val="000000"/>
                      </a:solidFill>
                      <a:prstDash val="solid"/>
                      <a:round/>
                      <a:headEnd type="none" w="sm" len="sm"/>
                      <a:tailEnd type="none" w="sm" len="sm"/>
                    </a:lnL>
                    <a:lnT w="9525" cap="flat" cmpd="sng">
                      <a:solidFill>
                        <a:srgbClr val="D3D3D3"/>
                      </a:solidFill>
                      <a:prstDash val="solid"/>
                      <a:round/>
                      <a:headEnd type="none" w="sm" len="sm"/>
                      <a:tailEnd type="none" w="sm" len="sm"/>
                    </a:lnT>
                    <a:solidFill>
                      <a:srgbClr val="FAE4E8"/>
                    </a:solidFill>
                  </a:tcPr>
                </a:tc>
                <a:tc>
                  <a:txBody>
                    <a:bodyPr/>
                    <a:lstStyle/>
                    <a:p>
                      <a:pPr marL="101600" marR="101600" lvl="0" indent="0" algn="ctr" rtl="0">
                        <a:lnSpc>
                          <a:spcPct val="115000"/>
                        </a:lnSpc>
                        <a:spcBef>
                          <a:spcPts val="0"/>
                        </a:spcBef>
                        <a:spcAft>
                          <a:spcPts val="0"/>
                        </a:spcAft>
                        <a:buNone/>
                      </a:pPr>
                      <a:r>
                        <a:rPr lang="en" sz="1000">
                          <a:solidFill>
                            <a:srgbClr val="333333"/>
                          </a:solidFill>
                          <a:latin typeface="Roboto"/>
                          <a:ea typeface="Roboto"/>
                          <a:cs typeface="Roboto"/>
                          <a:sym typeface="Roboto"/>
                        </a:rPr>
                        <a:t>2.02–5.91</a:t>
                      </a:r>
                      <a:endParaRPr sz="1000">
                        <a:solidFill>
                          <a:srgbClr val="333333"/>
                        </a:solidFill>
                        <a:latin typeface="Roboto"/>
                        <a:ea typeface="Roboto"/>
                        <a:cs typeface="Roboto"/>
                        <a:sym typeface="Roboto"/>
                      </a:endParaRPr>
                    </a:p>
                    <a:p>
                      <a:pPr marL="101600" marR="101600" lvl="0" indent="0" algn="ctr" rtl="0">
                        <a:lnSpc>
                          <a:spcPct val="115000"/>
                        </a:lnSpc>
                        <a:spcBef>
                          <a:spcPts val="0"/>
                        </a:spcBef>
                        <a:spcAft>
                          <a:spcPts val="0"/>
                        </a:spcAft>
                        <a:buNone/>
                      </a:pPr>
                      <a:r>
                        <a:rPr lang="en" sz="1000">
                          <a:solidFill>
                            <a:srgbClr val="333333"/>
                          </a:solidFill>
                          <a:latin typeface="Roboto"/>
                          <a:ea typeface="Roboto"/>
                          <a:cs typeface="Roboto"/>
                          <a:sym typeface="Roboto"/>
                        </a:rPr>
                        <a:t>(p&lt;0.001)</a:t>
                      </a:r>
                      <a:endParaRPr sz="1000">
                        <a:solidFill>
                          <a:srgbClr val="333333"/>
                        </a:solidFill>
                        <a:latin typeface="Roboto"/>
                        <a:ea typeface="Roboto"/>
                        <a:cs typeface="Roboto"/>
                        <a:sym typeface="Roboto"/>
                      </a:endParaRPr>
                    </a:p>
                  </a:txBody>
                  <a:tcPr marL="47625" marR="47625" marT="27425" marB="27425" anchor="ctr">
                    <a:lnT w="9525" cap="flat" cmpd="sng">
                      <a:solidFill>
                        <a:srgbClr val="D3D3D3"/>
                      </a:solidFill>
                      <a:prstDash val="solid"/>
                      <a:round/>
                      <a:headEnd type="none" w="sm" len="sm"/>
                      <a:tailEnd type="none" w="sm" len="sm"/>
                    </a:lnT>
                  </a:tcPr>
                </a:tc>
                <a:extLst>
                  <a:ext uri="{0D108BD9-81ED-4DB2-BD59-A6C34878D82A}">
                    <a16:rowId xmlns:a16="http://schemas.microsoft.com/office/drawing/2014/main" val="10003"/>
                  </a:ext>
                </a:extLst>
              </a:tr>
            </a:tbl>
          </a:graphicData>
        </a:graphic>
      </p:graphicFrame>
      <p:sp>
        <p:nvSpPr>
          <p:cNvPr id="964" name="Google Shape;964;p56"/>
          <p:cNvSpPr txBox="1">
            <a:spLocks noGrp="1"/>
          </p:cNvSpPr>
          <p:nvPr>
            <p:ph type="body" idx="1"/>
          </p:nvPr>
        </p:nvSpPr>
        <p:spPr>
          <a:xfrm>
            <a:off x="729450" y="1774075"/>
            <a:ext cx="4340100" cy="11673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a:t>Does </a:t>
            </a:r>
            <a:r>
              <a:rPr lang="en" u="sng"/>
              <a:t>not</a:t>
            </a:r>
            <a:r>
              <a:rPr lang="en"/>
              <a:t> look like they occurred on </a:t>
            </a:r>
            <a:r>
              <a:rPr lang="en" u="sng"/>
              <a:t>similar dates</a:t>
            </a:r>
            <a:endParaRPr u="sng"/>
          </a:p>
          <a:p>
            <a:pPr marL="457200" lvl="0" indent="-311150" algn="l" rtl="0">
              <a:spcBef>
                <a:spcPts val="0"/>
              </a:spcBef>
              <a:spcAft>
                <a:spcPts val="0"/>
              </a:spcAft>
              <a:buSzPts val="1300"/>
              <a:buChar char="●"/>
            </a:pPr>
            <a:r>
              <a:rPr lang="en" u="sng"/>
              <a:t>No</a:t>
            </a:r>
            <a:r>
              <a:rPr lang="en"/>
              <a:t> clear shared </a:t>
            </a:r>
            <a:r>
              <a:rPr lang="en" u="sng"/>
              <a:t>risk factors</a:t>
            </a:r>
            <a:r>
              <a:rPr lang="en"/>
              <a:t> </a:t>
            </a:r>
            <a:r>
              <a:rPr lang="en">
                <a:latin typeface="Open Sans Light"/>
                <a:ea typeface="Open Sans Light"/>
                <a:cs typeface="Open Sans Light"/>
                <a:sym typeface="Open Sans Light"/>
              </a:rPr>
              <a:t>(e.g. coming from the same skilled nursing facility before admission)</a:t>
            </a:r>
            <a:endParaRPr/>
          </a:p>
        </p:txBody>
      </p:sp>
      <p:sp>
        <p:nvSpPr>
          <p:cNvPr id="965" name="Google Shape;965;p56"/>
          <p:cNvSpPr/>
          <p:nvPr/>
        </p:nvSpPr>
        <p:spPr>
          <a:xfrm>
            <a:off x="585550" y="526925"/>
            <a:ext cx="8262300" cy="46164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966" name="Google Shape;966;p56"/>
          <p:cNvSpPr txBox="1"/>
          <p:nvPr/>
        </p:nvSpPr>
        <p:spPr>
          <a:xfrm>
            <a:off x="729450" y="2912900"/>
            <a:ext cx="3693000" cy="384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300">
                <a:solidFill>
                  <a:schemeClr val="dk2"/>
                </a:solidFill>
                <a:latin typeface="Open Sans"/>
                <a:ea typeface="Open Sans"/>
                <a:cs typeface="Open Sans"/>
                <a:sym typeface="Open Sans"/>
              </a:rPr>
              <a:t>But the manager for 4-West does point out…</a:t>
            </a:r>
            <a:endParaRPr/>
          </a:p>
        </p:txBody>
      </p:sp>
      <p:grpSp>
        <p:nvGrpSpPr>
          <p:cNvPr id="967" name="Google Shape;967;p56"/>
          <p:cNvGrpSpPr/>
          <p:nvPr/>
        </p:nvGrpSpPr>
        <p:grpSpPr>
          <a:xfrm>
            <a:off x="5237488" y="1334200"/>
            <a:ext cx="3667125" cy="3619500"/>
            <a:chOff x="5237488" y="1334200"/>
            <a:chExt cx="3667125" cy="3619500"/>
          </a:xfrm>
        </p:grpSpPr>
        <p:pic>
          <p:nvPicPr>
            <p:cNvPr id="968" name="Google Shape;968;p56"/>
            <p:cNvPicPr preferRelativeResize="0"/>
            <p:nvPr/>
          </p:nvPicPr>
          <p:blipFill>
            <a:blip r:embed="rId3">
              <a:alphaModFix/>
            </a:blip>
            <a:stretch>
              <a:fillRect/>
            </a:stretch>
          </p:blipFill>
          <p:spPr>
            <a:xfrm>
              <a:off x="5237488" y="1334200"/>
              <a:ext cx="3667125" cy="3619500"/>
            </a:xfrm>
            <a:prstGeom prst="rect">
              <a:avLst/>
            </a:prstGeom>
            <a:noFill/>
            <a:ln>
              <a:noFill/>
            </a:ln>
          </p:spPr>
        </p:pic>
        <p:sp>
          <p:nvSpPr>
            <p:cNvPr id="969" name="Google Shape;969;p56"/>
            <p:cNvSpPr txBox="1"/>
            <p:nvPr/>
          </p:nvSpPr>
          <p:spPr>
            <a:xfrm>
              <a:off x="5599825" y="291497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a:t>
              </a:r>
              <a:endParaRPr sz="1300" b="1">
                <a:solidFill>
                  <a:schemeClr val="dk2"/>
                </a:solidFill>
                <a:latin typeface="Open Sans"/>
                <a:ea typeface="Open Sans"/>
                <a:cs typeface="Open Sans"/>
                <a:sym typeface="Open Sans"/>
              </a:endParaRPr>
            </a:p>
          </p:txBody>
        </p:sp>
        <p:sp>
          <p:nvSpPr>
            <p:cNvPr id="970" name="Google Shape;970;p56"/>
            <p:cNvSpPr txBox="1"/>
            <p:nvPr/>
          </p:nvSpPr>
          <p:spPr>
            <a:xfrm>
              <a:off x="5599825" y="32670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a:t>
              </a:r>
              <a:endParaRPr sz="1300" b="1">
                <a:solidFill>
                  <a:schemeClr val="dk2"/>
                </a:solidFill>
                <a:latin typeface="Open Sans"/>
                <a:ea typeface="Open Sans"/>
                <a:cs typeface="Open Sans"/>
                <a:sym typeface="Open Sans"/>
              </a:endParaRPr>
            </a:p>
          </p:txBody>
        </p:sp>
        <p:sp>
          <p:nvSpPr>
            <p:cNvPr id="971" name="Google Shape;971;p56"/>
            <p:cNvSpPr txBox="1"/>
            <p:nvPr/>
          </p:nvSpPr>
          <p:spPr>
            <a:xfrm>
              <a:off x="5599825" y="358426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3</a:t>
              </a:r>
              <a:endParaRPr sz="1300" b="1">
                <a:solidFill>
                  <a:schemeClr val="dk2"/>
                </a:solidFill>
                <a:latin typeface="Open Sans"/>
                <a:ea typeface="Open Sans"/>
                <a:cs typeface="Open Sans"/>
                <a:sym typeface="Open Sans"/>
              </a:endParaRPr>
            </a:p>
          </p:txBody>
        </p:sp>
        <p:sp>
          <p:nvSpPr>
            <p:cNvPr id="972" name="Google Shape;972;p56"/>
            <p:cNvSpPr txBox="1"/>
            <p:nvPr/>
          </p:nvSpPr>
          <p:spPr>
            <a:xfrm>
              <a:off x="5525925" y="393811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4</a:t>
              </a:r>
              <a:endParaRPr sz="1300" b="1">
                <a:solidFill>
                  <a:schemeClr val="dk2"/>
                </a:solidFill>
                <a:latin typeface="Open Sans"/>
                <a:ea typeface="Open Sans"/>
                <a:cs typeface="Open Sans"/>
                <a:sym typeface="Open Sans"/>
              </a:endParaRPr>
            </a:p>
          </p:txBody>
        </p:sp>
        <p:sp>
          <p:nvSpPr>
            <p:cNvPr id="973" name="Google Shape;973;p56"/>
            <p:cNvSpPr txBox="1"/>
            <p:nvPr/>
          </p:nvSpPr>
          <p:spPr>
            <a:xfrm>
              <a:off x="5296425"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5</a:t>
              </a:r>
              <a:endParaRPr sz="1300" b="1">
                <a:solidFill>
                  <a:schemeClr val="dk2"/>
                </a:solidFill>
                <a:latin typeface="Open Sans"/>
                <a:ea typeface="Open Sans"/>
                <a:cs typeface="Open Sans"/>
                <a:sym typeface="Open Sans"/>
              </a:endParaRPr>
            </a:p>
          </p:txBody>
        </p:sp>
        <p:sp>
          <p:nvSpPr>
            <p:cNvPr id="974" name="Google Shape;974;p56"/>
            <p:cNvSpPr txBox="1"/>
            <p:nvPr/>
          </p:nvSpPr>
          <p:spPr>
            <a:xfrm>
              <a:off x="5627900"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6</a:t>
              </a:r>
              <a:endParaRPr sz="1300" b="1">
                <a:solidFill>
                  <a:schemeClr val="dk2"/>
                </a:solidFill>
                <a:latin typeface="Open Sans"/>
                <a:ea typeface="Open Sans"/>
                <a:cs typeface="Open Sans"/>
                <a:sym typeface="Open Sans"/>
              </a:endParaRPr>
            </a:p>
          </p:txBody>
        </p:sp>
        <p:sp>
          <p:nvSpPr>
            <p:cNvPr id="975" name="Google Shape;975;p56"/>
            <p:cNvSpPr txBox="1"/>
            <p:nvPr/>
          </p:nvSpPr>
          <p:spPr>
            <a:xfrm>
              <a:off x="594762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7</a:t>
              </a:r>
              <a:endParaRPr sz="1300" b="1">
                <a:solidFill>
                  <a:schemeClr val="dk2"/>
                </a:solidFill>
                <a:latin typeface="Open Sans"/>
                <a:ea typeface="Open Sans"/>
                <a:cs typeface="Open Sans"/>
                <a:sym typeface="Open Sans"/>
              </a:endParaRPr>
            </a:p>
          </p:txBody>
        </p:sp>
        <p:sp>
          <p:nvSpPr>
            <p:cNvPr id="976" name="Google Shape;976;p56"/>
            <p:cNvSpPr txBox="1"/>
            <p:nvPr/>
          </p:nvSpPr>
          <p:spPr>
            <a:xfrm>
              <a:off x="6309621"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8</a:t>
              </a:r>
              <a:endParaRPr sz="1300" b="1">
                <a:solidFill>
                  <a:schemeClr val="dk2"/>
                </a:solidFill>
                <a:latin typeface="Open Sans"/>
                <a:ea typeface="Open Sans"/>
                <a:cs typeface="Open Sans"/>
                <a:sym typeface="Open Sans"/>
              </a:endParaRPr>
            </a:p>
          </p:txBody>
        </p:sp>
        <p:sp>
          <p:nvSpPr>
            <p:cNvPr id="977" name="Google Shape;977;p56"/>
            <p:cNvSpPr txBox="1"/>
            <p:nvPr/>
          </p:nvSpPr>
          <p:spPr>
            <a:xfrm>
              <a:off x="6636804"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9</a:t>
              </a:r>
              <a:endParaRPr sz="1300" b="1">
                <a:solidFill>
                  <a:schemeClr val="dk2"/>
                </a:solidFill>
                <a:latin typeface="Open Sans"/>
                <a:ea typeface="Open Sans"/>
                <a:cs typeface="Open Sans"/>
                <a:sym typeface="Open Sans"/>
              </a:endParaRPr>
            </a:p>
          </p:txBody>
        </p:sp>
        <p:sp>
          <p:nvSpPr>
            <p:cNvPr id="978" name="Google Shape;978;p56"/>
            <p:cNvSpPr txBox="1"/>
            <p:nvPr/>
          </p:nvSpPr>
          <p:spPr>
            <a:xfrm>
              <a:off x="696397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10</a:t>
              </a:r>
              <a:endParaRPr sz="1300" b="1">
                <a:solidFill>
                  <a:schemeClr val="dk2"/>
                </a:solidFill>
                <a:latin typeface="Open Sans"/>
                <a:ea typeface="Open Sans"/>
                <a:cs typeface="Open Sans"/>
                <a:sym typeface="Open Sans"/>
              </a:endParaRPr>
            </a:p>
          </p:txBody>
        </p:sp>
        <p:sp>
          <p:nvSpPr>
            <p:cNvPr id="979" name="Google Shape;979;p56"/>
            <p:cNvSpPr txBox="1"/>
            <p:nvPr/>
          </p:nvSpPr>
          <p:spPr>
            <a:xfrm>
              <a:off x="7291146"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11</a:t>
              </a:r>
              <a:endParaRPr sz="1300" b="1">
                <a:solidFill>
                  <a:schemeClr val="dk2"/>
                </a:solidFill>
                <a:latin typeface="Open Sans"/>
                <a:ea typeface="Open Sans"/>
                <a:cs typeface="Open Sans"/>
                <a:sym typeface="Open Sans"/>
              </a:endParaRPr>
            </a:p>
          </p:txBody>
        </p:sp>
        <p:sp>
          <p:nvSpPr>
            <p:cNvPr id="980" name="Google Shape;980;p56"/>
            <p:cNvSpPr txBox="1"/>
            <p:nvPr/>
          </p:nvSpPr>
          <p:spPr>
            <a:xfrm>
              <a:off x="7618329"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12</a:t>
              </a:r>
              <a:endParaRPr sz="1300" b="1">
                <a:solidFill>
                  <a:schemeClr val="dk2"/>
                </a:solidFill>
                <a:latin typeface="Open Sans"/>
                <a:ea typeface="Open Sans"/>
                <a:cs typeface="Open Sans"/>
                <a:sym typeface="Open Sans"/>
              </a:endParaRPr>
            </a:p>
          </p:txBody>
        </p:sp>
        <p:sp>
          <p:nvSpPr>
            <p:cNvPr id="981" name="Google Shape;981;p56"/>
            <p:cNvSpPr txBox="1"/>
            <p:nvPr/>
          </p:nvSpPr>
          <p:spPr>
            <a:xfrm>
              <a:off x="7952965"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13</a:t>
              </a:r>
              <a:endParaRPr sz="1300" b="1">
                <a:solidFill>
                  <a:schemeClr val="dk2"/>
                </a:solidFill>
                <a:latin typeface="Open Sans"/>
                <a:ea typeface="Open Sans"/>
                <a:cs typeface="Open Sans"/>
                <a:sym typeface="Open Sans"/>
              </a:endParaRPr>
            </a:p>
          </p:txBody>
        </p:sp>
        <p:sp>
          <p:nvSpPr>
            <p:cNvPr id="982" name="Google Shape;982;p56"/>
            <p:cNvSpPr txBox="1"/>
            <p:nvPr/>
          </p:nvSpPr>
          <p:spPr>
            <a:xfrm>
              <a:off x="8280140"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14</a:t>
              </a:r>
              <a:endParaRPr sz="1300" b="1">
                <a:solidFill>
                  <a:schemeClr val="dk2"/>
                </a:solidFill>
                <a:latin typeface="Open Sans"/>
                <a:ea typeface="Open Sans"/>
                <a:cs typeface="Open Sans"/>
                <a:sym typeface="Open Sans"/>
              </a:endParaRPr>
            </a:p>
          </p:txBody>
        </p:sp>
        <p:sp>
          <p:nvSpPr>
            <p:cNvPr id="983" name="Google Shape;983;p56"/>
            <p:cNvSpPr txBox="1"/>
            <p:nvPr/>
          </p:nvSpPr>
          <p:spPr>
            <a:xfrm>
              <a:off x="8607323"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15</a:t>
              </a:r>
              <a:endParaRPr sz="1300" b="1">
                <a:solidFill>
                  <a:schemeClr val="dk2"/>
                </a:solidFill>
                <a:latin typeface="Open Sans"/>
                <a:ea typeface="Open Sans"/>
                <a:cs typeface="Open Sans"/>
                <a:sym typeface="Open Sans"/>
              </a:endParaRPr>
            </a:p>
          </p:txBody>
        </p:sp>
        <p:sp>
          <p:nvSpPr>
            <p:cNvPr id="984" name="Google Shape;984;p56"/>
            <p:cNvSpPr txBox="1"/>
            <p:nvPr/>
          </p:nvSpPr>
          <p:spPr>
            <a:xfrm>
              <a:off x="7913732" y="3961678"/>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16</a:t>
              </a:r>
              <a:endParaRPr sz="1300" b="1">
                <a:solidFill>
                  <a:schemeClr val="dk2"/>
                </a:solidFill>
                <a:latin typeface="Open Sans"/>
                <a:ea typeface="Open Sans"/>
                <a:cs typeface="Open Sans"/>
                <a:sym typeface="Open Sans"/>
              </a:endParaRPr>
            </a:p>
          </p:txBody>
        </p:sp>
        <p:sp>
          <p:nvSpPr>
            <p:cNvPr id="985" name="Google Shape;985;p56"/>
            <p:cNvSpPr txBox="1"/>
            <p:nvPr/>
          </p:nvSpPr>
          <p:spPr>
            <a:xfrm>
              <a:off x="7913732" y="3595600"/>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17</a:t>
              </a:r>
              <a:endParaRPr sz="1300" b="1">
                <a:solidFill>
                  <a:schemeClr val="dk2"/>
                </a:solidFill>
                <a:latin typeface="Open Sans"/>
                <a:ea typeface="Open Sans"/>
                <a:cs typeface="Open Sans"/>
                <a:sym typeface="Open Sans"/>
              </a:endParaRPr>
            </a:p>
          </p:txBody>
        </p:sp>
        <p:sp>
          <p:nvSpPr>
            <p:cNvPr id="986" name="Google Shape;986;p56"/>
            <p:cNvSpPr txBox="1"/>
            <p:nvPr/>
          </p:nvSpPr>
          <p:spPr>
            <a:xfrm>
              <a:off x="7913732" y="3280859"/>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18</a:t>
              </a:r>
              <a:endParaRPr sz="1300" b="1">
                <a:solidFill>
                  <a:schemeClr val="dk2"/>
                </a:solidFill>
                <a:latin typeface="Open Sans"/>
                <a:ea typeface="Open Sans"/>
                <a:cs typeface="Open Sans"/>
                <a:sym typeface="Open Sans"/>
              </a:endParaRPr>
            </a:p>
          </p:txBody>
        </p:sp>
        <p:sp>
          <p:nvSpPr>
            <p:cNvPr id="987" name="Google Shape;987;p56"/>
            <p:cNvSpPr txBox="1"/>
            <p:nvPr/>
          </p:nvSpPr>
          <p:spPr>
            <a:xfrm>
              <a:off x="7913732" y="292970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19</a:t>
              </a:r>
              <a:endParaRPr sz="1300" b="1">
                <a:solidFill>
                  <a:schemeClr val="dk2"/>
                </a:solidFill>
                <a:latin typeface="Open Sans"/>
                <a:ea typeface="Open Sans"/>
                <a:cs typeface="Open Sans"/>
                <a:sym typeface="Open Sans"/>
              </a:endParaRPr>
            </a:p>
          </p:txBody>
        </p:sp>
        <p:sp>
          <p:nvSpPr>
            <p:cNvPr id="988" name="Google Shape;988;p56"/>
            <p:cNvSpPr txBox="1"/>
            <p:nvPr/>
          </p:nvSpPr>
          <p:spPr>
            <a:xfrm>
              <a:off x="7913732" y="26124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20</a:t>
              </a:r>
              <a:endParaRPr sz="1300" b="1">
                <a:solidFill>
                  <a:schemeClr val="dk2"/>
                </a:solidFill>
                <a:latin typeface="Open Sans"/>
                <a:ea typeface="Open Sans"/>
                <a:cs typeface="Open Sans"/>
                <a:sym typeface="Open Sans"/>
              </a:endParaRPr>
            </a:p>
          </p:txBody>
        </p:sp>
        <p:sp>
          <p:nvSpPr>
            <p:cNvPr id="989" name="Google Shape;989;p56"/>
            <p:cNvSpPr txBox="1"/>
            <p:nvPr/>
          </p:nvSpPr>
          <p:spPr>
            <a:xfrm>
              <a:off x="7913732" y="22778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21</a:t>
              </a:r>
              <a:endParaRPr sz="1300" b="1">
                <a:solidFill>
                  <a:schemeClr val="dk2"/>
                </a:solidFill>
                <a:latin typeface="Open Sans"/>
                <a:ea typeface="Open Sans"/>
                <a:cs typeface="Open Sans"/>
                <a:sym typeface="Open Sans"/>
              </a:endParaRPr>
            </a:p>
          </p:txBody>
        </p:sp>
        <p:sp>
          <p:nvSpPr>
            <p:cNvPr id="990" name="Google Shape;990;p56"/>
            <p:cNvSpPr txBox="1"/>
            <p:nvPr/>
          </p:nvSpPr>
          <p:spPr>
            <a:xfrm>
              <a:off x="7913732" y="19431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22</a:t>
              </a:r>
              <a:endParaRPr sz="1300" b="1">
                <a:solidFill>
                  <a:schemeClr val="dk2"/>
                </a:solidFill>
                <a:latin typeface="Open Sans"/>
                <a:ea typeface="Open Sans"/>
                <a:cs typeface="Open Sans"/>
                <a:sym typeface="Open Sans"/>
              </a:endParaRPr>
            </a:p>
          </p:txBody>
        </p:sp>
        <p:sp>
          <p:nvSpPr>
            <p:cNvPr id="991" name="Google Shape;991;p56"/>
            <p:cNvSpPr txBox="1"/>
            <p:nvPr/>
          </p:nvSpPr>
          <p:spPr>
            <a:xfrm>
              <a:off x="7913732" y="157617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23</a:t>
              </a:r>
              <a:endParaRPr sz="1300" b="1">
                <a:solidFill>
                  <a:schemeClr val="dk2"/>
                </a:solidFill>
                <a:latin typeface="Open Sans"/>
                <a:ea typeface="Open Sans"/>
                <a:cs typeface="Open Sans"/>
                <a:sym typeface="Open Sans"/>
              </a:endParaRPr>
            </a:p>
          </p:txBody>
        </p:sp>
        <p:sp>
          <p:nvSpPr>
            <p:cNvPr id="992" name="Google Shape;992;p56"/>
            <p:cNvSpPr txBox="1"/>
            <p:nvPr/>
          </p:nvSpPr>
          <p:spPr>
            <a:xfrm>
              <a:off x="5314413"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30</a:t>
              </a:r>
              <a:endParaRPr sz="1300" b="1">
                <a:solidFill>
                  <a:schemeClr val="dk2"/>
                </a:solidFill>
                <a:latin typeface="Open Sans"/>
                <a:ea typeface="Open Sans"/>
                <a:cs typeface="Open Sans"/>
                <a:sym typeface="Open Sans"/>
              </a:endParaRPr>
            </a:p>
          </p:txBody>
        </p:sp>
        <p:sp>
          <p:nvSpPr>
            <p:cNvPr id="993" name="Google Shape;993;p56"/>
            <p:cNvSpPr txBox="1"/>
            <p:nvPr/>
          </p:nvSpPr>
          <p:spPr>
            <a:xfrm>
              <a:off x="5634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29</a:t>
              </a:r>
              <a:endParaRPr sz="1300" b="1">
                <a:solidFill>
                  <a:schemeClr val="dk2"/>
                </a:solidFill>
                <a:latin typeface="Open Sans"/>
                <a:ea typeface="Open Sans"/>
                <a:cs typeface="Open Sans"/>
                <a:sym typeface="Open Sans"/>
              </a:endParaRPr>
            </a:p>
          </p:txBody>
        </p:sp>
        <p:sp>
          <p:nvSpPr>
            <p:cNvPr id="994" name="Google Shape;994;p56"/>
            <p:cNvSpPr txBox="1"/>
            <p:nvPr/>
          </p:nvSpPr>
          <p:spPr>
            <a:xfrm>
              <a:off x="5996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28</a:t>
              </a:r>
              <a:endParaRPr sz="1300" b="1">
                <a:solidFill>
                  <a:schemeClr val="dk2"/>
                </a:solidFill>
                <a:latin typeface="Open Sans"/>
                <a:ea typeface="Open Sans"/>
                <a:cs typeface="Open Sans"/>
                <a:sym typeface="Open Sans"/>
              </a:endParaRPr>
            </a:p>
          </p:txBody>
        </p:sp>
        <p:sp>
          <p:nvSpPr>
            <p:cNvPr id="995" name="Google Shape;995;p56"/>
            <p:cNvSpPr txBox="1"/>
            <p:nvPr/>
          </p:nvSpPr>
          <p:spPr>
            <a:xfrm>
              <a:off x="630587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27</a:t>
              </a:r>
              <a:endParaRPr sz="1300" b="1">
                <a:solidFill>
                  <a:schemeClr val="dk2"/>
                </a:solidFill>
                <a:latin typeface="Open Sans"/>
                <a:ea typeface="Open Sans"/>
                <a:cs typeface="Open Sans"/>
                <a:sym typeface="Open Sans"/>
              </a:endParaRPr>
            </a:p>
          </p:txBody>
        </p:sp>
        <p:sp>
          <p:nvSpPr>
            <p:cNvPr id="996" name="Google Shape;996;p56"/>
            <p:cNvSpPr txBox="1"/>
            <p:nvPr/>
          </p:nvSpPr>
          <p:spPr>
            <a:xfrm>
              <a:off x="665048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26</a:t>
              </a:r>
              <a:endParaRPr sz="1300" b="1">
                <a:solidFill>
                  <a:schemeClr val="dk2"/>
                </a:solidFill>
                <a:latin typeface="Open Sans"/>
                <a:ea typeface="Open Sans"/>
                <a:cs typeface="Open Sans"/>
                <a:sym typeface="Open Sans"/>
              </a:endParaRPr>
            </a:p>
          </p:txBody>
        </p:sp>
        <p:sp>
          <p:nvSpPr>
            <p:cNvPr id="997" name="Google Shape;997;p56"/>
            <p:cNvSpPr txBox="1"/>
            <p:nvPr/>
          </p:nvSpPr>
          <p:spPr>
            <a:xfrm>
              <a:off x="697765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25</a:t>
              </a:r>
              <a:endParaRPr sz="1300" b="1">
                <a:solidFill>
                  <a:schemeClr val="dk2"/>
                </a:solidFill>
                <a:latin typeface="Open Sans"/>
                <a:ea typeface="Open Sans"/>
                <a:cs typeface="Open Sans"/>
                <a:sym typeface="Open Sans"/>
              </a:endParaRPr>
            </a:p>
          </p:txBody>
        </p:sp>
        <p:sp>
          <p:nvSpPr>
            <p:cNvPr id="998" name="Google Shape;998;p56"/>
            <p:cNvSpPr txBox="1"/>
            <p:nvPr/>
          </p:nvSpPr>
          <p:spPr>
            <a:xfrm>
              <a:off x="7304841"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24</a:t>
              </a:r>
              <a:endParaRPr sz="1300" b="1">
                <a:solidFill>
                  <a:schemeClr val="dk2"/>
                </a:solidFill>
                <a:latin typeface="Open Sans"/>
                <a:ea typeface="Open Sans"/>
                <a:cs typeface="Open Sans"/>
                <a:sym typeface="Open San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6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6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58"/>
          <p:cNvSpPr/>
          <p:nvPr/>
        </p:nvSpPr>
        <p:spPr>
          <a:xfrm>
            <a:off x="1219025" y="2964975"/>
            <a:ext cx="849300" cy="268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18" name="Google Shape;1018;p58"/>
          <p:cNvSpPr txBox="1">
            <a:spLocks noGrp="1"/>
          </p:cNvSpPr>
          <p:nvPr>
            <p:ph type="title"/>
          </p:nvPr>
        </p:nvSpPr>
        <p:spPr>
          <a:xfrm>
            <a:off x="729450" y="632850"/>
            <a:ext cx="52341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What’s wrong with 4-West?</a:t>
            </a:r>
            <a:endParaRPr b="0"/>
          </a:p>
        </p:txBody>
      </p:sp>
      <p:sp>
        <p:nvSpPr>
          <p:cNvPr id="1019" name="Google Shape;1019;p58"/>
          <p:cNvSpPr txBox="1">
            <a:spLocks noGrp="1"/>
          </p:cNvSpPr>
          <p:nvPr>
            <p:ph type="body" idx="1"/>
          </p:nvPr>
        </p:nvSpPr>
        <p:spPr>
          <a:xfrm>
            <a:off x="729450" y="1393075"/>
            <a:ext cx="4340100" cy="6183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Cases over the past month:</a:t>
            </a:r>
            <a:endParaRPr/>
          </a:p>
        </p:txBody>
      </p:sp>
      <p:pic>
        <p:nvPicPr>
          <p:cNvPr id="1020" name="Google Shape;1020;p58"/>
          <p:cNvPicPr preferRelativeResize="0"/>
          <p:nvPr/>
        </p:nvPicPr>
        <p:blipFill>
          <a:blip r:embed="rId3">
            <a:alphaModFix/>
          </a:blip>
          <a:stretch>
            <a:fillRect/>
          </a:stretch>
        </p:blipFill>
        <p:spPr>
          <a:xfrm>
            <a:off x="5237488" y="1334200"/>
            <a:ext cx="3667125" cy="3619500"/>
          </a:xfrm>
          <a:prstGeom prst="rect">
            <a:avLst/>
          </a:prstGeom>
          <a:noFill/>
          <a:ln>
            <a:noFill/>
          </a:ln>
        </p:spPr>
      </p:pic>
      <p:sp>
        <p:nvSpPr>
          <p:cNvPr id="1021" name="Google Shape;1021;p58"/>
          <p:cNvSpPr txBox="1"/>
          <p:nvPr/>
        </p:nvSpPr>
        <p:spPr>
          <a:xfrm>
            <a:off x="5599825" y="291497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a:t>
            </a:r>
            <a:endParaRPr sz="1300" b="1">
              <a:solidFill>
                <a:schemeClr val="dk2"/>
              </a:solidFill>
              <a:latin typeface="Open Sans"/>
              <a:ea typeface="Open Sans"/>
              <a:cs typeface="Open Sans"/>
              <a:sym typeface="Open Sans"/>
            </a:endParaRPr>
          </a:p>
        </p:txBody>
      </p:sp>
      <p:sp>
        <p:nvSpPr>
          <p:cNvPr id="1022" name="Google Shape;1022;p58"/>
          <p:cNvSpPr txBox="1"/>
          <p:nvPr/>
        </p:nvSpPr>
        <p:spPr>
          <a:xfrm>
            <a:off x="5599825" y="32670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a:t>
            </a:r>
            <a:endParaRPr sz="1300" b="1">
              <a:solidFill>
                <a:schemeClr val="dk2"/>
              </a:solidFill>
              <a:latin typeface="Open Sans"/>
              <a:ea typeface="Open Sans"/>
              <a:cs typeface="Open Sans"/>
              <a:sym typeface="Open Sans"/>
            </a:endParaRPr>
          </a:p>
        </p:txBody>
      </p:sp>
      <p:sp>
        <p:nvSpPr>
          <p:cNvPr id="1023" name="Google Shape;1023;p58"/>
          <p:cNvSpPr txBox="1"/>
          <p:nvPr/>
        </p:nvSpPr>
        <p:spPr>
          <a:xfrm>
            <a:off x="5525925" y="393811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4</a:t>
            </a:r>
            <a:endParaRPr sz="1300" b="1">
              <a:solidFill>
                <a:schemeClr val="dk2"/>
              </a:solidFill>
              <a:latin typeface="Open Sans"/>
              <a:ea typeface="Open Sans"/>
              <a:cs typeface="Open Sans"/>
              <a:sym typeface="Open Sans"/>
            </a:endParaRPr>
          </a:p>
        </p:txBody>
      </p:sp>
      <p:sp>
        <p:nvSpPr>
          <p:cNvPr id="1024" name="Google Shape;1024;p58"/>
          <p:cNvSpPr txBox="1"/>
          <p:nvPr/>
        </p:nvSpPr>
        <p:spPr>
          <a:xfrm>
            <a:off x="5296425"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5</a:t>
            </a:r>
            <a:endParaRPr sz="1300" b="1">
              <a:solidFill>
                <a:schemeClr val="dk2"/>
              </a:solidFill>
              <a:latin typeface="Open Sans"/>
              <a:ea typeface="Open Sans"/>
              <a:cs typeface="Open Sans"/>
              <a:sym typeface="Open Sans"/>
            </a:endParaRPr>
          </a:p>
        </p:txBody>
      </p:sp>
      <p:sp>
        <p:nvSpPr>
          <p:cNvPr id="1025" name="Google Shape;1025;p58"/>
          <p:cNvSpPr txBox="1"/>
          <p:nvPr/>
        </p:nvSpPr>
        <p:spPr>
          <a:xfrm>
            <a:off x="5627900"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6</a:t>
            </a:r>
            <a:endParaRPr sz="1300" b="1">
              <a:solidFill>
                <a:schemeClr val="dk2"/>
              </a:solidFill>
              <a:latin typeface="Open Sans"/>
              <a:ea typeface="Open Sans"/>
              <a:cs typeface="Open Sans"/>
              <a:sym typeface="Open Sans"/>
            </a:endParaRPr>
          </a:p>
        </p:txBody>
      </p:sp>
      <p:sp>
        <p:nvSpPr>
          <p:cNvPr id="1026" name="Google Shape;1026;p58"/>
          <p:cNvSpPr txBox="1"/>
          <p:nvPr/>
        </p:nvSpPr>
        <p:spPr>
          <a:xfrm>
            <a:off x="594762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7</a:t>
            </a:r>
            <a:endParaRPr sz="1300" b="1">
              <a:solidFill>
                <a:schemeClr val="dk2"/>
              </a:solidFill>
              <a:latin typeface="Open Sans"/>
              <a:ea typeface="Open Sans"/>
              <a:cs typeface="Open Sans"/>
              <a:sym typeface="Open Sans"/>
            </a:endParaRPr>
          </a:p>
        </p:txBody>
      </p:sp>
      <p:sp>
        <p:nvSpPr>
          <p:cNvPr id="1027" name="Google Shape;1027;p58"/>
          <p:cNvSpPr txBox="1"/>
          <p:nvPr/>
        </p:nvSpPr>
        <p:spPr>
          <a:xfrm>
            <a:off x="6309621"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8</a:t>
            </a:r>
            <a:endParaRPr sz="1300" b="1">
              <a:solidFill>
                <a:schemeClr val="dk2"/>
              </a:solidFill>
              <a:latin typeface="Open Sans"/>
              <a:ea typeface="Open Sans"/>
              <a:cs typeface="Open Sans"/>
              <a:sym typeface="Open Sans"/>
            </a:endParaRPr>
          </a:p>
        </p:txBody>
      </p:sp>
      <p:sp>
        <p:nvSpPr>
          <p:cNvPr id="1028" name="Google Shape;1028;p58"/>
          <p:cNvSpPr txBox="1"/>
          <p:nvPr/>
        </p:nvSpPr>
        <p:spPr>
          <a:xfrm>
            <a:off x="6636804"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9</a:t>
            </a:r>
            <a:endParaRPr sz="1300" b="1">
              <a:solidFill>
                <a:schemeClr val="dk2"/>
              </a:solidFill>
              <a:latin typeface="Open Sans"/>
              <a:ea typeface="Open Sans"/>
              <a:cs typeface="Open Sans"/>
              <a:sym typeface="Open Sans"/>
            </a:endParaRPr>
          </a:p>
        </p:txBody>
      </p:sp>
      <p:sp>
        <p:nvSpPr>
          <p:cNvPr id="1029" name="Google Shape;1029;p58"/>
          <p:cNvSpPr txBox="1"/>
          <p:nvPr/>
        </p:nvSpPr>
        <p:spPr>
          <a:xfrm>
            <a:off x="696397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10</a:t>
            </a:r>
            <a:endParaRPr sz="1300" b="1">
              <a:solidFill>
                <a:schemeClr val="dk2"/>
              </a:solidFill>
              <a:latin typeface="Open Sans"/>
              <a:ea typeface="Open Sans"/>
              <a:cs typeface="Open Sans"/>
              <a:sym typeface="Open Sans"/>
            </a:endParaRPr>
          </a:p>
        </p:txBody>
      </p:sp>
      <p:sp>
        <p:nvSpPr>
          <p:cNvPr id="1030" name="Google Shape;1030;p58"/>
          <p:cNvSpPr txBox="1"/>
          <p:nvPr/>
        </p:nvSpPr>
        <p:spPr>
          <a:xfrm>
            <a:off x="7291146"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11</a:t>
            </a:r>
            <a:endParaRPr sz="1300" b="1">
              <a:solidFill>
                <a:schemeClr val="dk2"/>
              </a:solidFill>
              <a:latin typeface="Open Sans"/>
              <a:ea typeface="Open Sans"/>
              <a:cs typeface="Open Sans"/>
              <a:sym typeface="Open Sans"/>
            </a:endParaRPr>
          </a:p>
        </p:txBody>
      </p:sp>
      <p:sp>
        <p:nvSpPr>
          <p:cNvPr id="1031" name="Google Shape;1031;p58"/>
          <p:cNvSpPr txBox="1"/>
          <p:nvPr/>
        </p:nvSpPr>
        <p:spPr>
          <a:xfrm>
            <a:off x="8280140"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14</a:t>
            </a:r>
            <a:endParaRPr sz="1300" b="1">
              <a:solidFill>
                <a:schemeClr val="dk2"/>
              </a:solidFill>
              <a:latin typeface="Open Sans"/>
              <a:ea typeface="Open Sans"/>
              <a:cs typeface="Open Sans"/>
              <a:sym typeface="Open Sans"/>
            </a:endParaRPr>
          </a:p>
        </p:txBody>
      </p:sp>
      <p:sp>
        <p:nvSpPr>
          <p:cNvPr id="1032" name="Google Shape;1032;p58"/>
          <p:cNvSpPr txBox="1"/>
          <p:nvPr/>
        </p:nvSpPr>
        <p:spPr>
          <a:xfrm>
            <a:off x="7913732" y="3595600"/>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17</a:t>
            </a:r>
            <a:endParaRPr sz="1300" b="1">
              <a:solidFill>
                <a:schemeClr val="dk2"/>
              </a:solidFill>
              <a:latin typeface="Open Sans"/>
              <a:ea typeface="Open Sans"/>
              <a:cs typeface="Open Sans"/>
              <a:sym typeface="Open Sans"/>
            </a:endParaRPr>
          </a:p>
        </p:txBody>
      </p:sp>
      <p:sp>
        <p:nvSpPr>
          <p:cNvPr id="1033" name="Google Shape;1033;p58"/>
          <p:cNvSpPr txBox="1"/>
          <p:nvPr/>
        </p:nvSpPr>
        <p:spPr>
          <a:xfrm>
            <a:off x="7913732" y="3280859"/>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18</a:t>
            </a:r>
            <a:endParaRPr sz="1300" b="1">
              <a:solidFill>
                <a:schemeClr val="dk2"/>
              </a:solidFill>
              <a:latin typeface="Open Sans"/>
              <a:ea typeface="Open Sans"/>
              <a:cs typeface="Open Sans"/>
              <a:sym typeface="Open Sans"/>
            </a:endParaRPr>
          </a:p>
        </p:txBody>
      </p:sp>
      <p:sp>
        <p:nvSpPr>
          <p:cNvPr id="1034" name="Google Shape;1034;p58"/>
          <p:cNvSpPr txBox="1"/>
          <p:nvPr/>
        </p:nvSpPr>
        <p:spPr>
          <a:xfrm>
            <a:off x="7913732" y="292970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19</a:t>
            </a:r>
            <a:endParaRPr sz="1300" b="1">
              <a:solidFill>
                <a:schemeClr val="dk2"/>
              </a:solidFill>
              <a:latin typeface="Open Sans"/>
              <a:ea typeface="Open Sans"/>
              <a:cs typeface="Open Sans"/>
              <a:sym typeface="Open Sans"/>
            </a:endParaRPr>
          </a:p>
        </p:txBody>
      </p:sp>
      <p:sp>
        <p:nvSpPr>
          <p:cNvPr id="1035" name="Google Shape;1035;p58"/>
          <p:cNvSpPr txBox="1"/>
          <p:nvPr/>
        </p:nvSpPr>
        <p:spPr>
          <a:xfrm>
            <a:off x="7913732" y="22778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21</a:t>
            </a:r>
            <a:endParaRPr sz="1300" b="1">
              <a:solidFill>
                <a:schemeClr val="dk2"/>
              </a:solidFill>
              <a:latin typeface="Open Sans"/>
              <a:ea typeface="Open Sans"/>
              <a:cs typeface="Open Sans"/>
              <a:sym typeface="Open Sans"/>
            </a:endParaRPr>
          </a:p>
        </p:txBody>
      </p:sp>
      <p:sp>
        <p:nvSpPr>
          <p:cNvPr id="1036" name="Google Shape;1036;p58"/>
          <p:cNvSpPr txBox="1"/>
          <p:nvPr/>
        </p:nvSpPr>
        <p:spPr>
          <a:xfrm>
            <a:off x="7913732" y="19431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22</a:t>
            </a:r>
            <a:endParaRPr sz="1300" b="1">
              <a:solidFill>
                <a:schemeClr val="dk2"/>
              </a:solidFill>
              <a:latin typeface="Open Sans"/>
              <a:ea typeface="Open Sans"/>
              <a:cs typeface="Open Sans"/>
              <a:sym typeface="Open Sans"/>
            </a:endParaRPr>
          </a:p>
        </p:txBody>
      </p:sp>
      <p:sp>
        <p:nvSpPr>
          <p:cNvPr id="1037" name="Google Shape;1037;p58"/>
          <p:cNvSpPr txBox="1"/>
          <p:nvPr/>
        </p:nvSpPr>
        <p:spPr>
          <a:xfrm>
            <a:off x="7913732" y="157617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23</a:t>
            </a:r>
            <a:endParaRPr sz="1300" b="1">
              <a:solidFill>
                <a:schemeClr val="dk2"/>
              </a:solidFill>
              <a:latin typeface="Open Sans"/>
              <a:ea typeface="Open Sans"/>
              <a:cs typeface="Open Sans"/>
              <a:sym typeface="Open Sans"/>
            </a:endParaRPr>
          </a:p>
        </p:txBody>
      </p:sp>
      <p:sp>
        <p:nvSpPr>
          <p:cNvPr id="1038" name="Google Shape;1038;p58"/>
          <p:cNvSpPr txBox="1"/>
          <p:nvPr/>
        </p:nvSpPr>
        <p:spPr>
          <a:xfrm>
            <a:off x="5314413"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30</a:t>
            </a:r>
            <a:endParaRPr sz="1300" b="1">
              <a:solidFill>
                <a:schemeClr val="dk2"/>
              </a:solidFill>
              <a:latin typeface="Open Sans"/>
              <a:ea typeface="Open Sans"/>
              <a:cs typeface="Open Sans"/>
              <a:sym typeface="Open Sans"/>
            </a:endParaRPr>
          </a:p>
        </p:txBody>
      </p:sp>
      <p:sp>
        <p:nvSpPr>
          <p:cNvPr id="1039" name="Google Shape;1039;p58"/>
          <p:cNvSpPr txBox="1"/>
          <p:nvPr/>
        </p:nvSpPr>
        <p:spPr>
          <a:xfrm>
            <a:off x="5996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28</a:t>
            </a:r>
            <a:endParaRPr sz="1300" b="1">
              <a:solidFill>
                <a:schemeClr val="dk2"/>
              </a:solidFill>
              <a:latin typeface="Open Sans"/>
              <a:ea typeface="Open Sans"/>
              <a:cs typeface="Open Sans"/>
              <a:sym typeface="Open Sans"/>
            </a:endParaRPr>
          </a:p>
        </p:txBody>
      </p:sp>
      <p:sp>
        <p:nvSpPr>
          <p:cNvPr id="1040" name="Google Shape;1040;p58"/>
          <p:cNvSpPr txBox="1"/>
          <p:nvPr/>
        </p:nvSpPr>
        <p:spPr>
          <a:xfrm>
            <a:off x="630587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27</a:t>
            </a:r>
            <a:endParaRPr sz="1300" b="1">
              <a:solidFill>
                <a:schemeClr val="dk2"/>
              </a:solidFill>
              <a:latin typeface="Open Sans"/>
              <a:ea typeface="Open Sans"/>
              <a:cs typeface="Open Sans"/>
              <a:sym typeface="Open Sans"/>
            </a:endParaRPr>
          </a:p>
        </p:txBody>
      </p:sp>
      <p:sp>
        <p:nvSpPr>
          <p:cNvPr id="1041" name="Google Shape;1041;p58"/>
          <p:cNvSpPr txBox="1"/>
          <p:nvPr/>
        </p:nvSpPr>
        <p:spPr>
          <a:xfrm>
            <a:off x="665048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26</a:t>
            </a:r>
            <a:endParaRPr sz="1300" b="1">
              <a:solidFill>
                <a:schemeClr val="dk2"/>
              </a:solidFill>
              <a:latin typeface="Open Sans"/>
              <a:ea typeface="Open Sans"/>
              <a:cs typeface="Open Sans"/>
              <a:sym typeface="Open Sans"/>
            </a:endParaRPr>
          </a:p>
        </p:txBody>
      </p:sp>
      <p:sp>
        <p:nvSpPr>
          <p:cNvPr id="1042" name="Google Shape;1042;p58"/>
          <p:cNvSpPr txBox="1"/>
          <p:nvPr/>
        </p:nvSpPr>
        <p:spPr>
          <a:xfrm>
            <a:off x="697765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25</a:t>
            </a:r>
            <a:endParaRPr sz="1300" b="1">
              <a:solidFill>
                <a:schemeClr val="dk2"/>
              </a:solidFill>
              <a:latin typeface="Open Sans"/>
              <a:ea typeface="Open Sans"/>
              <a:cs typeface="Open Sans"/>
              <a:sym typeface="Open Sans"/>
            </a:endParaRPr>
          </a:p>
        </p:txBody>
      </p:sp>
      <p:sp>
        <p:nvSpPr>
          <p:cNvPr id="1043" name="Google Shape;1043;p58"/>
          <p:cNvSpPr txBox="1"/>
          <p:nvPr/>
        </p:nvSpPr>
        <p:spPr>
          <a:xfrm>
            <a:off x="7304841"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24</a:t>
            </a:r>
            <a:endParaRPr sz="1300" b="1">
              <a:solidFill>
                <a:schemeClr val="dk2"/>
              </a:solidFill>
              <a:latin typeface="Open Sans"/>
              <a:ea typeface="Open Sans"/>
              <a:cs typeface="Open Sans"/>
              <a:sym typeface="Open Sans"/>
            </a:endParaRPr>
          </a:p>
        </p:txBody>
      </p:sp>
      <p:graphicFrame>
        <p:nvGraphicFramePr>
          <p:cNvPr id="1044" name="Google Shape;1044;p58"/>
          <p:cNvGraphicFramePr/>
          <p:nvPr/>
        </p:nvGraphicFramePr>
        <p:xfrm>
          <a:off x="1232550" y="2050400"/>
          <a:ext cx="2595650" cy="2365400"/>
        </p:xfrm>
        <a:graphic>
          <a:graphicData uri="http://schemas.openxmlformats.org/drawingml/2006/table">
            <a:tbl>
              <a:tblPr>
                <a:noFill/>
                <a:tableStyleId>{225281C6-426A-4904-A5BB-36493345AA62}</a:tableStyleId>
              </a:tblPr>
              <a:tblGrid>
                <a:gridCol w="1297825">
                  <a:extLst>
                    <a:ext uri="{9D8B030D-6E8A-4147-A177-3AD203B41FA5}">
                      <a16:colId xmlns:a16="http://schemas.microsoft.com/office/drawing/2014/main" val="20000"/>
                    </a:ext>
                  </a:extLst>
                </a:gridCol>
                <a:gridCol w="1297825">
                  <a:extLst>
                    <a:ext uri="{9D8B030D-6E8A-4147-A177-3AD203B41FA5}">
                      <a16:colId xmlns:a16="http://schemas.microsoft.com/office/drawing/2014/main" val="20001"/>
                    </a:ext>
                  </a:extLst>
                </a:gridCol>
              </a:tblGrid>
              <a:tr h="295675">
                <a:tc>
                  <a:txBody>
                    <a:bodyPr/>
                    <a:lstStyle/>
                    <a:p>
                      <a:pPr marL="0" lvl="0" indent="0" algn="ctr" rtl="0">
                        <a:spcBef>
                          <a:spcPts val="0"/>
                        </a:spcBef>
                        <a:spcAft>
                          <a:spcPts val="0"/>
                        </a:spcAft>
                        <a:buNone/>
                      </a:pPr>
                      <a:r>
                        <a:rPr lang="en" b="1">
                          <a:latin typeface="Open Sans"/>
                          <a:ea typeface="Open Sans"/>
                          <a:cs typeface="Open Sans"/>
                          <a:sym typeface="Open Sans"/>
                        </a:rPr>
                        <a:t>Location</a:t>
                      </a:r>
                      <a:endParaRPr b="1">
                        <a:latin typeface="Open Sans"/>
                        <a:ea typeface="Open Sans"/>
                        <a:cs typeface="Open Sans"/>
                        <a:sym typeface="Open Sans"/>
                      </a:endParaRPr>
                    </a:p>
                  </a:txBody>
                  <a:tcPr marL="0" marR="91425" marT="0" marB="0" anchor="ctr">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b="1">
                          <a:latin typeface="Open Sans"/>
                          <a:ea typeface="Open Sans"/>
                          <a:cs typeface="Open Sans"/>
                          <a:sym typeface="Open Sans"/>
                        </a:rPr>
                        <a:t>C diff cases</a:t>
                      </a:r>
                      <a:endParaRPr b="1">
                        <a:latin typeface="Open Sans"/>
                        <a:ea typeface="Open Sans"/>
                        <a:cs typeface="Open Sans"/>
                        <a:sym typeface="Open Sans"/>
                      </a:endParaRPr>
                    </a:p>
                  </a:txBody>
                  <a:tcPr marL="0" marR="91425" marT="0" marB="0" anchor="ctr">
                    <a:lnL w="9525" cap="flat" cmpd="sng">
                      <a:solidFill>
                        <a:schemeClr val="dk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r h="295675">
                <a:tc>
                  <a:txBody>
                    <a:bodyPr/>
                    <a:lstStyle/>
                    <a:p>
                      <a:pPr marL="0" lvl="0" indent="0" algn="l" rtl="0">
                        <a:spcBef>
                          <a:spcPts val="0"/>
                        </a:spcBef>
                        <a:spcAft>
                          <a:spcPts val="0"/>
                        </a:spcAft>
                        <a:buNone/>
                      </a:pPr>
                      <a:r>
                        <a:rPr lang="en">
                          <a:latin typeface="Open Sans"/>
                          <a:ea typeface="Open Sans"/>
                          <a:cs typeface="Open Sans"/>
                          <a:sym typeface="Open Sans"/>
                        </a:rPr>
                        <a:t>Bed 3</a:t>
                      </a:r>
                      <a:endParaRPr>
                        <a:latin typeface="Open Sans"/>
                        <a:ea typeface="Open Sans"/>
                        <a:cs typeface="Open Sans"/>
                        <a:sym typeface="Open Sans"/>
                      </a:endParaRPr>
                    </a:p>
                  </a:txBody>
                  <a:tcPr marL="0" marR="91425" marT="0" marB="0" anchor="ctr">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tcPr>
                </a:tc>
                <a:tc>
                  <a:txBody>
                    <a:bodyPr/>
                    <a:lstStyle/>
                    <a:p>
                      <a:pPr marL="0" lvl="0" indent="0" algn="ctr" rtl="0">
                        <a:spcBef>
                          <a:spcPts val="0"/>
                        </a:spcBef>
                        <a:spcAft>
                          <a:spcPts val="0"/>
                        </a:spcAft>
                        <a:buNone/>
                      </a:pPr>
                      <a:r>
                        <a:rPr lang="en">
                          <a:latin typeface="Open Sans"/>
                          <a:ea typeface="Open Sans"/>
                          <a:cs typeface="Open Sans"/>
                          <a:sym typeface="Open Sans"/>
                        </a:rPr>
                        <a:t>1</a:t>
                      </a:r>
                      <a:endParaRPr>
                        <a:latin typeface="Open Sans"/>
                        <a:ea typeface="Open Sans"/>
                        <a:cs typeface="Open Sans"/>
                        <a:sym typeface="Open Sans"/>
                      </a:endParaRPr>
                    </a:p>
                  </a:txBody>
                  <a:tcPr marL="0" marR="91425" marT="0" marB="0" anchor="ctr">
                    <a:lnL w="9525" cap="flat" cmpd="sng">
                      <a:solidFill>
                        <a:schemeClr val="dk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2"/>
                      </a:solidFill>
                      <a:prstDash val="solid"/>
                      <a:round/>
                      <a:headEnd type="none" w="sm" len="sm"/>
                      <a:tailEnd type="none" w="sm" len="sm"/>
                    </a:lnT>
                  </a:tcPr>
                </a:tc>
                <a:extLst>
                  <a:ext uri="{0D108BD9-81ED-4DB2-BD59-A6C34878D82A}">
                    <a16:rowId xmlns:a16="http://schemas.microsoft.com/office/drawing/2014/main" val="10001"/>
                  </a:ext>
                </a:extLst>
              </a:tr>
              <a:tr h="295675">
                <a:tc>
                  <a:txBody>
                    <a:bodyPr/>
                    <a:lstStyle/>
                    <a:p>
                      <a:pPr marL="0" lvl="0" indent="0" algn="l" rtl="0">
                        <a:spcBef>
                          <a:spcPts val="0"/>
                        </a:spcBef>
                        <a:spcAft>
                          <a:spcPts val="0"/>
                        </a:spcAft>
                        <a:buNone/>
                      </a:pPr>
                      <a:r>
                        <a:rPr lang="en">
                          <a:latin typeface="Open Sans"/>
                          <a:ea typeface="Open Sans"/>
                          <a:cs typeface="Open Sans"/>
                          <a:sym typeface="Open Sans"/>
                        </a:rPr>
                        <a:t>Bed 12</a:t>
                      </a:r>
                      <a:endParaRPr>
                        <a:latin typeface="Open Sans"/>
                        <a:ea typeface="Open Sans"/>
                        <a:cs typeface="Open Sans"/>
                        <a:sym typeface="Open Sans"/>
                      </a:endParaRPr>
                    </a:p>
                  </a:txBody>
                  <a:tcPr marL="0" marR="91425" marT="0" marB="0" anchor="ctr">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tcPr>
                </a:tc>
                <a:tc>
                  <a:txBody>
                    <a:bodyPr/>
                    <a:lstStyle/>
                    <a:p>
                      <a:pPr marL="0" lvl="0" indent="0" algn="ctr" rtl="0">
                        <a:spcBef>
                          <a:spcPts val="0"/>
                        </a:spcBef>
                        <a:spcAft>
                          <a:spcPts val="0"/>
                        </a:spcAft>
                        <a:buNone/>
                      </a:pPr>
                      <a:r>
                        <a:rPr lang="en">
                          <a:latin typeface="Open Sans"/>
                          <a:ea typeface="Open Sans"/>
                          <a:cs typeface="Open Sans"/>
                          <a:sym typeface="Open Sans"/>
                        </a:rPr>
                        <a:t>1</a:t>
                      </a:r>
                      <a:endParaRPr>
                        <a:latin typeface="Open Sans"/>
                        <a:ea typeface="Open Sans"/>
                        <a:cs typeface="Open Sans"/>
                        <a:sym typeface="Open Sans"/>
                      </a:endParaRPr>
                    </a:p>
                  </a:txBody>
                  <a:tcPr marL="0" marR="91425" marT="0" marB="0" anchor="ctr">
                    <a:lnL w="9525" cap="flat" cmpd="sng">
                      <a:solidFill>
                        <a:schemeClr val="dk2"/>
                      </a:solidFill>
                      <a:prstDash val="solid"/>
                      <a:round/>
                      <a:headEnd type="none" w="sm" len="sm"/>
                      <a:tailEnd type="none" w="sm" len="sm"/>
                    </a:lnL>
                    <a:lnR w="9525" cap="flat" cmpd="sng">
                      <a:solidFill>
                        <a:srgbClr val="9E9E9E">
                          <a:alpha val="0"/>
                        </a:srgbClr>
                      </a:solidFill>
                      <a:prstDash val="solid"/>
                      <a:round/>
                      <a:headEnd type="none" w="sm" len="sm"/>
                      <a:tailEnd type="none" w="sm" len="sm"/>
                    </a:lnR>
                  </a:tcPr>
                </a:tc>
                <a:extLst>
                  <a:ext uri="{0D108BD9-81ED-4DB2-BD59-A6C34878D82A}">
                    <a16:rowId xmlns:a16="http://schemas.microsoft.com/office/drawing/2014/main" val="10002"/>
                  </a:ext>
                </a:extLst>
              </a:tr>
              <a:tr h="295675">
                <a:tc>
                  <a:txBody>
                    <a:bodyPr/>
                    <a:lstStyle/>
                    <a:p>
                      <a:pPr marL="0" lvl="0" indent="0" algn="l" rtl="0">
                        <a:spcBef>
                          <a:spcPts val="0"/>
                        </a:spcBef>
                        <a:spcAft>
                          <a:spcPts val="0"/>
                        </a:spcAft>
                        <a:buNone/>
                      </a:pPr>
                      <a:r>
                        <a:rPr lang="en">
                          <a:latin typeface="Open Sans"/>
                          <a:ea typeface="Open Sans"/>
                          <a:cs typeface="Open Sans"/>
                          <a:sym typeface="Open Sans"/>
                        </a:rPr>
                        <a:t>Bed 13</a:t>
                      </a:r>
                      <a:endParaRPr>
                        <a:latin typeface="Open Sans"/>
                        <a:ea typeface="Open Sans"/>
                        <a:cs typeface="Open Sans"/>
                        <a:sym typeface="Open Sans"/>
                      </a:endParaRPr>
                    </a:p>
                  </a:txBody>
                  <a:tcPr marL="0" marR="91425" marT="0" marB="0" anchor="ctr">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tcPr>
                </a:tc>
                <a:tc>
                  <a:txBody>
                    <a:bodyPr/>
                    <a:lstStyle/>
                    <a:p>
                      <a:pPr marL="0" lvl="0" indent="0" algn="ctr" rtl="0">
                        <a:spcBef>
                          <a:spcPts val="0"/>
                        </a:spcBef>
                        <a:spcAft>
                          <a:spcPts val="0"/>
                        </a:spcAft>
                        <a:buNone/>
                      </a:pPr>
                      <a:r>
                        <a:rPr lang="en">
                          <a:latin typeface="Open Sans"/>
                          <a:ea typeface="Open Sans"/>
                          <a:cs typeface="Open Sans"/>
                          <a:sym typeface="Open Sans"/>
                        </a:rPr>
                        <a:t>2</a:t>
                      </a:r>
                      <a:endParaRPr>
                        <a:latin typeface="Open Sans"/>
                        <a:ea typeface="Open Sans"/>
                        <a:cs typeface="Open Sans"/>
                        <a:sym typeface="Open Sans"/>
                      </a:endParaRPr>
                    </a:p>
                  </a:txBody>
                  <a:tcPr marL="0" marR="91425" marT="0" marB="0" anchor="ctr">
                    <a:lnL w="9525" cap="flat" cmpd="sng">
                      <a:solidFill>
                        <a:schemeClr val="dk2"/>
                      </a:solidFill>
                      <a:prstDash val="solid"/>
                      <a:round/>
                      <a:headEnd type="none" w="sm" len="sm"/>
                      <a:tailEnd type="none" w="sm" len="sm"/>
                    </a:lnL>
                    <a:lnR w="9525" cap="flat" cmpd="sng">
                      <a:solidFill>
                        <a:srgbClr val="9E9E9E">
                          <a:alpha val="0"/>
                        </a:srgbClr>
                      </a:solidFill>
                      <a:prstDash val="solid"/>
                      <a:round/>
                      <a:headEnd type="none" w="sm" len="sm"/>
                      <a:tailEnd type="none" w="sm" len="sm"/>
                    </a:lnR>
                  </a:tcPr>
                </a:tc>
                <a:extLst>
                  <a:ext uri="{0D108BD9-81ED-4DB2-BD59-A6C34878D82A}">
                    <a16:rowId xmlns:a16="http://schemas.microsoft.com/office/drawing/2014/main" val="10003"/>
                  </a:ext>
                </a:extLst>
              </a:tr>
              <a:tr h="295675">
                <a:tc>
                  <a:txBody>
                    <a:bodyPr/>
                    <a:lstStyle/>
                    <a:p>
                      <a:pPr marL="0" lvl="0" indent="0" algn="l" rtl="0">
                        <a:spcBef>
                          <a:spcPts val="0"/>
                        </a:spcBef>
                        <a:spcAft>
                          <a:spcPts val="0"/>
                        </a:spcAft>
                        <a:buNone/>
                      </a:pPr>
                      <a:r>
                        <a:rPr lang="en">
                          <a:latin typeface="Open Sans"/>
                          <a:ea typeface="Open Sans"/>
                          <a:cs typeface="Open Sans"/>
                          <a:sym typeface="Open Sans"/>
                        </a:rPr>
                        <a:t>Bed 15</a:t>
                      </a:r>
                      <a:endParaRPr>
                        <a:latin typeface="Open Sans"/>
                        <a:ea typeface="Open Sans"/>
                        <a:cs typeface="Open Sans"/>
                        <a:sym typeface="Open Sans"/>
                      </a:endParaRPr>
                    </a:p>
                  </a:txBody>
                  <a:tcPr marL="0" marR="91425" marT="0" marB="0" anchor="ctr">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tcPr>
                </a:tc>
                <a:tc>
                  <a:txBody>
                    <a:bodyPr/>
                    <a:lstStyle/>
                    <a:p>
                      <a:pPr marL="0" lvl="0" indent="0" algn="ctr" rtl="0">
                        <a:spcBef>
                          <a:spcPts val="0"/>
                        </a:spcBef>
                        <a:spcAft>
                          <a:spcPts val="0"/>
                        </a:spcAft>
                        <a:buNone/>
                      </a:pPr>
                      <a:r>
                        <a:rPr lang="en">
                          <a:latin typeface="Open Sans"/>
                          <a:ea typeface="Open Sans"/>
                          <a:cs typeface="Open Sans"/>
                          <a:sym typeface="Open Sans"/>
                        </a:rPr>
                        <a:t>1</a:t>
                      </a:r>
                      <a:endParaRPr>
                        <a:latin typeface="Open Sans"/>
                        <a:ea typeface="Open Sans"/>
                        <a:cs typeface="Open Sans"/>
                        <a:sym typeface="Open Sans"/>
                      </a:endParaRPr>
                    </a:p>
                  </a:txBody>
                  <a:tcPr marL="0" marR="91425" marT="0" marB="0" anchor="ctr">
                    <a:lnL w="9525" cap="flat" cmpd="sng">
                      <a:solidFill>
                        <a:schemeClr val="dk2"/>
                      </a:solidFill>
                      <a:prstDash val="solid"/>
                      <a:round/>
                      <a:headEnd type="none" w="sm" len="sm"/>
                      <a:tailEnd type="none" w="sm" len="sm"/>
                    </a:lnL>
                    <a:lnR w="9525" cap="flat" cmpd="sng">
                      <a:solidFill>
                        <a:srgbClr val="9E9E9E">
                          <a:alpha val="0"/>
                        </a:srgbClr>
                      </a:solidFill>
                      <a:prstDash val="solid"/>
                      <a:round/>
                      <a:headEnd type="none" w="sm" len="sm"/>
                      <a:tailEnd type="none" w="sm" len="sm"/>
                    </a:lnR>
                  </a:tcPr>
                </a:tc>
                <a:extLst>
                  <a:ext uri="{0D108BD9-81ED-4DB2-BD59-A6C34878D82A}">
                    <a16:rowId xmlns:a16="http://schemas.microsoft.com/office/drawing/2014/main" val="10004"/>
                  </a:ext>
                </a:extLst>
              </a:tr>
              <a:tr h="295675">
                <a:tc>
                  <a:txBody>
                    <a:bodyPr/>
                    <a:lstStyle/>
                    <a:p>
                      <a:pPr marL="0" lvl="0" indent="0" algn="l" rtl="0">
                        <a:spcBef>
                          <a:spcPts val="0"/>
                        </a:spcBef>
                        <a:spcAft>
                          <a:spcPts val="0"/>
                        </a:spcAft>
                        <a:buNone/>
                      </a:pPr>
                      <a:r>
                        <a:rPr lang="en">
                          <a:latin typeface="Open Sans"/>
                          <a:ea typeface="Open Sans"/>
                          <a:cs typeface="Open Sans"/>
                          <a:sym typeface="Open Sans"/>
                        </a:rPr>
                        <a:t>Bed 16</a:t>
                      </a:r>
                      <a:endParaRPr>
                        <a:latin typeface="Open Sans"/>
                        <a:ea typeface="Open Sans"/>
                        <a:cs typeface="Open Sans"/>
                        <a:sym typeface="Open Sans"/>
                      </a:endParaRPr>
                    </a:p>
                  </a:txBody>
                  <a:tcPr marL="0" marR="91425" marT="0" marB="0" anchor="ctr">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tcPr>
                </a:tc>
                <a:tc>
                  <a:txBody>
                    <a:bodyPr/>
                    <a:lstStyle/>
                    <a:p>
                      <a:pPr marL="0" lvl="0" indent="0" algn="ctr" rtl="0">
                        <a:spcBef>
                          <a:spcPts val="0"/>
                        </a:spcBef>
                        <a:spcAft>
                          <a:spcPts val="0"/>
                        </a:spcAft>
                        <a:buNone/>
                      </a:pPr>
                      <a:r>
                        <a:rPr lang="en">
                          <a:latin typeface="Open Sans"/>
                          <a:ea typeface="Open Sans"/>
                          <a:cs typeface="Open Sans"/>
                          <a:sym typeface="Open Sans"/>
                        </a:rPr>
                        <a:t>1</a:t>
                      </a:r>
                      <a:endParaRPr>
                        <a:latin typeface="Open Sans"/>
                        <a:ea typeface="Open Sans"/>
                        <a:cs typeface="Open Sans"/>
                        <a:sym typeface="Open Sans"/>
                      </a:endParaRPr>
                    </a:p>
                  </a:txBody>
                  <a:tcPr marL="0" marR="91425" marT="0" marB="0" anchor="ctr">
                    <a:lnL w="9525" cap="flat" cmpd="sng">
                      <a:solidFill>
                        <a:schemeClr val="dk2"/>
                      </a:solidFill>
                      <a:prstDash val="solid"/>
                      <a:round/>
                      <a:headEnd type="none" w="sm" len="sm"/>
                      <a:tailEnd type="none" w="sm" len="sm"/>
                    </a:lnL>
                    <a:lnR w="9525" cap="flat" cmpd="sng">
                      <a:solidFill>
                        <a:srgbClr val="9E9E9E">
                          <a:alpha val="0"/>
                        </a:srgbClr>
                      </a:solidFill>
                      <a:prstDash val="solid"/>
                      <a:round/>
                      <a:headEnd type="none" w="sm" len="sm"/>
                      <a:tailEnd type="none" w="sm" len="sm"/>
                    </a:lnR>
                  </a:tcPr>
                </a:tc>
                <a:extLst>
                  <a:ext uri="{0D108BD9-81ED-4DB2-BD59-A6C34878D82A}">
                    <a16:rowId xmlns:a16="http://schemas.microsoft.com/office/drawing/2014/main" val="10005"/>
                  </a:ext>
                </a:extLst>
              </a:tr>
              <a:tr h="295675">
                <a:tc>
                  <a:txBody>
                    <a:bodyPr/>
                    <a:lstStyle/>
                    <a:p>
                      <a:pPr marL="0" lvl="0" indent="0" algn="l" rtl="0">
                        <a:spcBef>
                          <a:spcPts val="0"/>
                        </a:spcBef>
                        <a:spcAft>
                          <a:spcPts val="0"/>
                        </a:spcAft>
                        <a:buNone/>
                      </a:pPr>
                      <a:r>
                        <a:rPr lang="en">
                          <a:latin typeface="Open Sans"/>
                          <a:ea typeface="Open Sans"/>
                          <a:cs typeface="Open Sans"/>
                          <a:sym typeface="Open Sans"/>
                        </a:rPr>
                        <a:t>Bed 20</a:t>
                      </a:r>
                      <a:endParaRPr>
                        <a:latin typeface="Open Sans"/>
                        <a:ea typeface="Open Sans"/>
                        <a:cs typeface="Open Sans"/>
                        <a:sym typeface="Open Sans"/>
                      </a:endParaRPr>
                    </a:p>
                  </a:txBody>
                  <a:tcPr marL="0" marR="91425" marT="0" marB="0" anchor="ctr">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tcPr>
                </a:tc>
                <a:tc>
                  <a:txBody>
                    <a:bodyPr/>
                    <a:lstStyle/>
                    <a:p>
                      <a:pPr marL="0" lvl="0" indent="0" algn="ctr" rtl="0">
                        <a:spcBef>
                          <a:spcPts val="0"/>
                        </a:spcBef>
                        <a:spcAft>
                          <a:spcPts val="0"/>
                        </a:spcAft>
                        <a:buNone/>
                      </a:pPr>
                      <a:r>
                        <a:rPr lang="en">
                          <a:latin typeface="Open Sans"/>
                          <a:ea typeface="Open Sans"/>
                          <a:cs typeface="Open Sans"/>
                          <a:sym typeface="Open Sans"/>
                        </a:rPr>
                        <a:t>1</a:t>
                      </a:r>
                      <a:endParaRPr>
                        <a:latin typeface="Open Sans"/>
                        <a:ea typeface="Open Sans"/>
                        <a:cs typeface="Open Sans"/>
                        <a:sym typeface="Open Sans"/>
                      </a:endParaRPr>
                    </a:p>
                  </a:txBody>
                  <a:tcPr marL="0" marR="91425" marT="0" marB="0" anchor="ctr">
                    <a:lnL w="9525" cap="flat" cmpd="sng">
                      <a:solidFill>
                        <a:schemeClr val="dk2"/>
                      </a:solidFill>
                      <a:prstDash val="solid"/>
                      <a:round/>
                      <a:headEnd type="none" w="sm" len="sm"/>
                      <a:tailEnd type="none" w="sm" len="sm"/>
                    </a:lnL>
                    <a:lnR w="9525" cap="flat" cmpd="sng">
                      <a:solidFill>
                        <a:srgbClr val="9E9E9E">
                          <a:alpha val="0"/>
                        </a:srgbClr>
                      </a:solidFill>
                      <a:prstDash val="solid"/>
                      <a:round/>
                      <a:headEnd type="none" w="sm" len="sm"/>
                      <a:tailEnd type="none" w="sm" len="sm"/>
                    </a:lnR>
                  </a:tcPr>
                </a:tc>
                <a:extLst>
                  <a:ext uri="{0D108BD9-81ED-4DB2-BD59-A6C34878D82A}">
                    <a16:rowId xmlns:a16="http://schemas.microsoft.com/office/drawing/2014/main" val="10006"/>
                  </a:ext>
                </a:extLst>
              </a:tr>
              <a:tr h="295675">
                <a:tc>
                  <a:txBody>
                    <a:bodyPr/>
                    <a:lstStyle/>
                    <a:p>
                      <a:pPr marL="0" lvl="0" indent="0" algn="l" rtl="0">
                        <a:spcBef>
                          <a:spcPts val="0"/>
                        </a:spcBef>
                        <a:spcAft>
                          <a:spcPts val="0"/>
                        </a:spcAft>
                        <a:buNone/>
                      </a:pPr>
                      <a:r>
                        <a:rPr lang="en">
                          <a:latin typeface="Open Sans"/>
                          <a:ea typeface="Open Sans"/>
                          <a:cs typeface="Open Sans"/>
                          <a:sym typeface="Open Sans"/>
                        </a:rPr>
                        <a:t>Bed 29</a:t>
                      </a:r>
                      <a:endParaRPr>
                        <a:latin typeface="Open Sans"/>
                        <a:ea typeface="Open Sans"/>
                        <a:cs typeface="Open Sans"/>
                        <a:sym typeface="Open Sans"/>
                      </a:endParaRPr>
                    </a:p>
                  </a:txBody>
                  <a:tcPr marL="0" marR="91425" marT="0" marB="0" anchor="ctr">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Open Sans"/>
                          <a:ea typeface="Open Sans"/>
                          <a:cs typeface="Open Sans"/>
                          <a:sym typeface="Open Sans"/>
                        </a:rPr>
                        <a:t>1</a:t>
                      </a:r>
                      <a:endParaRPr>
                        <a:latin typeface="Open Sans"/>
                        <a:ea typeface="Open Sans"/>
                        <a:cs typeface="Open Sans"/>
                        <a:sym typeface="Open Sans"/>
                      </a:endParaRPr>
                    </a:p>
                  </a:txBody>
                  <a:tcPr marL="0" marR="91425" marT="0" marB="0" anchor="ctr">
                    <a:lnL w="9525" cap="flat" cmpd="sng">
                      <a:solidFill>
                        <a:schemeClr val="dk2"/>
                      </a:solidFill>
                      <a:prstDash val="solid"/>
                      <a:round/>
                      <a:headEnd type="none" w="sm" len="sm"/>
                      <a:tailEnd type="none" w="sm" len="sm"/>
                    </a:lnL>
                    <a:lnR w="9525" cap="flat" cmpd="sng">
                      <a:solidFill>
                        <a:srgbClr val="9E9E9E">
                          <a:alpha val="0"/>
                        </a:srgbClr>
                      </a:solidFill>
                      <a:prstDash val="solid"/>
                      <a:round/>
                      <a:headEnd type="none" w="sm" len="sm"/>
                      <a:tailEnd type="none" w="sm" len="sm"/>
                    </a:lnR>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1045" name="Google Shape;1045;p58"/>
          <p:cNvSpPr/>
          <p:nvPr/>
        </p:nvSpPr>
        <p:spPr>
          <a:xfrm>
            <a:off x="5249925" y="3541700"/>
            <a:ext cx="746100" cy="308700"/>
          </a:xfrm>
          <a:prstGeom prst="rect">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46" name="Google Shape;1046;p58"/>
          <p:cNvSpPr txBox="1"/>
          <p:nvPr/>
        </p:nvSpPr>
        <p:spPr>
          <a:xfrm>
            <a:off x="5599825" y="358426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3</a:t>
            </a:r>
            <a:endParaRPr sz="1300" b="1">
              <a:solidFill>
                <a:srgbClr val="DF382C"/>
              </a:solidFill>
              <a:latin typeface="Open Sans"/>
              <a:ea typeface="Open Sans"/>
              <a:cs typeface="Open Sans"/>
              <a:sym typeface="Open Sans"/>
            </a:endParaRPr>
          </a:p>
        </p:txBody>
      </p:sp>
      <p:sp>
        <p:nvSpPr>
          <p:cNvPr id="1047" name="Google Shape;1047;p58"/>
          <p:cNvSpPr/>
          <p:nvPr/>
        </p:nvSpPr>
        <p:spPr>
          <a:xfrm>
            <a:off x="5599825" y="2098875"/>
            <a:ext cx="316200" cy="484800"/>
          </a:xfrm>
          <a:prstGeom prst="rect">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48" name="Google Shape;1048;p58"/>
          <p:cNvSpPr txBox="1"/>
          <p:nvPr/>
        </p:nvSpPr>
        <p:spPr>
          <a:xfrm>
            <a:off x="5634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29</a:t>
            </a:r>
            <a:endParaRPr sz="1300" b="1">
              <a:solidFill>
                <a:srgbClr val="DF382C"/>
              </a:solidFill>
              <a:latin typeface="Open Sans"/>
              <a:ea typeface="Open Sans"/>
              <a:cs typeface="Open Sans"/>
              <a:sym typeface="Open Sans"/>
            </a:endParaRPr>
          </a:p>
        </p:txBody>
      </p:sp>
      <p:sp>
        <p:nvSpPr>
          <p:cNvPr id="1049" name="Google Shape;1049;p58"/>
          <p:cNvSpPr/>
          <p:nvPr/>
        </p:nvSpPr>
        <p:spPr>
          <a:xfrm>
            <a:off x="7823800" y="2539425"/>
            <a:ext cx="526800" cy="327000"/>
          </a:xfrm>
          <a:prstGeom prst="rect">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50" name="Google Shape;1050;p58"/>
          <p:cNvSpPr txBox="1"/>
          <p:nvPr/>
        </p:nvSpPr>
        <p:spPr>
          <a:xfrm>
            <a:off x="7913732" y="26124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20</a:t>
            </a:r>
            <a:endParaRPr sz="1300" b="1">
              <a:solidFill>
                <a:srgbClr val="DF382C"/>
              </a:solidFill>
              <a:latin typeface="Open Sans"/>
              <a:ea typeface="Open Sans"/>
              <a:cs typeface="Open Sans"/>
              <a:sym typeface="Open Sans"/>
            </a:endParaRPr>
          </a:p>
        </p:txBody>
      </p:sp>
      <p:sp>
        <p:nvSpPr>
          <p:cNvPr id="1051" name="Google Shape;1051;p58"/>
          <p:cNvSpPr/>
          <p:nvPr/>
        </p:nvSpPr>
        <p:spPr>
          <a:xfrm>
            <a:off x="7823800" y="3874650"/>
            <a:ext cx="507600" cy="357600"/>
          </a:xfrm>
          <a:prstGeom prst="rect">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52" name="Google Shape;1052;p58"/>
          <p:cNvSpPr txBox="1"/>
          <p:nvPr/>
        </p:nvSpPr>
        <p:spPr>
          <a:xfrm>
            <a:off x="7913732" y="3961678"/>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16</a:t>
            </a:r>
            <a:endParaRPr sz="1300" b="1">
              <a:solidFill>
                <a:srgbClr val="DF382C"/>
              </a:solidFill>
              <a:latin typeface="Open Sans"/>
              <a:ea typeface="Open Sans"/>
              <a:cs typeface="Open Sans"/>
              <a:sym typeface="Open Sans"/>
            </a:endParaRPr>
          </a:p>
        </p:txBody>
      </p:sp>
      <p:sp>
        <p:nvSpPr>
          <p:cNvPr id="1053" name="Google Shape;1053;p58"/>
          <p:cNvSpPr/>
          <p:nvPr/>
        </p:nvSpPr>
        <p:spPr>
          <a:xfrm>
            <a:off x="7564600" y="4463675"/>
            <a:ext cx="334200" cy="489900"/>
          </a:xfrm>
          <a:prstGeom prst="rect">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54" name="Google Shape;1054;p58"/>
          <p:cNvSpPr/>
          <p:nvPr/>
        </p:nvSpPr>
        <p:spPr>
          <a:xfrm>
            <a:off x="7898800" y="4467825"/>
            <a:ext cx="316200" cy="484800"/>
          </a:xfrm>
          <a:prstGeom prst="rect">
            <a:avLst/>
          </a:prstGeom>
          <a:solidFill>
            <a:srgbClr val="DF382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55" name="Google Shape;1055;p58"/>
          <p:cNvSpPr/>
          <p:nvPr/>
        </p:nvSpPr>
        <p:spPr>
          <a:xfrm>
            <a:off x="8563975" y="4477375"/>
            <a:ext cx="316200" cy="475200"/>
          </a:xfrm>
          <a:prstGeom prst="rect">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56" name="Google Shape;1056;p58"/>
          <p:cNvSpPr txBox="1"/>
          <p:nvPr/>
        </p:nvSpPr>
        <p:spPr>
          <a:xfrm>
            <a:off x="7618329"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12</a:t>
            </a:r>
            <a:endParaRPr sz="1300" b="1">
              <a:solidFill>
                <a:srgbClr val="DF382C"/>
              </a:solidFill>
              <a:latin typeface="Open Sans"/>
              <a:ea typeface="Open Sans"/>
              <a:cs typeface="Open Sans"/>
              <a:sym typeface="Open Sans"/>
            </a:endParaRPr>
          </a:p>
        </p:txBody>
      </p:sp>
      <p:sp>
        <p:nvSpPr>
          <p:cNvPr id="1057" name="Google Shape;1057;p58"/>
          <p:cNvSpPr txBox="1"/>
          <p:nvPr/>
        </p:nvSpPr>
        <p:spPr>
          <a:xfrm>
            <a:off x="7952965"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lt1"/>
                </a:solidFill>
                <a:latin typeface="Open Sans"/>
                <a:ea typeface="Open Sans"/>
                <a:cs typeface="Open Sans"/>
                <a:sym typeface="Open Sans"/>
              </a:rPr>
              <a:t>13</a:t>
            </a:r>
            <a:endParaRPr sz="1300" b="1">
              <a:solidFill>
                <a:schemeClr val="lt1"/>
              </a:solidFill>
              <a:latin typeface="Open Sans"/>
              <a:ea typeface="Open Sans"/>
              <a:cs typeface="Open Sans"/>
              <a:sym typeface="Open Sans"/>
            </a:endParaRPr>
          </a:p>
        </p:txBody>
      </p:sp>
      <p:sp>
        <p:nvSpPr>
          <p:cNvPr id="1058" name="Google Shape;1058;p58"/>
          <p:cNvSpPr txBox="1"/>
          <p:nvPr/>
        </p:nvSpPr>
        <p:spPr>
          <a:xfrm>
            <a:off x="8607323"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15</a:t>
            </a:r>
            <a:endParaRPr sz="1300" b="1">
              <a:solidFill>
                <a:srgbClr val="DF382C"/>
              </a:solidFill>
              <a:latin typeface="Open Sans"/>
              <a:ea typeface="Open Sans"/>
              <a:cs typeface="Open Sans"/>
              <a:sym typeface="Open Sans"/>
            </a:endParaRPr>
          </a:p>
        </p:txBody>
      </p:sp>
      <p:sp>
        <p:nvSpPr>
          <p:cNvPr id="1059" name="Google Shape;1059;p58"/>
          <p:cNvSpPr txBox="1"/>
          <p:nvPr/>
        </p:nvSpPr>
        <p:spPr>
          <a:xfrm>
            <a:off x="558400" y="4553650"/>
            <a:ext cx="45300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858585"/>
                </a:solidFill>
                <a:latin typeface="Open Sans"/>
                <a:ea typeface="Open Sans"/>
                <a:cs typeface="Open Sans"/>
                <a:sym typeface="Open Sans"/>
              </a:rPr>
              <a:t>Fun fact: We actually don’t have a “room 13”</a:t>
            </a:r>
            <a:endParaRPr sz="1300">
              <a:solidFill>
                <a:srgbClr val="858585"/>
              </a:solidFill>
              <a:latin typeface="Open Sans"/>
              <a:ea typeface="Open Sans"/>
              <a:cs typeface="Open Sans"/>
              <a:sym typeface="Open Sans"/>
            </a:endParaRPr>
          </a:p>
        </p:txBody>
      </p:sp>
      <p:cxnSp>
        <p:nvCxnSpPr>
          <p:cNvPr id="1060" name="Google Shape;1060;p58"/>
          <p:cNvCxnSpPr>
            <a:stCxn id="1059" idx="1"/>
            <a:endCxn id="1017" idx="1"/>
          </p:cNvCxnSpPr>
          <p:nvPr/>
        </p:nvCxnSpPr>
        <p:spPr>
          <a:xfrm rot="10800000" flipH="1">
            <a:off x="558400" y="3099100"/>
            <a:ext cx="660600" cy="1647000"/>
          </a:xfrm>
          <a:prstGeom prst="curvedConnector3">
            <a:avLst>
              <a:gd name="adj1" fmla="val -36047"/>
            </a:avLst>
          </a:prstGeom>
          <a:noFill/>
          <a:ln w="9525" cap="flat" cmpd="sng">
            <a:solidFill>
              <a:srgbClr val="858585"/>
            </a:solidFill>
            <a:prstDash val="solid"/>
            <a:round/>
            <a:headEnd type="none" w="med" len="med"/>
            <a:tailEnd type="triangle" w="med" len="med"/>
          </a:ln>
        </p:spPr>
      </p:cxnSp>
      <p:sp>
        <p:nvSpPr>
          <p:cNvPr id="1061" name="Google Shape;1061;p58"/>
          <p:cNvSpPr/>
          <p:nvPr/>
        </p:nvSpPr>
        <p:spPr>
          <a:xfrm>
            <a:off x="7266975" y="3735725"/>
            <a:ext cx="1877100" cy="1344900"/>
          </a:xfrm>
          <a:prstGeom prst="ellipse">
            <a:avLst/>
          </a:prstGeom>
          <a:noFill/>
          <a:ln w="38100" cap="flat" cmpd="sng">
            <a:solidFill>
              <a:srgbClr val="DF382C"/>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62" name="Google Shape;1062;p58"/>
          <p:cNvSpPr/>
          <p:nvPr/>
        </p:nvSpPr>
        <p:spPr>
          <a:xfrm>
            <a:off x="6358025" y="3099100"/>
            <a:ext cx="1193700" cy="691500"/>
          </a:xfrm>
          <a:prstGeom prst="roundRect">
            <a:avLst>
              <a:gd name="adj" fmla="val 16667"/>
            </a:avLst>
          </a:prstGeom>
          <a:solidFill>
            <a:srgbClr val="DF382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chemeClr val="lt1"/>
                </a:solidFill>
                <a:latin typeface="Open Sans"/>
                <a:ea typeface="Open Sans"/>
                <a:cs typeface="Open Sans"/>
                <a:sym typeface="Open Sans"/>
              </a:rPr>
              <a:t>Is this a cluster?</a:t>
            </a:r>
            <a:endParaRPr sz="1500" b="1">
              <a:solidFill>
                <a:schemeClr val="lt1"/>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3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3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3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3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3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3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4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4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4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4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4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4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04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4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04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05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05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052"/>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05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05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05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05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057"/>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058"/>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062"/>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0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57"/>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John Snow</a:t>
            </a:r>
            <a:endParaRPr/>
          </a:p>
        </p:txBody>
      </p:sp>
      <p:grpSp>
        <p:nvGrpSpPr>
          <p:cNvPr id="1004" name="Google Shape;1004;p57"/>
          <p:cNvGrpSpPr/>
          <p:nvPr/>
        </p:nvGrpSpPr>
        <p:grpSpPr>
          <a:xfrm>
            <a:off x="4372825" y="984600"/>
            <a:ext cx="4541899" cy="3996876"/>
            <a:chOff x="3876250" y="632850"/>
            <a:chExt cx="4541899" cy="3996876"/>
          </a:xfrm>
        </p:grpSpPr>
        <p:pic>
          <p:nvPicPr>
            <p:cNvPr id="1005" name="Google Shape;1005;p57"/>
            <p:cNvPicPr preferRelativeResize="0"/>
            <p:nvPr/>
          </p:nvPicPr>
          <p:blipFill>
            <a:blip r:embed="rId3">
              <a:alphaModFix/>
            </a:blip>
            <a:stretch>
              <a:fillRect/>
            </a:stretch>
          </p:blipFill>
          <p:spPr>
            <a:xfrm>
              <a:off x="3876250" y="632850"/>
              <a:ext cx="4541899" cy="3996876"/>
            </a:xfrm>
            <a:prstGeom prst="rect">
              <a:avLst/>
            </a:prstGeom>
            <a:noFill/>
            <a:ln>
              <a:noFill/>
            </a:ln>
          </p:spPr>
        </p:pic>
        <p:sp>
          <p:nvSpPr>
            <p:cNvPr id="1006" name="Google Shape;1006;p57"/>
            <p:cNvSpPr txBox="1"/>
            <p:nvPr/>
          </p:nvSpPr>
          <p:spPr>
            <a:xfrm>
              <a:off x="6692475" y="4106525"/>
              <a:ext cx="1725600" cy="523200"/>
            </a:xfrm>
            <a:prstGeom prst="rect">
              <a:avLst/>
            </a:prstGeom>
            <a:solidFill>
              <a:srgbClr val="FAE4E8">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a:latin typeface="Open Sans"/>
                  <a:ea typeface="Open Sans"/>
                  <a:cs typeface="Open Sans"/>
                  <a:sym typeface="Open Sans"/>
                </a:rPr>
                <a:t>John Snow’s cholera map,1855  (</a:t>
              </a:r>
              <a:r>
                <a:rPr lang="en" sz="1100" u="sng">
                  <a:solidFill>
                    <a:schemeClr val="hlink"/>
                  </a:solidFill>
                  <a:latin typeface="Open Sans"/>
                  <a:ea typeface="Open Sans"/>
                  <a:cs typeface="Open Sans"/>
                  <a:sym typeface="Open Sans"/>
                  <a:hlinkClick r:id="rId4"/>
                </a:rPr>
                <a:t>Source</a:t>
              </a:r>
              <a:r>
                <a:rPr lang="en" sz="1100">
                  <a:latin typeface="Open Sans"/>
                  <a:ea typeface="Open Sans"/>
                  <a:cs typeface="Open Sans"/>
                  <a:sym typeface="Open Sans"/>
                </a:rPr>
                <a:t>)</a:t>
              </a:r>
              <a:endParaRPr sz="1100">
                <a:latin typeface="Open Sans"/>
                <a:ea typeface="Open Sans"/>
                <a:cs typeface="Open Sans"/>
                <a:sym typeface="Open Sans"/>
              </a:endParaRPr>
            </a:p>
          </p:txBody>
        </p:sp>
      </p:grpSp>
      <p:grpSp>
        <p:nvGrpSpPr>
          <p:cNvPr id="1007" name="Google Shape;1007;p57"/>
          <p:cNvGrpSpPr/>
          <p:nvPr/>
        </p:nvGrpSpPr>
        <p:grpSpPr>
          <a:xfrm>
            <a:off x="1944949" y="2635300"/>
            <a:ext cx="2351101" cy="2346175"/>
            <a:chOff x="1944949" y="1652025"/>
            <a:chExt cx="2351101" cy="2346175"/>
          </a:xfrm>
        </p:grpSpPr>
        <p:pic>
          <p:nvPicPr>
            <p:cNvPr id="1008" name="Google Shape;1008;p57"/>
            <p:cNvPicPr preferRelativeResize="0"/>
            <p:nvPr/>
          </p:nvPicPr>
          <p:blipFill>
            <a:blip r:embed="rId5">
              <a:alphaModFix/>
            </a:blip>
            <a:stretch>
              <a:fillRect/>
            </a:stretch>
          </p:blipFill>
          <p:spPr>
            <a:xfrm>
              <a:off x="1944949" y="1652025"/>
              <a:ext cx="2351100" cy="2346175"/>
            </a:xfrm>
            <a:prstGeom prst="rect">
              <a:avLst/>
            </a:prstGeom>
            <a:noFill/>
            <a:ln>
              <a:noFill/>
            </a:ln>
          </p:spPr>
        </p:pic>
        <p:sp>
          <p:nvSpPr>
            <p:cNvPr id="1009" name="Google Shape;1009;p57"/>
            <p:cNvSpPr txBox="1"/>
            <p:nvPr/>
          </p:nvSpPr>
          <p:spPr>
            <a:xfrm>
              <a:off x="3059150" y="3475000"/>
              <a:ext cx="1236900" cy="5232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a:latin typeface="Open Sans"/>
                  <a:ea typeface="Open Sans"/>
                  <a:cs typeface="Open Sans"/>
                  <a:sym typeface="Open Sans"/>
                </a:rPr>
                <a:t>John Snow (epidemiology)</a:t>
              </a:r>
              <a:endParaRPr sz="1100">
                <a:latin typeface="Open Sans"/>
                <a:ea typeface="Open Sans"/>
                <a:cs typeface="Open Sans"/>
                <a:sym typeface="Open Sans"/>
              </a:endParaRPr>
            </a:p>
          </p:txBody>
        </p:sp>
      </p:grpSp>
      <p:grpSp>
        <p:nvGrpSpPr>
          <p:cNvPr id="1010" name="Google Shape;1010;p57"/>
          <p:cNvGrpSpPr/>
          <p:nvPr/>
        </p:nvGrpSpPr>
        <p:grpSpPr>
          <a:xfrm>
            <a:off x="89021" y="2424350"/>
            <a:ext cx="1779154" cy="2557125"/>
            <a:chOff x="89021" y="1652025"/>
            <a:chExt cx="1779154" cy="2557125"/>
          </a:xfrm>
        </p:grpSpPr>
        <p:pic>
          <p:nvPicPr>
            <p:cNvPr id="1011" name="Google Shape;1011;p57"/>
            <p:cNvPicPr preferRelativeResize="0"/>
            <p:nvPr/>
          </p:nvPicPr>
          <p:blipFill>
            <a:blip r:embed="rId6">
              <a:alphaModFix/>
            </a:blip>
            <a:stretch>
              <a:fillRect/>
            </a:stretch>
          </p:blipFill>
          <p:spPr>
            <a:xfrm>
              <a:off x="89021" y="1652025"/>
              <a:ext cx="1779150" cy="2557125"/>
            </a:xfrm>
            <a:prstGeom prst="rect">
              <a:avLst/>
            </a:prstGeom>
            <a:noFill/>
            <a:ln>
              <a:noFill/>
            </a:ln>
          </p:spPr>
        </p:pic>
        <p:sp>
          <p:nvSpPr>
            <p:cNvPr id="1012" name="Google Shape;1012;p57"/>
            <p:cNvSpPr txBox="1"/>
            <p:nvPr/>
          </p:nvSpPr>
          <p:spPr>
            <a:xfrm>
              <a:off x="390075" y="3685950"/>
              <a:ext cx="1478100" cy="5232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a:latin typeface="Open Sans"/>
                  <a:ea typeface="Open Sans"/>
                  <a:cs typeface="Open Sans"/>
                  <a:sym typeface="Open Sans"/>
                </a:rPr>
                <a:t>John Snow </a:t>
              </a:r>
              <a:endParaRPr sz="1100">
                <a:latin typeface="Open Sans"/>
                <a:ea typeface="Open Sans"/>
                <a:cs typeface="Open Sans"/>
                <a:sym typeface="Open Sans"/>
              </a:endParaRPr>
            </a:p>
            <a:p>
              <a:pPr marL="0" lvl="0" indent="0" algn="r" rtl="0">
                <a:spcBef>
                  <a:spcPts val="0"/>
                </a:spcBef>
                <a:spcAft>
                  <a:spcPts val="0"/>
                </a:spcAft>
                <a:buNone/>
              </a:pPr>
              <a:r>
                <a:rPr lang="en" sz="1100">
                  <a:latin typeface="Open Sans"/>
                  <a:ea typeface="Open Sans"/>
                  <a:cs typeface="Open Sans"/>
                  <a:sym typeface="Open Sans"/>
                </a:rPr>
                <a:t>(Game of Thrones)</a:t>
              </a:r>
              <a:endParaRPr sz="1100">
                <a:latin typeface="Open Sans"/>
                <a:ea typeface="Open Sans"/>
                <a:cs typeface="Open Sans"/>
                <a:sym typeface="Open San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sp>
        <p:nvSpPr>
          <p:cNvPr id="1067" name="Google Shape;1067;p59"/>
          <p:cNvSpPr txBox="1">
            <a:spLocks noGrp="1"/>
          </p:cNvSpPr>
          <p:nvPr>
            <p:ph type="title"/>
          </p:nvPr>
        </p:nvSpPr>
        <p:spPr>
          <a:xfrm>
            <a:off x="729450" y="632850"/>
            <a:ext cx="52341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Doing some observations</a:t>
            </a:r>
            <a:endParaRPr b="0"/>
          </a:p>
        </p:txBody>
      </p:sp>
      <p:pic>
        <p:nvPicPr>
          <p:cNvPr id="1068" name="Google Shape;1068;p59"/>
          <p:cNvPicPr preferRelativeResize="0"/>
          <p:nvPr/>
        </p:nvPicPr>
        <p:blipFill>
          <a:blip r:embed="rId3">
            <a:alphaModFix/>
          </a:blip>
          <a:stretch>
            <a:fillRect/>
          </a:stretch>
        </p:blipFill>
        <p:spPr>
          <a:xfrm>
            <a:off x="5237488" y="1334200"/>
            <a:ext cx="3667125" cy="3619500"/>
          </a:xfrm>
          <a:prstGeom prst="rect">
            <a:avLst/>
          </a:prstGeom>
          <a:noFill/>
          <a:ln>
            <a:noFill/>
          </a:ln>
        </p:spPr>
      </p:pic>
      <p:sp>
        <p:nvSpPr>
          <p:cNvPr id="1069" name="Google Shape;1069;p59"/>
          <p:cNvSpPr txBox="1"/>
          <p:nvPr/>
        </p:nvSpPr>
        <p:spPr>
          <a:xfrm>
            <a:off x="5599825" y="291497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a:t>
            </a:r>
            <a:endParaRPr sz="1300" b="1">
              <a:solidFill>
                <a:schemeClr val="dk2"/>
              </a:solidFill>
              <a:latin typeface="Open Sans"/>
              <a:ea typeface="Open Sans"/>
              <a:cs typeface="Open Sans"/>
              <a:sym typeface="Open Sans"/>
            </a:endParaRPr>
          </a:p>
        </p:txBody>
      </p:sp>
      <p:sp>
        <p:nvSpPr>
          <p:cNvPr id="1070" name="Google Shape;1070;p59"/>
          <p:cNvSpPr txBox="1"/>
          <p:nvPr/>
        </p:nvSpPr>
        <p:spPr>
          <a:xfrm>
            <a:off x="5599825" y="32670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a:t>
            </a:r>
            <a:endParaRPr sz="1300" b="1">
              <a:solidFill>
                <a:schemeClr val="dk2"/>
              </a:solidFill>
              <a:latin typeface="Open Sans"/>
              <a:ea typeface="Open Sans"/>
              <a:cs typeface="Open Sans"/>
              <a:sym typeface="Open Sans"/>
            </a:endParaRPr>
          </a:p>
        </p:txBody>
      </p:sp>
      <p:sp>
        <p:nvSpPr>
          <p:cNvPr id="1071" name="Google Shape;1071;p59"/>
          <p:cNvSpPr txBox="1"/>
          <p:nvPr/>
        </p:nvSpPr>
        <p:spPr>
          <a:xfrm>
            <a:off x="5525925" y="393811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4</a:t>
            </a:r>
            <a:endParaRPr sz="1300" b="1">
              <a:solidFill>
                <a:schemeClr val="dk2"/>
              </a:solidFill>
              <a:latin typeface="Open Sans"/>
              <a:ea typeface="Open Sans"/>
              <a:cs typeface="Open Sans"/>
              <a:sym typeface="Open Sans"/>
            </a:endParaRPr>
          </a:p>
        </p:txBody>
      </p:sp>
      <p:sp>
        <p:nvSpPr>
          <p:cNvPr id="1072" name="Google Shape;1072;p59"/>
          <p:cNvSpPr txBox="1"/>
          <p:nvPr/>
        </p:nvSpPr>
        <p:spPr>
          <a:xfrm>
            <a:off x="5296425"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5</a:t>
            </a:r>
            <a:endParaRPr sz="1300" b="1">
              <a:solidFill>
                <a:schemeClr val="dk2"/>
              </a:solidFill>
              <a:latin typeface="Open Sans"/>
              <a:ea typeface="Open Sans"/>
              <a:cs typeface="Open Sans"/>
              <a:sym typeface="Open Sans"/>
            </a:endParaRPr>
          </a:p>
        </p:txBody>
      </p:sp>
      <p:sp>
        <p:nvSpPr>
          <p:cNvPr id="1073" name="Google Shape;1073;p59"/>
          <p:cNvSpPr txBox="1"/>
          <p:nvPr/>
        </p:nvSpPr>
        <p:spPr>
          <a:xfrm>
            <a:off x="5627900"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6</a:t>
            </a:r>
            <a:endParaRPr sz="1300" b="1">
              <a:solidFill>
                <a:schemeClr val="dk2"/>
              </a:solidFill>
              <a:latin typeface="Open Sans"/>
              <a:ea typeface="Open Sans"/>
              <a:cs typeface="Open Sans"/>
              <a:sym typeface="Open Sans"/>
            </a:endParaRPr>
          </a:p>
        </p:txBody>
      </p:sp>
      <p:sp>
        <p:nvSpPr>
          <p:cNvPr id="1074" name="Google Shape;1074;p59"/>
          <p:cNvSpPr txBox="1"/>
          <p:nvPr/>
        </p:nvSpPr>
        <p:spPr>
          <a:xfrm>
            <a:off x="594762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7</a:t>
            </a:r>
            <a:endParaRPr sz="1300" b="1">
              <a:solidFill>
                <a:schemeClr val="dk2"/>
              </a:solidFill>
              <a:latin typeface="Open Sans"/>
              <a:ea typeface="Open Sans"/>
              <a:cs typeface="Open Sans"/>
              <a:sym typeface="Open Sans"/>
            </a:endParaRPr>
          </a:p>
        </p:txBody>
      </p:sp>
      <p:sp>
        <p:nvSpPr>
          <p:cNvPr id="1075" name="Google Shape;1075;p59"/>
          <p:cNvSpPr txBox="1"/>
          <p:nvPr/>
        </p:nvSpPr>
        <p:spPr>
          <a:xfrm>
            <a:off x="6309621"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8</a:t>
            </a:r>
            <a:endParaRPr sz="1300" b="1">
              <a:solidFill>
                <a:schemeClr val="dk2"/>
              </a:solidFill>
              <a:latin typeface="Open Sans"/>
              <a:ea typeface="Open Sans"/>
              <a:cs typeface="Open Sans"/>
              <a:sym typeface="Open Sans"/>
            </a:endParaRPr>
          </a:p>
        </p:txBody>
      </p:sp>
      <p:sp>
        <p:nvSpPr>
          <p:cNvPr id="1076" name="Google Shape;1076;p59"/>
          <p:cNvSpPr txBox="1"/>
          <p:nvPr/>
        </p:nvSpPr>
        <p:spPr>
          <a:xfrm>
            <a:off x="6636804"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9</a:t>
            </a:r>
            <a:endParaRPr sz="1300" b="1">
              <a:solidFill>
                <a:schemeClr val="dk2"/>
              </a:solidFill>
              <a:latin typeface="Open Sans"/>
              <a:ea typeface="Open Sans"/>
              <a:cs typeface="Open Sans"/>
              <a:sym typeface="Open Sans"/>
            </a:endParaRPr>
          </a:p>
        </p:txBody>
      </p:sp>
      <p:sp>
        <p:nvSpPr>
          <p:cNvPr id="1077" name="Google Shape;1077;p59"/>
          <p:cNvSpPr txBox="1"/>
          <p:nvPr/>
        </p:nvSpPr>
        <p:spPr>
          <a:xfrm>
            <a:off x="696397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10</a:t>
            </a:r>
            <a:endParaRPr sz="1300" b="1">
              <a:solidFill>
                <a:schemeClr val="dk2"/>
              </a:solidFill>
              <a:latin typeface="Open Sans"/>
              <a:ea typeface="Open Sans"/>
              <a:cs typeface="Open Sans"/>
              <a:sym typeface="Open Sans"/>
            </a:endParaRPr>
          </a:p>
        </p:txBody>
      </p:sp>
      <p:sp>
        <p:nvSpPr>
          <p:cNvPr id="1078" name="Google Shape;1078;p59"/>
          <p:cNvSpPr txBox="1"/>
          <p:nvPr/>
        </p:nvSpPr>
        <p:spPr>
          <a:xfrm>
            <a:off x="7291146"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11</a:t>
            </a:r>
            <a:endParaRPr sz="1300" b="1">
              <a:solidFill>
                <a:schemeClr val="dk2"/>
              </a:solidFill>
              <a:latin typeface="Open Sans"/>
              <a:ea typeface="Open Sans"/>
              <a:cs typeface="Open Sans"/>
              <a:sym typeface="Open Sans"/>
            </a:endParaRPr>
          </a:p>
        </p:txBody>
      </p:sp>
      <p:sp>
        <p:nvSpPr>
          <p:cNvPr id="1079" name="Google Shape;1079;p59"/>
          <p:cNvSpPr txBox="1"/>
          <p:nvPr/>
        </p:nvSpPr>
        <p:spPr>
          <a:xfrm>
            <a:off x="8280140"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14</a:t>
            </a:r>
            <a:endParaRPr sz="1300" b="1">
              <a:solidFill>
                <a:schemeClr val="dk2"/>
              </a:solidFill>
              <a:latin typeface="Open Sans"/>
              <a:ea typeface="Open Sans"/>
              <a:cs typeface="Open Sans"/>
              <a:sym typeface="Open Sans"/>
            </a:endParaRPr>
          </a:p>
        </p:txBody>
      </p:sp>
      <p:sp>
        <p:nvSpPr>
          <p:cNvPr id="1080" name="Google Shape;1080;p59"/>
          <p:cNvSpPr txBox="1"/>
          <p:nvPr/>
        </p:nvSpPr>
        <p:spPr>
          <a:xfrm>
            <a:off x="7913732" y="3595600"/>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17</a:t>
            </a:r>
            <a:endParaRPr sz="1300" b="1">
              <a:solidFill>
                <a:schemeClr val="dk2"/>
              </a:solidFill>
              <a:latin typeface="Open Sans"/>
              <a:ea typeface="Open Sans"/>
              <a:cs typeface="Open Sans"/>
              <a:sym typeface="Open Sans"/>
            </a:endParaRPr>
          </a:p>
        </p:txBody>
      </p:sp>
      <p:sp>
        <p:nvSpPr>
          <p:cNvPr id="1081" name="Google Shape;1081;p59"/>
          <p:cNvSpPr txBox="1"/>
          <p:nvPr/>
        </p:nvSpPr>
        <p:spPr>
          <a:xfrm>
            <a:off x="7913732" y="3280859"/>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18</a:t>
            </a:r>
            <a:endParaRPr sz="1300" b="1">
              <a:solidFill>
                <a:schemeClr val="dk2"/>
              </a:solidFill>
              <a:latin typeface="Open Sans"/>
              <a:ea typeface="Open Sans"/>
              <a:cs typeface="Open Sans"/>
              <a:sym typeface="Open Sans"/>
            </a:endParaRPr>
          </a:p>
        </p:txBody>
      </p:sp>
      <p:sp>
        <p:nvSpPr>
          <p:cNvPr id="1082" name="Google Shape;1082;p59"/>
          <p:cNvSpPr txBox="1"/>
          <p:nvPr/>
        </p:nvSpPr>
        <p:spPr>
          <a:xfrm>
            <a:off x="7913732" y="292970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19</a:t>
            </a:r>
            <a:endParaRPr sz="1300" b="1">
              <a:solidFill>
                <a:schemeClr val="dk2"/>
              </a:solidFill>
              <a:latin typeface="Open Sans"/>
              <a:ea typeface="Open Sans"/>
              <a:cs typeface="Open Sans"/>
              <a:sym typeface="Open Sans"/>
            </a:endParaRPr>
          </a:p>
        </p:txBody>
      </p:sp>
      <p:sp>
        <p:nvSpPr>
          <p:cNvPr id="1083" name="Google Shape;1083;p59"/>
          <p:cNvSpPr txBox="1"/>
          <p:nvPr/>
        </p:nvSpPr>
        <p:spPr>
          <a:xfrm>
            <a:off x="7913732" y="22778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21</a:t>
            </a:r>
            <a:endParaRPr sz="1300" b="1">
              <a:solidFill>
                <a:schemeClr val="dk2"/>
              </a:solidFill>
              <a:latin typeface="Open Sans"/>
              <a:ea typeface="Open Sans"/>
              <a:cs typeface="Open Sans"/>
              <a:sym typeface="Open Sans"/>
            </a:endParaRPr>
          </a:p>
        </p:txBody>
      </p:sp>
      <p:sp>
        <p:nvSpPr>
          <p:cNvPr id="1084" name="Google Shape;1084;p59"/>
          <p:cNvSpPr txBox="1"/>
          <p:nvPr/>
        </p:nvSpPr>
        <p:spPr>
          <a:xfrm>
            <a:off x="7913732" y="19431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22</a:t>
            </a:r>
            <a:endParaRPr sz="1300" b="1">
              <a:solidFill>
                <a:schemeClr val="dk2"/>
              </a:solidFill>
              <a:latin typeface="Open Sans"/>
              <a:ea typeface="Open Sans"/>
              <a:cs typeface="Open Sans"/>
              <a:sym typeface="Open Sans"/>
            </a:endParaRPr>
          </a:p>
        </p:txBody>
      </p:sp>
      <p:sp>
        <p:nvSpPr>
          <p:cNvPr id="1085" name="Google Shape;1085;p59"/>
          <p:cNvSpPr txBox="1"/>
          <p:nvPr/>
        </p:nvSpPr>
        <p:spPr>
          <a:xfrm>
            <a:off x="7913732" y="157617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23</a:t>
            </a:r>
            <a:endParaRPr sz="1300" b="1">
              <a:solidFill>
                <a:schemeClr val="dk2"/>
              </a:solidFill>
              <a:latin typeface="Open Sans"/>
              <a:ea typeface="Open Sans"/>
              <a:cs typeface="Open Sans"/>
              <a:sym typeface="Open Sans"/>
            </a:endParaRPr>
          </a:p>
        </p:txBody>
      </p:sp>
      <p:sp>
        <p:nvSpPr>
          <p:cNvPr id="1086" name="Google Shape;1086;p59"/>
          <p:cNvSpPr txBox="1"/>
          <p:nvPr/>
        </p:nvSpPr>
        <p:spPr>
          <a:xfrm>
            <a:off x="5314413"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30</a:t>
            </a:r>
            <a:endParaRPr sz="1300" b="1">
              <a:solidFill>
                <a:schemeClr val="dk2"/>
              </a:solidFill>
              <a:latin typeface="Open Sans"/>
              <a:ea typeface="Open Sans"/>
              <a:cs typeface="Open Sans"/>
              <a:sym typeface="Open Sans"/>
            </a:endParaRPr>
          </a:p>
        </p:txBody>
      </p:sp>
      <p:sp>
        <p:nvSpPr>
          <p:cNvPr id="1087" name="Google Shape;1087;p59"/>
          <p:cNvSpPr txBox="1"/>
          <p:nvPr/>
        </p:nvSpPr>
        <p:spPr>
          <a:xfrm>
            <a:off x="5996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28</a:t>
            </a:r>
            <a:endParaRPr sz="1300" b="1">
              <a:solidFill>
                <a:schemeClr val="dk2"/>
              </a:solidFill>
              <a:latin typeface="Open Sans"/>
              <a:ea typeface="Open Sans"/>
              <a:cs typeface="Open Sans"/>
              <a:sym typeface="Open Sans"/>
            </a:endParaRPr>
          </a:p>
        </p:txBody>
      </p:sp>
      <p:sp>
        <p:nvSpPr>
          <p:cNvPr id="1088" name="Google Shape;1088;p59"/>
          <p:cNvSpPr txBox="1"/>
          <p:nvPr/>
        </p:nvSpPr>
        <p:spPr>
          <a:xfrm>
            <a:off x="630587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27</a:t>
            </a:r>
            <a:endParaRPr sz="1300" b="1">
              <a:solidFill>
                <a:schemeClr val="dk2"/>
              </a:solidFill>
              <a:latin typeface="Open Sans"/>
              <a:ea typeface="Open Sans"/>
              <a:cs typeface="Open Sans"/>
              <a:sym typeface="Open Sans"/>
            </a:endParaRPr>
          </a:p>
        </p:txBody>
      </p:sp>
      <p:sp>
        <p:nvSpPr>
          <p:cNvPr id="1089" name="Google Shape;1089;p59"/>
          <p:cNvSpPr txBox="1"/>
          <p:nvPr/>
        </p:nvSpPr>
        <p:spPr>
          <a:xfrm>
            <a:off x="665048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26</a:t>
            </a:r>
            <a:endParaRPr sz="1300" b="1">
              <a:solidFill>
                <a:schemeClr val="dk2"/>
              </a:solidFill>
              <a:latin typeface="Open Sans"/>
              <a:ea typeface="Open Sans"/>
              <a:cs typeface="Open Sans"/>
              <a:sym typeface="Open Sans"/>
            </a:endParaRPr>
          </a:p>
        </p:txBody>
      </p:sp>
      <p:sp>
        <p:nvSpPr>
          <p:cNvPr id="1090" name="Google Shape;1090;p59"/>
          <p:cNvSpPr txBox="1"/>
          <p:nvPr/>
        </p:nvSpPr>
        <p:spPr>
          <a:xfrm>
            <a:off x="697765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25</a:t>
            </a:r>
            <a:endParaRPr sz="1300" b="1">
              <a:solidFill>
                <a:schemeClr val="dk2"/>
              </a:solidFill>
              <a:latin typeface="Open Sans"/>
              <a:ea typeface="Open Sans"/>
              <a:cs typeface="Open Sans"/>
              <a:sym typeface="Open Sans"/>
            </a:endParaRPr>
          </a:p>
        </p:txBody>
      </p:sp>
      <p:sp>
        <p:nvSpPr>
          <p:cNvPr id="1091" name="Google Shape;1091;p59"/>
          <p:cNvSpPr txBox="1"/>
          <p:nvPr/>
        </p:nvSpPr>
        <p:spPr>
          <a:xfrm>
            <a:off x="7304841"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24</a:t>
            </a:r>
            <a:endParaRPr sz="1300" b="1">
              <a:solidFill>
                <a:schemeClr val="dk2"/>
              </a:solidFill>
              <a:latin typeface="Open Sans"/>
              <a:ea typeface="Open Sans"/>
              <a:cs typeface="Open Sans"/>
              <a:sym typeface="Open Sans"/>
            </a:endParaRPr>
          </a:p>
        </p:txBody>
      </p:sp>
      <p:sp>
        <p:nvSpPr>
          <p:cNvPr id="1092" name="Google Shape;1092;p59"/>
          <p:cNvSpPr/>
          <p:nvPr/>
        </p:nvSpPr>
        <p:spPr>
          <a:xfrm>
            <a:off x="5146175" y="1334200"/>
            <a:ext cx="3795900" cy="36993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93" name="Google Shape;1093;p59"/>
          <p:cNvSpPr/>
          <p:nvPr/>
        </p:nvSpPr>
        <p:spPr>
          <a:xfrm>
            <a:off x="5249925" y="3541700"/>
            <a:ext cx="746100" cy="3087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94" name="Google Shape;1094;p59"/>
          <p:cNvSpPr txBox="1"/>
          <p:nvPr/>
        </p:nvSpPr>
        <p:spPr>
          <a:xfrm>
            <a:off x="5599825" y="358426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3</a:t>
            </a:r>
            <a:endParaRPr sz="1300" b="1">
              <a:solidFill>
                <a:srgbClr val="DF382C"/>
              </a:solidFill>
              <a:latin typeface="Open Sans"/>
              <a:ea typeface="Open Sans"/>
              <a:cs typeface="Open Sans"/>
              <a:sym typeface="Open Sans"/>
            </a:endParaRPr>
          </a:p>
        </p:txBody>
      </p:sp>
      <p:sp>
        <p:nvSpPr>
          <p:cNvPr id="1095" name="Google Shape;1095;p59"/>
          <p:cNvSpPr/>
          <p:nvPr/>
        </p:nvSpPr>
        <p:spPr>
          <a:xfrm>
            <a:off x="5599825" y="2098875"/>
            <a:ext cx="316200" cy="4848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96" name="Google Shape;1096;p59"/>
          <p:cNvSpPr txBox="1"/>
          <p:nvPr/>
        </p:nvSpPr>
        <p:spPr>
          <a:xfrm>
            <a:off x="5634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29</a:t>
            </a:r>
            <a:endParaRPr sz="1300" b="1">
              <a:solidFill>
                <a:srgbClr val="DF382C"/>
              </a:solidFill>
              <a:latin typeface="Open Sans"/>
              <a:ea typeface="Open Sans"/>
              <a:cs typeface="Open Sans"/>
              <a:sym typeface="Open Sans"/>
            </a:endParaRPr>
          </a:p>
        </p:txBody>
      </p:sp>
      <p:sp>
        <p:nvSpPr>
          <p:cNvPr id="1097" name="Google Shape;1097;p59"/>
          <p:cNvSpPr/>
          <p:nvPr/>
        </p:nvSpPr>
        <p:spPr>
          <a:xfrm>
            <a:off x="7823800" y="2539425"/>
            <a:ext cx="526800" cy="3270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98" name="Google Shape;1098;p59"/>
          <p:cNvSpPr txBox="1"/>
          <p:nvPr/>
        </p:nvSpPr>
        <p:spPr>
          <a:xfrm>
            <a:off x="7913732" y="26124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20</a:t>
            </a:r>
            <a:endParaRPr sz="1300" b="1">
              <a:solidFill>
                <a:srgbClr val="DF382C"/>
              </a:solidFill>
              <a:latin typeface="Open Sans"/>
              <a:ea typeface="Open Sans"/>
              <a:cs typeface="Open Sans"/>
              <a:sym typeface="Open Sans"/>
            </a:endParaRPr>
          </a:p>
        </p:txBody>
      </p:sp>
      <p:sp>
        <p:nvSpPr>
          <p:cNvPr id="1099" name="Google Shape;1099;p59"/>
          <p:cNvSpPr/>
          <p:nvPr/>
        </p:nvSpPr>
        <p:spPr>
          <a:xfrm>
            <a:off x="7823800" y="3874650"/>
            <a:ext cx="507600" cy="357600"/>
          </a:xfrm>
          <a:prstGeom prst="rect">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00" name="Google Shape;1100;p59"/>
          <p:cNvSpPr txBox="1"/>
          <p:nvPr/>
        </p:nvSpPr>
        <p:spPr>
          <a:xfrm>
            <a:off x="7913732" y="3961678"/>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16</a:t>
            </a:r>
            <a:endParaRPr sz="1300" b="1">
              <a:solidFill>
                <a:srgbClr val="DF382C"/>
              </a:solidFill>
              <a:latin typeface="Open Sans"/>
              <a:ea typeface="Open Sans"/>
              <a:cs typeface="Open Sans"/>
              <a:sym typeface="Open Sans"/>
            </a:endParaRPr>
          </a:p>
        </p:txBody>
      </p:sp>
      <p:sp>
        <p:nvSpPr>
          <p:cNvPr id="1101" name="Google Shape;1101;p59"/>
          <p:cNvSpPr/>
          <p:nvPr/>
        </p:nvSpPr>
        <p:spPr>
          <a:xfrm>
            <a:off x="7564600" y="4463675"/>
            <a:ext cx="334200" cy="4899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02" name="Google Shape;1102;p59"/>
          <p:cNvSpPr/>
          <p:nvPr/>
        </p:nvSpPr>
        <p:spPr>
          <a:xfrm>
            <a:off x="7898800" y="4467825"/>
            <a:ext cx="316200" cy="484800"/>
          </a:xfrm>
          <a:prstGeom prst="rect">
            <a:avLst/>
          </a:prstGeom>
          <a:solidFill>
            <a:srgbClr val="DF382C"/>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03" name="Google Shape;1103;p59"/>
          <p:cNvSpPr/>
          <p:nvPr/>
        </p:nvSpPr>
        <p:spPr>
          <a:xfrm>
            <a:off x="8563975" y="4477375"/>
            <a:ext cx="316200" cy="4752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04" name="Google Shape;1104;p59"/>
          <p:cNvSpPr txBox="1"/>
          <p:nvPr/>
        </p:nvSpPr>
        <p:spPr>
          <a:xfrm>
            <a:off x="7618329"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12</a:t>
            </a:r>
            <a:endParaRPr sz="1300" b="1">
              <a:solidFill>
                <a:srgbClr val="DF382C"/>
              </a:solidFill>
              <a:latin typeface="Open Sans"/>
              <a:ea typeface="Open Sans"/>
              <a:cs typeface="Open Sans"/>
              <a:sym typeface="Open Sans"/>
            </a:endParaRPr>
          </a:p>
        </p:txBody>
      </p:sp>
      <p:sp>
        <p:nvSpPr>
          <p:cNvPr id="1105" name="Google Shape;1105;p59"/>
          <p:cNvSpPr txBox="1"/>
          <p:nvPr/>
        </p:nvSpPr>
        <p:spPr>
          <a:xfrm>
            <a:off x="7952965"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lt1"/>
                </a:solidFill>
                <a:latin typeface="Open Sans"/>
                <a:ea typeface="Open Sans"/>
                <a:cs typeface="Open Sans"/>
                <a:sym typeface="Open Sans"/>
              </a:rPr>
              <a:t>13</a:t>
            </a:r>
            <a:endParaRPr sz="1300" b="1">
              <a:solidFill>
                <a:schemeClr val="lt1"/>
              </a:solidFill>
              <a:latin typeface="Open Sans"/>
              <a:ea typeface="Open Sans"/>
              <a:cs typeface="Open Sans"/>
              <a:sym typeface="Open Sans"/>
            </a:endParaRPr>
          </a:p>
        </p:txBody>
      </p:sp>
      <p:sp>
        <p:nvSpPr>
          <p:cNvPr id="1106" name="Google Shape;1106;p59"/>
          <p:cNvSpPr txBox="1"/>
          <p:nvPr/>
        </p:nvSpPr>
        <p:spPr>
          <a:xfrm>
            <a:off x="8607323"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15</a:t>
            </a:r>
            <a:endParaRPr sz="1300" b="1">
              <a:solidFill>
                <a:srgbClr val="DF382C"/>
              </a:solidFill>
              <a:latin typeface="Open Sans"/>
              <a:ea typeface="Open Sans"/>
              <a:cs typeface="Open Sans"/>
              <a:sym typeface="Open Sans"/>
            </a:endParaRPr>
          </a:p>
        </p:txBody>
      </p:sp>
      <p:sp>
        <p:nvSpPr>
          <p:cNvPr id="1107" name="Google Shape;1107;p59"/>
          <p:cNvSpPr txBox="1">
            <a:spLocks noGrp="1"/>
          </p:cNvSpPr>
          <p:nvPr>
            <p:ph type="body" idx="1"/>
          </p:nvPr>
        </p:nvSpPr>
        <p:spPr>
          <a:xfrm>
            <a:off x="729450" y="1393075"/>
            <a:ext cx="4340100" cy="150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457200" lvl="0" indent="-311150" algn="l" rtl="0">
              <a:spcBef>
                <a:spcPts val="1200"/>
              </a:spcBef>
              <a:spcAft>
                <a:spcPts val="0"/>
              </a:spcAft>
              <a:buSzPts val="1300"/>
              <a:buChar char="●"/>
            </a:pPr>
            <a:r>
              <a:rPr lang="en"/>
              <a:t>Are there things going from room-to-room? </a:t>
            </a:r>
            <a:r>
              <a:rPr lang="en">
                <a:solidFill>
                  <a:srgbClr val="9E9E9E"/>
                </a:solidFill>
                <a:latin typeface="Open Sans Light"/>
                <a:ea typeface="Open Sans Light"/>
                <a:cs typeface="Open Sans Light"/>
                <a:sym typeface="Open Sans Light"/>
              </a:rPr>
              <a:t>(stethoscopes, heart monitors, glucose machines)</a:t>
            </a:r>
            <a:endParaRPr>
              <a:solidFill>
                <a:srgbClr val="9E9E9E"/>
              </a:solidFill>
              <a:latin typeface="Open Sans Light"/>
              <a:ea typeface="Open Sans Light"/>
              <a:cs typeface="Open Sans Light"/>
              <a:sym typeface="Open Sans Light"/>
            </a:endParaRPr>
          </a:p>
          <a:p>
            <a:pPr marL="457200" lvl="0" indent="-311150" algn="l" rtl="0">
              <a:spcBef>
                <a:spcPts val="0"/>
              </a:spcBef>
              <a:spcAft>
                <a:spcPts val="0"/>
              </a:spcAft>
              <a:buSzPts val="1300"/>
              <a:buChar char="●"/>
            </a:pPr>
            <a:r>
              <a:rPr lang="en"/>
              <a:t>How are they cleaned? </a:t>
            </a:r>
            <a:r>
              <a:rPr lang="en" b="1">
                <a:solidFill>
                  <a:srgbClr val="14A44D"/>
                </a:solidFill>
              </a:rPr>
              <a:t>Bleach </a:t>
            </a:r>
            <a:r>
              <a:rPr lang="en">
                <a:solidFill>
                  <a:srgbClr val="9E9E9E"/>
                </a:solidFill>
                <a:latin typeface="Open Sans Light"/>
                <a:ea typeface="Open Sans Light"/>
                <a:cs typeface="Open Sans Light"/>
                <a:sym typeface="Open Sans Light"/>
              </a:rPr>
              <a:t>vs alcohol wipes</a:t>
            </a:r>
            <a:endParaRPr>
              <a:solidFill>
                <a:srgbClr val="9E9E9E"/>
              </a:solidFill>
              <a:latin typeface="Open Sans Light"/>
              <a:ea typeface="Open Sans Light"/>
              <a:cs typeface="Open Sans Light"/>
              <a:sym typeface="Open Sans Light"/>
            </a:endParaRPr>
          </a:p>
        </p:txBody>
      </p:sp>
      <p:grpSp>
        <p:nvGrpSpPr>
          <p:cNvPr id="1108" name="Google Shape;1108;p59"/>
          <p:cNvGrpSpPr/>
          <p:nvPr/>
        </p:nvGrpSpPr>
        <p:grpSpPr>
          <a:xfrm>
            <a:off x="729452" y="3246700"/>
            <a:ext cx="1905011" cy="1582875"/>
            <a:chOff x="0" y="0"/>
            <a:chExt cx="1905011" cy="1582875"/>
          </a:xfrm>
        </p:grpSpPr>
        <p:sp>
          <p:nvSpPr>
            <p:cNvPr id="1109" name="Google Shape;1109;p59"/>
            <p:cNvSpPr/>
            <p:nvPr/>
          </p:nvSpPr>
          <p:spPr>
            <a:xfrm>
              <a:off x="11" y="0"/>
              <a:ext cx="1905000" cy="15828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10" name="Google Shape;1110;p59"/>
            <p:cNvSpPr/>
            <p:nvPr/>
          </p:nvSpPr>
          <p:spPr>
            <a:xfrm>
              <a:off x="0" y="0"/>
              <a:ext cx="1905000" cy="38100"/>
            </a:xfrm>
            <a:prstGeom prst="roundRect">
              <a:avLst>
                <a:gd name="adj" fmla="val 50000"/>
              </a:avLst>
            </a:prstGeom>
            <a:solidFill>
              <a:srgbClr val="0C62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11" name="Google Shape;1111;p59"/>
            <p:cNvSpPr txBox="1"/>
            <p:nvPr/>
          </p:nvSpPr>
          <p:spPr>
            <a:xfrm>
              <a:off x="114311" y="142875"/>
              <a:ext cx="1676400" cy="14400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The spores</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These spores are </a:t>
              </a:r>
              <a:r>
                <a:rPr lang="en" sz="1200" u="sng">
                  <a:solidFill>
                    <a:srgbClr val="333333"/>
                  </a:solidFill>
                  <a:latin typeface="Open Sans"/>
                  <a:ea typeface="Open Sans"/>
                  <a:cs typeface="Open Sans"/>
                  <a:sym typeface="Open Sans"/>
                </a:rPr>
                <a:t>not</a:t>
              </a:r>
              <a:r>
                <a:rPr lang="en" sz="1200">
                  <a:solidFill>
                    <a:srgbClr val="333333"/>
                  </a:solidFill>
                  <a:latin typeface="Open Sans"/>
                  <a:ea typeface="Open Sans"/>
                  <a:cs typeface="Open Sans"/>
                  <a:sym typeface="Open Sans"/>
                </a:rPr>
                <a:t> killed by routine disinfectants (alcohol wipes)</a:t>
              </a:r>
              <a:endParaRPr sz="1200" b="0">
                <a:solidFill>
                  <a:srgbClr val="333333"/>
                </a:solidFill>
                <a:latin typeface="Open Sans"/>
                <a:ea typeface="Open Sans"/>
                <a:cs typeface="Open Sans"/>
                <a:sym typeface="Open Sans"/>
              </a:endParaRPr>
            </a:p>
            <a:p>
              <a:pPr marL="0" lvl="0" indent="0" algn="l" rtl="0">
                <a:spcBef>
                  <a:spcPts val="750"/>
                </a:spcBef>
                <a:spcAft>
                  <a:spcPts val="450"/>
                </a:spcAft>
                <a:buNone/>
              </a:pPr>
              <a:r>
                <a:rPr lang="en" sz="1000">
                  <a:solidFill>
                    <a:srgbClr val="555555"/>
                  </a:solidFill>
                  <a:latin typeface="Open Sans"/>
                  <a:ea typeface="Open Sans"/>
                  <a:cs typeface="Open Sans"/>
                  <a:sym typeface="Open Sans"/>
                </a:rPr>
                <a:t>Only way to kill it is </a:t>
              </a:r>
              <a:r>
                <a:rPr lang="en" sz="1000" b="1">
                  <a:solidFill>
                    <a:srgbClr val="14A44D"/>
                  </a:solidFill>
                  <a:latin typeface="Open Sans"/>
                  <a:ea typeface="Open Sans"/>
                  <a:cs typeface="Open Sans"/>
                  <a:sym typeface="Open Sans"/>
                </a:rPr>
                <a:t>bleach</a:t>
              </a:r>
              <a:endParaRPr sz="1000">
                <a:solidFill>
                  <a:srgbClr val="14A44D"/>
                </a:solidFill>
                <a:latin typeface="Open Sans"/>
                <a:ea typeface="Open Sans"/>
                <a:cs typeface="Open Sans"/>
                <a:sym typeface="Open Sans"/>
              </a:endParaRPr>
            </a:p>
          </p:txBody>
        </p:sp>
      </p:grpSp>
      <p:sp>
        <p:nvSpPr>
          <p:cNvPr id="1112" name="Google Shape;1112;p59"/>
          <p:cNvSpPr txBox="1">
            <a:spLocks noGrp="1"/>
          </p:cNvSpPr>
          <p:nvPr>
            <p:ph type="body" idx="1"/>
          </p:nvPr>
        </p:nvSpPr>
        <p:spPr>
          <a:xfrm>
            <a:off x="729450" y="1393075"/>
            <a:ext cx="4340100" cy="489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b="1"/>
              <a:t>Shared medical equipment?</a:t>
            </a:r>
            <a:r>
              <a:rPr lang="en"/>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8"/>
          <p:cNvSpPr/>
          <p:nvPr/>
        </p:nvSpPr>
        <p:spPr>
          <a:xfrm>
            <a:off x="4701900" y="578372"/>
            <a:ext cx="3657600" cy="662100"/>
          </a:xfrm>
          <a:prstGeom prst="roundRect">
            <a:avLst>
              <a:gd name="adj" fmla="val 16667"/>
            </a:avLst>
          </a:prstGeom>
          <a:solidFill>
            <a:srgbClr val="DCF1E4"/>
          </a:solidFill>
          <a:ln w="9525" cap="flat" cmpd="sng">
            <a:solidFill>
              <a:srgbClr val="0C622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159" name="Google Shape;159;p18"/>
          <p:cNvPicPr preferRelativeResize="0"/>
          <p:nvPr/>
        </p:nvPicPr>
        <p:blipFill>
          <a:blip r:embed="rId3">
            <a:alphaModFix/>
          </a:blip>
          <a:stretch>
            <a:fillRect/>
          </a:stretch>
        </p:blipFill>
        <p:spPr>
          <a:xfrm>
            <a:off x="4818700" y="690504"/>
            <a:ext cx="383100" cy="437837"/>
          </a:xfrm>
          <a:prstGeom prst="rect">
            <a:avLst/>
          </a:prstGeom>
          <a:noFill/>
          <a:ln>
            <a:noFill/>
          </a:ln>
        </p:spPr>
      </p:pic>
      <p:sp>
        <p:nvSpPr>
          <p:cNvPr id="160" name="Google Shape;160;p18"/>
          <p:cNvSpPr txBox="1">
            <a:spLocks noGrp="1"/>
          </p:cNvSpPr>
          <p:nvPr>
            <p:ph type="body" idx="1"/>
          </p:nvPr>
        </p:nvSpPr>
        <p:spPr>
          <a:xfrm>
            <a:off x="5201800" y="573272"/>
            <a:ext cx="3157800" cy="672300"/>
          </a:xfrm>
          <a:prstGeom prst="rect">
            <a:avLst/>
          </a:prstGeom>
        </p:spPr>
        <p:txBody>
          <a:bodyPr spcFirstLastPara="1" wrap="square" lIns="91425" tIns="91425" rIns="91425" bIns="91425" anchor="ctr" anchorCtr="0">
            <a:normAutofit lnSpcReduction="10000"/>
          </a:bodyPr>
          <a:lstStyle/>
          <a:p>
            <a:pPr marL="0" lvl="0" indent="0" algn="l" rtl="0">
              <a:spcBef>
                <a:spcPts val="0"/>
              </a:spcBef>
              <a:spcAft>
                <a:spcPts val="0"/>
              </a:spcAft>
              <a:buNone/>
            </a:pPr>
            <a:r>
              <a:rPr lang="en" sz="1500" b="1">
                <a:solidFill>
                  <a:srgbClr val="0C622E"/>
                </a:solidFill>
              </a:rPr>
              <a:t>Healthcare Epidemiologist</a:t>
            </a:r>
            <a:endParaRPr sz="1500" b="1">
              <a:solidFill>
                <a:srgbClr val="0C622E"/>
              </a:solidFill>
            </a:endParaRPr>
          </a:p>
          <a:p>
            <a:pPr marL="0" lvl="0" indent="0" algn="l" rtl="0">
              <a:spcBef>
                <a:spcPts val="0"/>
              </a:spcBef>
              <a:spcAft>
                <a:spcPts val="0"/>
              </a:spcAft>
              <a:buNone/>
            </a:pPr>
            <a:r>
              <a:rPr lang="en">
                <a:latin typeface="Open Sans Light"/>
                <a:ea typeface="Open Sans Light"/>
                <a:cs typeface="Open Sans Light"/>
                <a:sym typeface="Open Sans Light"/>
              </a:rPr>
              <a:t>Prevent &amp; protect entire hospital</a:t>
            </a:r>
            <a:endParaRPr sz="1500" b="1">
              <a:solidFill>
                <a:srgbClr val="0C622E"/>
              </a:solidFill>
            </a:endParaRPr>
          </a:p>
        </p:txBody>
      </p:sp>
      <p:pic>
        <p:nvPicPr>
          <p:cNvPr id="161" name="Google Shape;161;p18"/>
          <p:cNvPicPr preferRelativeResize="0"/>
          <p:nvPr/>
        </p:nvPicPr>
        <p:blipFill>
          <a:blip r:embed="rId4">
            <a:alphaModFix/>
          </a:blip>
          <a:stretch>
            <a:fillRect/>
          </a:stretch>
        </p:blipFill>
        <p:spPr>
          <a:xfrm>
            <a:off x="6268699" y="47889"/>
            <a:ext cx="478870" cy="383094"/>
          </a:xfrm>
          <a:prstGeom prst="rect">
            <a:avLst/>
          </a:prstGeom>
          <a:noFill/>
          <a:ln>
            <a:noFill/>
          </a:ln>
        </p:spPr>
      </p:pic>
      <p:pic>
        <p:nvPicPr>
          <p:cNvPr id="162" name="Google Shape;162;p18"/>
          <p:cNvPicPr preferRelativeResize="0"/>
          <p:nvPr/>
        </p:nvPicPr>
        <p:blipFill>
          <a:blip r:embed="rId5">
            <a:alphaModFix/>
          </a:blip>
          <a:stretch>
            <a:fillRect/>
          </a:stretch>
        </p:blipFill>
        <p:spPr>
          <a:xfrm>
            <a:off x="6858650" y="31758"/>
            <a:ext cx="415354" cy="415354"/>
          </a:xfrm>
          <a:prstGeom prst="rect">
            <a:avLst/>
          </a:prstGeom>
          <a:noFill/>
          <a:ln>
            <a:noFill/>
          </a:ln>
        </p:spPr>
      </p:pic>
      <p:pic>
        <p:nvPicPr>
          <p:cNvPr id="163" name="Google Shape;163;p18"/>
          <p:cNvPicPr preferRelativeResize="0"/>
          <p:nvPr/>
        </p:nvPicPr>
        <p:blipFill>
          <a:blip r:embed="rId6">
            <a:alphaModFix/>
          </a:blip>
          <a:stretch>
            <a:fillRect/>
          </a:stretch>
        </p:blipFill>
        <p:spPr>
          <a:xfrm>
            <a:off x="7385083" y="3"/>
            <a:ext cx="598581" cy="478865"/>
          </a:xfrm>
          <a:prstGeom prst="rect">
            <a:avLst/>
          </a:prstGeom>
          <a:noFill/>
          <a:ln>
            <a:noFill/>
          </a:ln>
        </p:spPr>
      </p:pic>
      <p:pic>
        <p:nvPicPr>
          <p:cNvPr id="164" name="Google Shape;164;p18"/>
          <p:cNvPicPr preferRelativeResize="0"/>
          <p:nvPr/>
        </p:nvPicPr>
        <p:blipFill>
          <a:blip r:embed="rId7">
            <a:alphaModFix/>
          </a:blip>
          <a:stretch>
            <a:fillRect/>
          </a:stretch>
        </p:blipFill>
        <p:spPr>
          <a:xfrm>
            <a:off x="8094748" y="0"/>
            <a:ext cx="478870" cy="478870"/>
          </a:xfrm>
          <a:prstGeom prst="rect">
            <a:avLst/>
          </a:prstGeom>
          <a:noFill/>
          <a:ln>
            <a:noFill/>
          </a:ln>
        </p:spPr>
      </p:pic>
      <p:pic>
        <p:nvPicPr>
          <p:cNvPr id="165" name="Google Shape;165;p18"/>
          <p:cNvPicPr preferRelativeResize="0"/>
          <p:nvPr/>
        </p:nvPicPr>
        <p:blipFill>
          <a:blip r:embed="rId8">
            <a:alphaModFix/>
          </a:blip>
          <a:stretch>
            <a:fillRect/>
          </a:stretch>
        </p:blipFill>
        <p:spPr>
          <a:xfrm>
            <a:off x="8684698" y="47885"/>
            <a:ext cx="383100" cy="383100"/>
          </a:xfrm>
          <a:prstGeom prst="rect">
            <a:avLst/>
          </a:prstGeom>
          <a:noFill/>
          <a:ln>
            <a:noFill/>
          </a:ln>
        </p:spPr>
      </p:pic>
      <p:sp>
        <p:nvSpPr>
          <p:cNvPr id="166" name="Google Shape;166;p18"/>
          <p:cNvSpPr/>
          <p:nvPr/>
        </p:nvSpPr>
        <p:spPr>
          <a:xfrm>
            <a:off x="787613" y="578372"/>
            <a:ext cx="3657600" cy="662100"/>
          </a:xfrm>
          <a:prstGeom prst="roundRect">
            <a:avLst>
              <a:gd name="adj" fmla="val 16667"/>
            </a:avLst>
          </a:prstGeom>
          <a:solidFill>
            <a:srgbClr val="FBF1DD"/>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167" name="Google Shape;167;p18"/>
          <p:cNvPicPr preferRelativeResize="0"/>
          <p:nvPr/>
        </p:nvPicPr>
        <p:blipFill>
          <a:blip r:embed="rId9">
            <a:alphaModFix/>
          </a:blip>
          <a:stretch>
            <a:fillRect/>
          </a:stretch>
        </p:blipFill>
        <p:spPr>
          <a:xfrm>
            <a:off x="929989" y="696574"/>
            <a:ext cx="478875" cy="425696"/>
          </a:xfrm>
          <a:prstGeom prst="rect">
            <a:avLst/>
          </a:prstGeom>
          <a:noFill/>
          <a:ln>
            <a:noFill/>
          </a:ln>
        </p:spPr>
      </p:pic>
      <p:sp>
        <p:nvSpPr>
          <p:cNvPr id="168" name="Google Shape;168;p18"/>
          <p:cNvSpPr txBox="1">
            <a:spLocks noGrp="1"/>
          </p:cNvSpPr>
          <p:nvPr>
            <p:ph type="body" idx="1"/>
          </p:nvPr>
        </p:nvSpPr>
        <p:spPr>
          <a:xfrm>
            <a:off x="1449238" y="578372"/>
            <a:ext cx="2996100" cy="662100"/>
          </a:xfrm>
          <a:prstGeom prst="rect">
            <a:avLst/>
          </a:prstGeom>
        </p:spPr>
        <p:txBody>
          <a:bodyPr spcFirstLastPara="1" wrap="square" lIns="91425" tIns="91425" rIns="91425" bIns="91425" anchor="ctr" anchorCtr="0">
            <a:normAutofit lnSpcReduction="10000"/>
          </a:bodyPr>
          <a:lstStyle/>
          <a:p>
            <a:pPr marL="0" lvl="0" indent="0" algn="l" rtl="0">
              <a:spcBef>
                <a:spcPts val="0"/>
              </a:spcBef>
              <a:spcAft>
                <a:spcPts val="0"/>
              </a:spcAft>
              <a:buNone/>
            </a:pPr>
            <a:r>
              <a:rPr lang="en" sz="1500" b="1">
                <a:solidFill>
                  <a:srgbClr val="896110"/>
                </a:solidFill>
              </a:rPr>
              <a:t>Infectious Disease Physician</a:t>
            </a:r>
            <a:endParaRPr sz="1500" b="1">
              <a:solidFill>
                <a:srgbClr val="896110"/>
              </a:solidFill>
            </a:endParaRPr>
          </a:p>
          <a:p>
            <a:pPr marL="0" lvl="0" indent="0" algn="l" rtl="0">
              <a:spcBef>
                <a:spcPts val="0"/>
              </a:spcBef>
              <a:spcAft>
                <a:spcPts val="0"/>
              </a:spcAft>
              <a:buNone/>
            </a:pPr>
            <a:r>
              <a:rPr lang="en">
                <a:latin typeface="Open Sans Light"/>
                <a:ea typeface="Open Sans Light"/>
                <a:cs typeface="Open Sans Light"/>
                <a:sym typeface="Open Sans Light"/>
              </a:rPr>
              <a:t>Diagnose &amp; treat one patient</a:t>
            </a:r>
            <a:endParaRPr>
              <a:latin typeface="Open Sans Light"/>
              <a:ea typeface="Open Sans Light"/>
              <a:cs typeface="Open Sans Light"/>
              <a:sym typeface="Open Sans Light"/>
            </a:endParaRPr>
          </a:p>
        </p:txBody>
      </p:sp>
      <p:sp>
        <p:nvSpPr>
          <p:cNvPr id="169" name="Google Shape;169;p18"/>
          <p:cNvSpPr/>
          <p:nvPr/>
        </p:nvSpPr>
        <p:spPr>
          <a:xfrm>
            <a:off x="787625" y="1264175"/>
            <a:ext cx="3657600" cy="1620600"/>
          </a:xfrm>
          <a:prstGeom prst="roundRect">
            <a:avLst>
              <a:gd name="adj" fmla="val 16667"/>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latin typeface="Open Sans"/>
                <a:ea typeface="Open Sans"/>
                <a:cs typeface="Open Sans"/>
                <a:sym typeface="Open Sans"/>
              </a:rPr>
              <a:t>Myth</a:t>
            </a:r>
            <a:r>
              <a:rPr lang="en">
                <a:latin typeface="Open Sans"/>
                <a:ea typeface="Open Sans"/>
                <a:cs typeface="Open Sans"/>
                <a:sym typeface="Open Sans"/>
              </a:rPr>
              <a:t>: </a:t>
            </a:r>
            <a:r>
              <a:rPr lang="en" b="1">
                <a:solidFill>
                  <a:srgbClr val="858585"/>
                </a:solidFill>
                <a:latin typeface="Open Sans"/>
                <a:ea typeface="Open Sans"/>
                <a:cs typeface="Open Sans"/>
                <a:sym typeface="Open Sans"/>
              </a:rPr>
              <a:t>I spend my time in a lab</a:t>
            </a:r>
            <a:endParaRPr b="1">
              <a:solidFill>
                <a:srgbClr val="858585"/>
              </a:solidFill>
              <a:latin typeface="Open Sans"/>
              <a:ea typeface="Open Sans"/>
              <a:cs typeface="Open Sans"/>
              <a:sym typeface="Open Sans"/>
            </a:endParaRPr>
          </a:p>
          <a:p>
            <a:pPr marL="457200" lvl="0" indent="-304800" algn="l" rtl="0">
              <a:spcBef>
                <a:spcPts val="600"/>
              </a:spcBef>
              <a:spcAft>
                <a:spcPts val="0"/>
              </a:spcAft>
              <a:buSzPts val="1200"/>
              <a:buFont typeface="Open Sans"/>
              <a:buChar char="●"/>
            </a:pPr>
            <a:r>
              <a:rPr lang="en" sz="1200">
                <a:latin typeface="Open Sans"/>
                <a:ea typeface="Open Sans"/>
                <a:cs typeface="Open Sans"/>
                <a:sym typeface="Open Sans"/>
              </a:rPr>
              <a:t>Most of the time is interviewing and </a:t>
            </a:r>
            <a:r>
              <a:rPr lang="en" sz="1200" b="1">
                <a:solidFill>
                  <a:srgbClr val="896110"/>
                </a:solidFill>
                <a:latin typeface="Open Sans"/>
                <a:ea typeface="Open Sans"/>
                <a:cs typeface="Open Sans"/>
                <a:sym typeface="Open Sans"/>
              </a:rPr>
              <a:t>examining patients at the bedside</a:t>
            </a:r>
            <a:endParaRPr sz="1200">
              <a:latin typeface="Open Sans"/>
              <a:ea typeface="Open Sans"/>
              <a:cs typeface="Open Sans"/>
              <a:sym typeface="Open Sans"/>
            </a:endParaRPr>
          </a:p>
          <a:p>
            <a:pPr marL="457200" lvl="0" indent="-304800" algn="l" rtl="0">
              <a:spcBef>
                <a:spcPts val="600"/>
              </a:spcBef>
              <a:spcAft>
                <a:spcPts val="600"/>
              </a:spcAft>
              <a:buSzPts val="1200"/>
              <a:buFont typeface="Open Sans"/>
              <a:buChar char="●"/>
            </a:pPr>
            <a:r>
              <a:rPr lang="en" sz="1200">
                <a:latin typeface="Open Sans"/>
                <a:ea typeface="Open Sans"/>
                <a:cs typeface="Open Sans"/>
                <a:sym typeface="Open Sans"/>
              </a:rPr>
              <a:t>We have excellent microbiology techs that are far better than me in the lab</a:t>
            </a:r>
            <a:endParaRPr sz="1200">
              <a:latin typeface="Open Sans"/>
              <a:ea typeface="Open Sans"/>
              <a:cs typeface="Open Sans"/>
              <a:sym typeface="Open Sans"/>
            </a:endParaRPr>
          </a:p>
        </p:txBody>
      </p:sp>
      <p:sp>
        <p:nvSpPr>
          <p:cNvPr id="170" name="Google Shape;170;p18"/>
          <p:cNvSpPr/>
          <p:nvPr/>
        </p:nvSpPr>
        <p:spPr>
          <a:xfrm>
            <a:off x="4701900" y="1264175"/>
            <a:ext cx="3657600" cy="1620600"/>
          </a:xfrm>
          <a:prstGeom prst="roundRect">
            <a:avLst>
              <a:gd name="adj" fmla="val 16667"/>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latin typeface="Open Sans"/>
                <a:ea typeface="Open Sans"/>
                <a:cs typeface="Open Sans"/>
                <a:sym typeface="Open Sans"/>
              </a:rPr>
              <a:t>Myth</a:t>
            </a:r>
            <a:r>
              <a:rPr lang="en">
                <a:latin typeface="Open Sans"/>
                <a:ea typeface="Open Sans"/>
                <a:cs typeface="Open Sans"/>
                <a:sym typeface="Open Sans"/>
              </a:rPr>
              <a:t>: </a:t>
            </a:r>
            <a:r>
              <a:rPr lang="en" b="1">
                <a:solidFill>
                  <a:srgbClr val="858585"/>
                </a:solidFill>
                <a:latin typeface="Open Sans"/>
                <a:ea typeface="Open Sans"/>
                <a:cs typeface="Open Sans"/>
                <a:sym typeface="Open Sans"/>
              </a:rPr>
              <a:t>It’s a lot of spreadsheets</a:t>
            </a:r>
            <a:endParaRPr b="1">
              <a:solidFill>
                <a:srgbClr val="858585"/>
              </a:solidFill>
              <a:latin typeface="Open Sans"/>
              <a:ea typeface="Open Sans"/>
              <a:cs typeface="Open Sans"/>
              <a:sym typeface="Open Sans"/>
            </a:endParaRPr>
          </a:p>
          <a:p>
            <a:pPr marL="457200" lvl="0" indent="-304800" algn="l" rtl="0">
              <a:spcBef>
                <a:spcPts val="600"/>
              </a:spcBef>
              <a:spcAft>
                <a:spcPts val="0"/>
              </a:spcAft>
              <a:buSzPts val="1200"/>
              <a:buFont typeface="Open Sans"/>
              <a:buChar char="●"/>
            </a:pPr>
            <a:r>
              <a:rPr lang="en" sz="1200">
                <a:latin typeface="Open Sans"/>
                <a:ea typeface="Open Sans"/>
                <a:cs typeface="Open Sans"/>
                <a:sym typeface="Open Sans"/>
              </a:rPr>
              <a:t>There are </a:t>
            </a:r>
            <a:r>
              <a:rPr lang="en" sz="1200" i="1">
                <a:latin typeface="Open Sans"/>
                <a:ea typeface="Open Sans"/>
                <a:cs typeface="Open Sans"/>
                <a:sym typeface="Open Sans"/>
              </a:rPr>
              <a:t>some </a:t>
            </a:r>
            <a:r>
              <a:rPr lang="en" sz="1200">
                <a:latin typeface="Open Sans"/>
                <a:ea typeface="Open Sans"/>
                <a:cs typeface="Open Sans"/>
                <a:sym typeface="Open Sans"/>
              </a:rPr>
              <a:t>spreadsheets, but </a:t>
            </a:r>
            <a:r>
              <a:rPr lang="en" sz="1200" i="1">
                <a:latin typeface="Open Sans"/>
                <a:ea typeface="Open Sans"/>
                <a:cs typeface="Open Sans"/>
                <a:sym typeface="Open Sans"/>
              </a:rPr>
              <a:t>that’s the easy part</a:t>
            </a:r>
            <a:endParaRPr sz="1200" i="1">
              <a:latin typeface="Open Sans"/>
              <a:ea typeface="Open Sans"/>
              <a:cs typeface="Open Sans"/>
              <a:sym typeface="Open Sans"/>
            </a:endParaRPr>
          </a:p>
          <a:p>
            <a:pPr marL="457200" lvl="0" indent="-304800" algn="l" rtl="0">
              <a:spcBef>
                <a:spcPts val="600"/>
              </a:spcBef>
              <a:spcAft>
                <a:spcPts val="600"/>
              </a:spcAft>
              <a:buSzPts val="1200"/>
              <a:buFont typeface="Open Sans"/>
              <a:buChar char="●"/>
            </a:pPr>
            <a:r>
              <a:rPr lang="en" sz="1200">
                <a:latin typeface="Open Sans"/>
                <a:ea typeface="Open Sans"/>
                <a:cs typeface="Open Sans"/>
                <a:sym typeface="Open Sans"/>
              </a:rPr>
              <a:t>The fun </a:t>
            </a:r>
            <a:r>
              <a:rPr lang="en" sz="1200">
                <a:latin typeface="Open Sans Light"/>
                <a:ea typeface="Open Sans Light"/>
                <a:cs typeface="Open Sans Light"/>
                <a:sym typeface="Open Sans Light"/>
              </a:rPr>
              <a:t>(and hard)</a:t>
            </a:r>
            <a:r>
              <a:rPr lang="en" sz="1200">
                <a:latin typeface="Open Sans"/>
                <a:ea typeface="Open Sans"/>
                <a:cs typeface="Open Sans"/>
                <a:sym typeface="Open Sans"/>
              </a:rPr>
              <a:t> part is translating the data &amp;</a:t>
            </a:r>
            <a:r>
              <a:rPr lang="en" sz="1200" b="1">
                <a:solidFill>
                  <a:srgbClr val="14A44D"/>
                </a:solidFill>
                <a:latin typeface="Open Sans"/>
                <a:ea typeface="Open Sans"/>
                <a:cs typeface="Open Sans"/>
                <a:sym typeface="Open Sans"/>
              </a:rPr>
              <a:t> evidence into policy</a:t>
            </a:r>
            <a:r>
              <a:rPr lang="en" sz="1200">
                <a:latin typeface="Open Sans"/>
                <a:ea typeface="Open Sans"/>
                <a:cs typeface="Open Sans"/>
                <a:sym typeface="Open Sans"/>
              </a:rPr>
              <a:t> → changing behavior </a:t>
            </a:r>
            <a:endParaRPr sz="1200" b="1">
              <a:solidFill>
                <a:srgbClr val="896110"/>
              </a:solidFill>
              <a:latin typeface="Open Sans"/>
              <a:ea typeface="Open Sans"/>
              <a:cs typeface="Open Sans"/>
              <a:sym typeface="Open Sans"/>
            </a:endParaRPr>
          </a:p>
        </p:txBody>
      </p:sp>
      <p:sp>
        <p:nvSpPr>
          <p:cNvPr id="171" name="Google Shape;171;p18"/>
          <p:cNvSpPr/>
          <p:nvPr/>
        </p:nvSpPr>
        <p:spPr>
          <a:xfrm>
            <a:off x="754325" y="2832275"/>
            <a:ext cx="7605300" cy="662100"/>
          </a:xfrm>
          <a:prstGeom prst="roundRect">
            <a:avLst>
              <a:gd name="adj" fmla="val 22659"/>
            </a:avLst>
          </a:prstGeom>
          <a:noFill/>
          <a:ln w="19050" cap="flat" cmpd="sng">
            <a:solidFill>
              <a:srgbClr val="DF38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Open Sans"/>
                <a:ea typeface="Open Sans"/>
                <a:cs typeface="Open Sans"/>
                <a:sym typeface="Open Sans"/>
              </a:rPr>
              <a:t>Fact</a:t>
            </a:r>
            <a:r>
              <a:rPr lang="en">
                <a:latin typeface="Open Sans"/>
                <a:ea typeface="Open Sans"/>
                <a:cs typeface="Open Sans"/>
                <a:sym typeface="Open Sans"/>
              </a:rPr>
              <a:t>: Most of </a:t>
            </a:r>
            <a:r>
              <a:rPr lang="en" u="sng">
                <a:latin typeface="Open Sans"/>
                <a:ea typeface="Open Sans"/>
                <a:cs typeface="Open Sans"/>
                <a:sym typeface="Open Sans"/>
              </a:rPr>
              <a:t>both</a:t>
            </a:r>
            <a:r>
              <a:rPr lang="en">
                <a:latin typeface="Open Sans"/>
                <a:ea typeface="Open Sans"/>
                <a:cs typeface="Open Sans"/>
                <a:sym typeface="Open Sans"/>
              </a:rPr>
              <a:t> jobs are lots of talking to people, synthesizing data, &amp; </a:t>
            </a:r>
            <a:r>
              <a:rPr lang="en" b="1">
                <a:solidFill>
                  <a:srgbClr val="3B71CA"/>
                </a:solidFill>
                <a:latin typeface="Open Sans"/>
                <a:ea typeface="Open Sans"/>
                <a:cs typeface="Open Sans"/>
                <a:sym typeface="Open Sans"/>
              </a:rPr>
              <a:t>making</a:t>
            </a:r>
            <a:endParaRPr b="1">
              <a:solidFill>
                <a:srgbClr val="3B71CA"/>
              </a:solidFill>
              <a:latin typeface="Open Sans"/>
              <a:ea typeface="Open Sans"/>
              <a:cs typeface="Open Sans"/>
              <a:sym typeface="Open Sans"/>
            </a:endParaRPr>
          </a:p>
          <a:p>
            <a:pPr marL="0" lvl="0" indent="0" algn="l" rtl="0">
              <a:spcBef>
                <a:spcPts val="0"/>
              </a:spcBef>
              <a:spcAft>
                <a:spcPts val="0"/>
              </a:spcAft>
              <a:buNone/>
            </a:pPr>
            <a:r>
              <a:rPr lang="en" b="1">
                <a:solidFill>
                  <a:srgbClr val="3B71CA"/>
                </a:solidFill>
                <a:latin typeface="Open Sans"/>
                <a:ea typeface="Open Sans"/>
                <a:cs typeface="Open Sans"/>
                <a:sym typeface="Open Sans"/>
              </a:rPr>
              <a:t>shared decisions</a:t>
            </a:r>
            <a:r>
              <a:rPr lang="en">
                <a:latin typeface="Open Sans"/>
                <a:ea typeface="Open Sans"/>
                <a:cs typeface="Open Sans"/>
                <a:sym typeface="Open Sans"/>
              </a:rPr>
              <a:t> based off my findings</a:t>
            </a:r>
            <a:endParaRPr>
              <a:latin typeface="Open Sans"/>
              <a:ea typeface="Open Sans"/>
              <a:cs typeface="Open Sans"/>
              <a:sym typeface="Open Sans"/>
            </a:endParaRPr>
          </a:p>
        </p:txBody>
      </p:sp>
      <p:sp>
        <p:nvSpPr>
          <p:cNvPr id="172" name="Google Shape;172;p18"/>
          <p:cNvSpPr/>
          <p:nvPr/>
        </p:nvSpPr>
        <p:spPr>
          <a:xfrm>
            <a:off x="343525" y="3649050"/>
            <a:ext cx="2862000" cy="1289100"/>
          </a:xfrm>
          <a:prstGeom prst="roundRect">
            <a:avLst>
              <a:gd name="adj" fmla="val 16667"/>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latin typeface="Open Sans"/>
                <a:ea typeface="Open Sans"/>
                <a:cs typeface="Open Sans"/>
                <a:sym typeface="Open Sans"/>
              </a:rPr>
              <a:t>Asking strangers </a:t>
            </a:r>
            <a:r>
              <a:rPr lang="en" sz="1300" b="1">
                <a:latin typeface="Open Sans"/>
                <a:ea typeface="Open Sans"/>
                <a:cs typeface="Open Sans"/>
                <a:sym typeface="Open Sans"/>
              </a:rPr>
              <a:t>fun questions</a:t>
            </a:r>
            <a:r>
              <a:rPr lang="en" sz="1300">
                <a:latin typeface="Open Sans"/>
                <a:ea typeface="Open Sans"/>
                <a:cs typeface="Open Sans"/>
                <a:sym typeface="Open Sans"/>
              </a:rPr>
              <a:t>:</a:t>
            </a:r>
            <a:endParaRPr sz="1300">
              <a:latin typeface="Open Sans"/>
              <a:ea typeface="Open Sans"/>
              <a:cs typeface="Open Sans"/>
              <a:sym typeface="Open Sans"/>
            </a:endParaRPr>
          </a:p>
          <a:p>
            <a:pPr marL="457200" lvl="0" indent="-304800" algn="l" rtl="0">
              <a:spcBef>
                <a:spcPts val="600"/>
              </a:spcBef>
              <a:spcAft>
                <a:spcPts val="0"/>
              </a:spcAft>
              <a:buSzPts val="1200"/>
              <a:buFont typeface="Open Sans"/>
              <a:buChar char="●"/>
            </a:pPr>
            <a:r>
              <a:rPr lang="en" sz="1200">
                <a:latin typeface="Open Sans"/>
                <a:ea typeface="Open Sans"/>
                <a:cs typeface="Open Sans"/>
                <a:sym typeface="Open Sans"/>
              </a:rPr>
              <a:t>Sex, drugs, &amp; rock &amp; roll</a:t>
            </a:r>
            <a:endParaRPr sz="1200">
              <a:latin typeface="Open Sans"/>
              <a:ea typeface="Open Sans"/>
              <a:cs typeface="Open Sans"/>
              <a:sym typeface="Open Sans"/>
            </a:endParaRPr>
          </a:p>
          <a:p>
            <a:pPr marL="457200" lvl="0" indent="-304800" algn="l" rtl="0">
              <a:spcBef>
                <a:spcPts val="0"/>
              </a:spcBef>
              <a:spcAft>
                <a:spcPts val="0"/>
              </a:spcAft>
              <a:buSzPts val="1200"/>
              <a:buFont typeface="Open Sans"/>
              <a:buChar char="●"/>
            </a:pPr>
            <a:r>
              <a:rPr lang="en" sz="1200">
                <a:latin typeface="Open Sans"/>
                <a:ea typeface="Open Sans"/>
                <a:cs typeface="Open Sans"/>
                <a:sym typeface="Open Sans"/>
              </a:rPr>
              <a:t>Pets, outdoor activities</a:t>
            </a:r>
            <a:endParaRPr sz="1200">
              <a:latin typeface="Open Sans"/>
              <a:ea typeface="Open Sans"/>
              <a:cs typeface="Open Sans"/>
              <a:sym typeface="Open Sans"/>
            </a:endParaRPr>
          </a:p>
          <a:p>
            <a:pPr marL="457200" lvl="0" indent="-304800" algn="l" rtl="0">
              <a:spcBef>
                <a:spcPts val="0"/>
              </a:spcBef>
              <a:spcAft>
                <a:spcPts val="0"/>
              </a:spcAft>
              <a:buSzPts val="1200"/>
              <a:buFont typeface="Open Sans"/>
              <a:buChar char="●"/>
            </a:pPr>
            <a:r>
              <a:rPr lang="en" sz="1200">
                <a:latin typeface="Open Sans"/>
                <a:ea typeface="Open Sans"/>
                <a:cs typeface="Open Sans"/>
                <a:sym typeface="Open Sans"/>
              </a:rPr>
              <a:t>Travel, hobbies/work</a:t>
            </a:r>
            <a:endParaRPr sz="1200">
              <a:latin typeface="Open Sans"/>
              <a:ea typeface="Open Sans"/>
              <a:cs typeface="Open Sans"/>
              <a:sym typeface="Open Sans"/>
            </a:endParaRPr>
          </a:p>
          <a:p>
            <a:pPr marL="457200" lvl="0" indent="-304800" algn="l" rtl="0">
              <a:spcBef>
                <a:spcPts val="0"/>
              </a:spcBef>
              <a:spcAft>
                <a:spcPts val="0"/>
              </a:spcAft>
              <a:buSzPts val="1200"/>
              <a:buFont typeface="Open Sans"/>
              <a:buChar char="●"/>
            </a:pPr>
            <a:r>
              <a:rPr lang="en" sz="1200">
                <a:latin typeface="Open Sans"/>
                <a:ea typeface="Open Sans"/>
                <a:cs typeface="Open Sans"/>
                <a:sym typeface="Open Sans"/>
              </a:rPr>
              <a:t>Cut down any trees recently?</a:t>
            </a:r>
            <a:endParaRPr sz="1200">
              <a:latin typeface="Open Sans"/>
              <a:ea typeface="Open Sans"/>
              <a:cs typeface="Open Sans"/>
              <a:sym typeface="Open Sans"/>
            </a:endParaRPr>
          </a:p>
        </p:txBody>
      </p:sp>
      <p:pic>
        <p:nvPicPr>
          <p:cNvPr id="173" name="Google Shape;173;p18"/>
          <p:cNvPicPr preferRelativeResize="0"/>
          <p:nvPr/>
        </p:nvPicPr>
        <p:blipFill>
          <a:blip r:embed="rId8">
            <a:alphaModFix/>
          </a:blip>
          <a:stretch>
            <a:fillRect/>
          </a:stretch>
        </p:blipFill>
        <p:spPr>
          <a:xfrm>
            <a:off x="2699248" y="4102060"/>
            <a:ext cx="383100" cy="383100"/>
          </a:xfrm>
          <a:prstGeom prst="rect">
            <a:avLst/>
          </a:prstGeom>
          <a:noFill/>
          <a:ln>
            <a:noFill/>
          </a:ln>
        </p:spPr>
      </p:pic>
      <p:sp>
        <p:nvSpPr>
          <p:cNvPr id="174" name="Google Shape;174;p18"/>
          <p:cNvSpPr/>
          <p:nvPr/>
        </p:nvSpPr>
        <p:spPr>
          <a:xfrm>
            <a:off x="3358250" y="3600600"/>
            <a:ext cx="2996100" cy="672300"/>
          </a:xfrm>
          <a:prstGeom prst="roundRect">
            <a:avLst>
              <a:gd name="adj" fmla="val 28938"/>
            </a:avLst>
          </a:prstGeom>
          <a:solidFill>
            <a:srgbClr val="EFEFEF"/>
          </a:solidFill>
          <a:ln>
            <a:noFill/>
          </a:ln>
        </p:spPr>
        <p:txBody>
          <a:bodyPr spcFirstLastPara="1" wrap="square" lIns="91425" tIns="91425" rIns="91425" bIns="91425" anchor="t" anchorCtr="0">
            <a:noAutofit/>
          </a:bodyPr>
          <a:lstStyle/>
          <a:p>
            <a:pPr marL="0" lvl="0" indent="0" algn="r" rtl="0">
              <a:spcBef>
                <a:spcPts val="0"/>
              </a:spcBef>
              <a:spcAft>
                <a:spcPts val="600"/>
              </a:spcAft>
              <a:buNone/>
            </a:pPr>
            <a:r>
              <a:rPr lang="en" sz="1300">
                <a:latin typeface="Open Sans"/>
                <a:ea typeface="Open Sans"/>
                <a:cs typeface="Open Sans"/>
                <a:sym typeface="Open Sans"/>
              </a:rPr>
              <a:t>How long should we use the antibiotics? (for </a:t>
            </a:r>
            <a:r>
              <a:rPr lang="en" sz="1300" b="1">
                <a:latin typeface="Open Sans"/>
                <a:ea typeface="Open Sans"/>
                <a:cs typeface="Open Sans"/>
                <a:sym typeface="Open Sans"/>
              </a:rPr>
              <a:t>super-bugs</a:t>
            </a:r>
            <a:r>
              <a:rPr lang="en" sz="1300">
                <a:latin typeface="Open Sans"/>
                <a:ea typeface="Open Sans"/>
                <a:cs typeface="Open Sans"/>
                <a:sym typeface="Open Sans"/>
              </a:rPr>
              <a:t>)</a:t>
            </a:r>
            <a:endParaRPr sz="1200">
              <a:latin typeface="Open Sans"/>
              <a:ea typeface="Open Sans"/>
              <a:cs typeface="Open Sans"/>
              <a:sym typeface="Open Sans"/>
            </a:endParaRPr>
          </a:p>
        </p:txBody>
      </p:sp>
      <p:pic>
        <p:nvPicPr>
          <p:cNvPr id="175" name="Google Shape;175;p18"/>
          <p:cNvPicPr preferRelativeResize="0"/>
          <p:nvPr/>
        </p:nvPicPr>
        <p:blipFill>
          <a:blip r:embed="rId4">
            <a:alphaModFix/>
          </a:blip>
          <a:stretch>
            <a:fillRect/>
          </a:stretch>
        </p:blipFill>
        <p:spPr>
          <a:xfrm>
            <a:off x="3487450" y="3771494"/>
            <a:ext cx="383099" cy="306456"/>
          </a:xfrm>
          <a:prstGeom prst="rect">
            <a:avLst/>
          </a:prstGeom>
          <a:noFill/>
          <a:ln>
            <a:noFill/>
          </a:ln>
        </p:spPr>
      </p:pic>
      <p:sp>
        <p:nvSpPr>
          <p:cNvPr id="176" name="Google Shape;176;p18"/>
          <p:cNvSpPr/>
          <p:nvPr/>
        </p:nvSpPr>
        <p:spPr>
          <a:xfrm>
            <a:off x="3358250" y="4355075"/>
            <a:ext cx="2996100" cy="672300"/>
          </a:xfrm>
          <a:prstGeom prst="roundRect">
            <a:avLst>
              <a:gd name="adj" fmla="val 28938"/>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latin typeface="Open Sans"/>
                <a:ea typeface="Open Sans"/>
                <a:cs typeface="Open Sans"/>
                <a:sym typeface="Open Sans"/>
              </a:rPr>
              <a:t>Am I worried about TB enough </a:t>
            </a:r>
            <a:endParaRPr sz="1300">
              <a:latin typeface="Open Sans"/>
              <a:ea typeface="Open Sans"/>
              <a:cs typeface="Open Sans"/>
              <a:sym typeface="Open Sans"/>
            </a:endParaRPr>
          </a:p>
          <a:p>
            <a:pPr marL="0" lvl="0" indent="0" algn="l" rtl="0">
              <a:spcBef>
                <a:spcPts val="0"/>
              </a:spcBef>
              <a:spcAft>
                <a:spcPts val="0"/>
              </a:spcAft>
              <a:buNone/>
            </a:pPr>
            <a:r>
              <a:rPr lang="en" sz="1300">
                <a:latin typeface="Open Sans"/>
                <a:ea typeface="Open Sans"/>
                <a:cs typeface="Open Sans"/>
                <a:sym typeface="Open Sans"/>
              </a:rPr>
              <a:t>to keep a </a:t>
            </a:r>
            <a:r>
              <a:rPr lang="en" sz="1300" b="1">
                <a:latin typeface="Open Sans"/>
                <a:ea typeface="Open Sans"/>
                <a:cs typeface="Open Sans"/>
                <a:sym typeface="Open Sans"/>
              </a:rPr>
              <a:t>patient in isolation</a:t>
            </a:r>
            <a:r>
              <a:rPr lang="en" sz="1300">
                <a:latin typeface="Open Sans"/>
                <a:ea typeface="Open Sans"/>
                <a:cs typeface="Open Sans"/>
                <a:sym typeface="Open Sans"/>
              </a:rPr>
              <a:t>?</a:t>
            </a:r>
            <a:endParaRPr sz="1200">
              <a:latin typeface="Open Sans"/>
              <a:ea typeface="Open Sans"/>
              <a:cs typeface="Open Sans"/>
              <a:sym typeface="Open Sans"/>
            </a:endParaRPr>
          </a:p>
        </p:txBody>
      </p:sp>
      <p:pic>
        <p:nvPicPr>
          <p:cNvPr id="177" name="Google Shape;177;p18"/>
          <p:cNvPicPr preferRelativeResize="0"/>
          <p:nvPr/>
        </p:nvPicPr>
        <p:blipFill>
          <a:blip r:embed="rId6">
            <a:alphaModFix/>
          </a:blip>
          <a:stretch>
            <a:fillRect/>
          </a:stretch>
        </p:blipFill>
        <p:spPr>
          <a:xfrm>
            <a:off x="5925978" y="4537987"/>
            <a:ext cx="383101" cy="306477"/>
          </a:xfrm>
          <a:prstGeom prst="rect">
            <a:avLst/>
          </a:prstGeom>
          <a:noFill/>
          <a:ln>
            <a:noFill/>
          </a:ln>
        </p:spPr>
      </p:pic>
      <p:sp>
        <p:nvSpPr>
          <p:cNvPr id="178" name="Google Shape;178;p18"/>
          <p:cNvSpPr/>
          <p:nvPr/>
        </p:nvSpPr>
        <p:spPr>
          <a:xfrm>
            <a:off x="6548475" y="3670075"/>
            <a:ext cx="2453700" cy="1289100"/>
          </a:xfrm>
          <a:prstGeom prst="roundRect">
            <a:avLst>
              <a:gd name="adj" fmla="val 16667"/>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1300">
                <a:latin typeface="Open Sans"/>
                <a:ea typeface="Open Sans"/>
                <a:cs typeface="Open Sans"/>
                <a:sym typeface="Open Sans"/>
              </a:rPr>
              <a:t>How do we </a:t>
            </a:r>
            <a:r>
              <a:rPr lang="en" sz="1300" b="1">
                <a:latin typeface="Open Sans"/>
                <a:ea typeface="Open Sans"/>
                <a:cs typeface="Open Sans"/>
                <a:sym typeface="Open Sans"/>
              </a:rPr>
              <a:t>safely do construction</a:t>
            </a:r>
            <a:r>
              <a:rPr lang="en" sz="1300">
                <a:latin typeface="Open Sans"/>
                <a:ea typeface="Open Sans"/>
                <a:cs typeface="Open Sans"/>
                <a:sym typeface="Open Sans"/>
              </a:rPr>
              <a:t> on the </a:t>
            </a:r>
            <a:r>
              <a:rPr lang="en" sz="1300" b="1">
                <a:latin typeface="Open Sans"/>
                <a:ea typeface="Open Sans"/>
                <a:cs typeface="Open Sans"/>
                <a:sym typeface="Open Sans"/>
              </a:rPr>
              <a:t>transplant unit</a:t>
            </a:r>
            <a:r>
              <a:rPr lang="en" sz="1300">
                <a:latin typeface="Open Sans"/>
                <a:ea typeface="Open Sans"/>
                <a:cs typeface="Open Sans"/>
                <a:sym typeface="Open Sans"/>
              </a:rPr>
              <a:t> without exposing patients? </a:t>
            </a:r>
            <a:r>
              <a:rPr lang="en" sz="1300">
                <a:solidFill>
                  <a:srgbClr val="858585"/>
                </a:solidFill>
                <a:latin typeface="Open Sans Light"/>
                <a:ea typeface="Open Sans Light"/>
                <a:cs typeface="Open Sans Light"/>
                <a:sym typeface="Open Sans Light"/>
              </a:rPr>
              <a:t>Or do we need to shut it down?</a:t>
            </a:r>
            <a:endParaRPr sz="1200">
              <a:solidFill>
                <a:srgbClr val="858585"/>
              </a:solidFill>
              <a:latin typeface="Open Sans Light"/>
              <a:ea typeface="Open Sans Light"/>
              <a:cs typeface="Open Sans Light"/>
              <a:sym typeface="Open Sans Light"/>
            </a:endParaRPr>
          </a:p>
        </p:txBody>
      </p:sp>
      <p:pic>
        <p:nvPicPr>
          <p:cNvPr id="179" name="Google Shape;179;p18"/>
          <p:cNvPicPr preferRelativeResize="0"/>
          <p:nvPr/>
        </p:nvPicPr>
        <p:blipFill>
          <a:blip r:embed="rId7">
            <a:alphaModFix/>
          </a:blip>
          <a:stretch>
            <a:fillRect/>
          </a:stretch>
        </p:blipFill>
        <p:spPr>
          <a:xfrm>
            <a:off x="8439824" y="3803800"/>
            <a:ext cx="383100" cy="383100"/>
          </a:xfrm>
          <a:prstGeom prst="rect">
            <a:avLst/>
          </a:prstGeom>
          <a:noFill/>
          <a:ln>
            <a:noFill/>
          </a:ln>
        </p:spPr>
      </p:pic>
      <p:sp>
        <p:nvSpPr>
          <p:cNvPr id="180" name="Google Shape;180;p18"/>
          <p:cNvSpPr/>
          <p:nvPr/>
        </p:nvSpPr>
        <p:spPr>
          <a:xfrm>
            <a:off x="787625" y="1326450"/>
            <a:ext cx="3657600" cy="12891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81" name="Google Shape;181;p18"/>
          <p:cNvSpPr/>
          <p:nvPr/>
        </p:nvSpPr>
        <p:spPr>
          <a:xfrm>
            <a:off x="4701900" y="1394375"/>
            <a:ext cx="3657600" cy="13608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 name="Google Shape;180;p18">
            <a:extLst>
              <a:ext uri="{FF2B5EF4-FFF2-40B4-BE49-F238E27FC236}">
                <a16:creationId xmlns:a16="http://schemas.microsoft.com/office/drawing/2014/main" id="{991755D1-9F2B-C79B-F7D8-DFCEFECA42E2}"/>
              </a:ext>
            </a:extLst>
          </p:cNvPr>
          <p:cNvSpPr/>
          <p:nvPr/>
        </p:nvSpPr>
        <p:spPr>
          <a:xfrm>
            <a:off x="212948" y="3571475"/>
            <a:ext cx="8854849" cy="1524135"/>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7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73"/>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nodeType="afterEffect">
                                  <p:stCondLst>
                                    <p:cond delay="0"/>
                                  </p:stCondLst>
                                  <p:childTnLst>
                                    <p:set>
                                      <p:cBhvr>
                                        <p:cTn id="22" dur="1" fill="hold">
                                          <p:stCondLst>
                                            <p:cond delay="0"/>
                                          </p:stCondLst>
                                        </p:cTn>
                                        <p:tgtEl>
                                          <p:spTgt spid="17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5"/>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76"/>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77"/>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7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16"/>
        <p:cNvGrpSpPr/>
        <p:nvPr/>
      </p:nvGrpSpPr>
      <p:grpSpPr>
        <a:xfrm>
          <a:off x="0" y="0"/>
          <a:ext cx="0" cy="0"/>
          <a:chOff x="0" y="0"/>
          <a:chExt cx="0" cy="0"/>
        </a:xfrm>
      </p:grpSpPr>
      <p:sp>
        <p:nvSpPr>
          <p:cNvPr id="1117" name="Google Shape;1117;p60"/>
          <p:cNvSpPr txBox="1">
            <a:spLocks noGrp="1"/>
          </p:cNvSpPr>
          <p:nvPr>
            <p:ph type="title"/>
          </p:nvPr>
        </p:nvSpPr>
        <p:spPr>
          <a:xfrm>
            <a:off x="729450" y="632850"/>
            <a:ext cx="52341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Doing some observations</a:t>
            </a:r>
            <a:endParaRPr b="0"/>
          </a:p>
        </p:txBody>
      </p:sp>
      <p:pic>
        <p:nvPicPr>
          <p:cNvPr id="1118" name="Google Shape;1118;p60"/>
          <p:cNvPicPr preferRelativeResize="0"/>
          <p:nvPr/>
        </p:nvPicPr>
        <p:blipFill>
          <a:blip r:embed="rId3">
            <a:alphaModFix/>
          </a:blip>
          <a:stretch>
            <a:fillRect/>
          </a:stretch>
        </p:blipFill>
        <p:spPr>
          <a:xfrm>
            <a:off x="5237488" y="1334200"/>
            <a:ext cx="3667125" cy="3619500"/>
          </a:xfrm>
          <a:prstGeom prst="rect">
            <a:avLst/>
          </a:prstGeom>
          <a:noFill/>
          <a:ln>
            <a:noFill/>
          </a:ln>
        </p:spPr>
      </p:pic>
      <p:sp>
        <p:nvSpPr>
          <p:cNvPr id="1119" name="Google Shape;1119;p60"/>
          <p:cNvSpPr txBox="1"/>
          <p:nvPr/>
        </p:nvSpPr>
        <p:spPr>
          <a:xfrm>
            <a:off x="5599825" y="291497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a:t>
            </a:r>
            <a:endParaRPr sz="1300" b="1">
              <a:solidFill>
                <a:schemeClr val="dk2"/>
              </a:solidFill>
              <a:latin typeface="Open Sans"/>
              <a:ea typeface="Open Sans"/>
              <a:cs typeface="Open Sans"/>
              <a:sym typeface="Open Sans"/>
            </a:endParaRPr>
          </a:p>
        </p:txBody>
      </p:sp>
      <p:sp>
        <p:nvSpPr>
          <p:cNvPr id="1120" name="Google Shape;1120;p60"/>
          <p:cNvSpPr txBox="1"/>
          <p:nvPr/>
        </p:nvSpPr>
        <p:spPr>
          <a:xfrm>
            <a:off x="5599825" y="32670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a:t>
            </a:r>
            <a:endParaRPr sz="1300" b="1">
              <a:solidFill>
                <a:schemeClr val="dk2"/>
              </a:solidFill>
              <a:latin typeface="Open Sans"/>
              <a:ea typeface="Open Sans"/>
              <a:cs typeface="Open Sans"/>
              <a:sym typeface="Open Sans"/>
            </a:endParaRPr>
          </a:p>
        </p:txBody>
      </p:sp>
      <p:sp>
        <p:nvSpPr>
          <p:cNvPr id="1121" name="Google Shape;1121;p60"/>
          <p:cNvSpPr txBox="1"/>
          <p:nvPr/>
        </p:nvSpPr>
        <p:spPr>
          <a:xfrm>
            <a:off x="5525925" y="393811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4</a:t>
            </a:r>
            <a:endParaRPr sz="1300" b="1">
              <a:solidFill>
                <a:schemeClr val="dk2"/>
              </a:solidFill>
              <a:latin typeface="Open Sans"/>
              <a:ea typeface="Open Sans"/>
              <a:cs typeface="Open Sans"/>
              <a:sym typeface="Open Sans"/>
            </a:endParaRPr>
          </a:p>
        </p:txBody>
      </p:sp>
      <p:sp>
        <p:nvSpPr>
          <p:cNvPr id="1122" name="Google Shape;1122;p60"/>
          <p:cNvSpPr txBox="1"/>
          <p:nvPr/>
        </p:nvSpPr>
        <p:spPr>
          <a:xfrm>
            <a:off x="5296425"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5</a:t>
            </a:r>
            <a:endParaRPr sz="1300" b="1">
              <a:solidFill>
                <a:schemeClr val="dk2"/>
              </a:solidFill>
              <a:latin typeface="Open Sans"/>
              <a:ea typeface="Open Sans"/>
              <a:cs typeface="Open Sans"/>
              <a:sym typeface="Open Sans"/>
            </a:endParaRPr>
          </a:p>
        </p:txBody>
      </p:sp>
      <p:sp>
        <p:nvSpPr>
          <p:cNvPr id="1123" name="Google Shape;1123;p60"/>
          <p:cNvSpPr txBox="1"/>
          <p:nvPr/>
        </p:nvSpPr>
        <p:spPr>
          <a:xfrm>
            <a:off x="5627900"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6</a:t>
            </a:r>
            <a:endParaRPr sz="1300" b="1">
              <a:solidFill>
                <a:schemeClr val="dk2"/>
              </a:solidFill>
              <a:latin typeface="Open Sans"/>
              <a:ea typeface="Open Sans"/>
              <a:cs typeface="Open Sans"/>
              <a:sym typeface="Open Sans"/>
            </a:endParaRPr>
          </a:p>
        </p:txBody>
      </p:sp>
      <p:sp>
        <p:nvSpPr>
          <p:cNvPr id="1124" name="Google Shape;1124;p60"/>
          <p:cNvSpPr txBox="1"/>
          <p:nvPr/>
        </p:nvSpPr>
        <p:spPr>
          <a:xfrm>
            <a:off x="594762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7</a:t>
            </a:r>
            <a:endParaRPr sz="1300" b="1">
              <a:solidFill>
                <a:schemeClr val="dk2"/>
              </a:solidFill>
              <a:latin typeface="Open Sans"/>
              <a:ea typeface="Open Sans"/>
              <a:cs typeface="Open Sans"/>
              <a:sym typeface="Open Sans"/>
            </a:endParaRPr>
          </a:p>
        </p:txBody>
      </p:sp>
      <p:sp>
        <p:nvSpPr>
          <p:cNvPr id="1125" name="Google Shape;1125;p60"/>
          <p:cNvSpPr txBox="1"/>
          <p:nvPr/>
        </p:nvSpPr>
        <p:spPr>
          <a:xfrm>
            <a:off x="6309621"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8</a:t>
            </a:r>
            <a:endParaRPr sz="1300" b="1">
              <a:solidFill>
                <a:schemeClr val="dk2"/>
              </a:solidFill>
              <a:latin typeface="Open Sans"/>
              <a:ea typeface="Open Sans"/>
              <a:cs typeface="Open Sans"/>
              <a:sym typeface="Open Sans"/>
            </a:endParaRPr>
          </a:p>
        </p:txBody>
      </p:sp>
      <p:sp>
        <p:nvSpPr>
          <p:cNvPr id="1126" name="Google Shape;1126;p60"/>
          <p:cNvSpPr txBox="1"/>
          <p:nvPr/>
        </p:nvSpPr>
        <p:spPr>
          <a:xfrm>
            <a:off x="6636804"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9</a:t>
            </a:r>
            <a:endParaRPr sz="1300" b="1">
              <a:solidFill>
                <a:schemeClr val="dk2"/>
              </a:solidFill>
              <a:latin typeface="Open Sans"/>
              <a:ea typeface="Open Sans"/>
              <a:cs typeface="Open Sans"/>
              <a:sym typeface="Open Sans"/>
            </a:endParaRPr>
          </a:p>
        </p:txBody>
      </p:sp>
      <p:sp>
        <p:nvSpPr>
          <p:cNvPr id="1127" name="Google Shape;1127;p60"/>
          <p:cNvSpPr txBox="1"/>
          <p:nvPr/>
        </p:nvSpPr>
        <p:spPr>
          <a:xfrm>
            <a:off x="696397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10</a:t>
            </a:r>
            <a:endParaRPr sz="1300" b="1">
              <a:solidFill>
                <a:schemeClr val="dk2"/>
              </a:solidFill>
              <a:latin typeface="Open Sans"/>
              <a:ea typeface="Open Sans"/>
              <a:cs typeface="Open Sans"/>
              <a:sym typeface="Open Sans"/>
            </a:endParaRPr>
          </a:p>
        </p:txBody>
      </p:sp>
      <p:sp>
        <p:nvSpPr>
          <p:cNvPr id="1128" name="Google Shape;1128;p60"/>
          <p:cNvSpPr txBox="1"/>
          <p:nvPr/>
        </p:nvSpPr>
        <p:spPr>
          <a:xfrm>
            <a:off x="7291146"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11</a:t>
            </a:r>
            <a:endParaRPr sz="1300" b="1">
              <a:solidFill>
                <a:schemeClr val="dk2"/>
              </a:solidFill>
              <a:latin typeface="Open Sans"/>
              <a:ea typeface="Open Sans"/>
              <a:cs typeface="Open Sans"/>
              <a:sym typeface="Open Sans"/>
            </a:endParaRPr>
          </a:p>
        </p:txBody>
      </p:sp>
      <p:sp>
        <p:nvSpPr>
          <p:cNvPr id="1129" name="Google Shape;1129;p60"/>
          <p:cNvSpPr txBox="1"/>
          <p:nvPr/>
        </p:nvSpPr>
        <p:spPr>
          <a:xfrm>
            <a:off x="8280140"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14</a:t>
            </a:r>
            <a:endParaRPr sz="1300" b="1">
              <a:solidFill>
                <a:schemeClr val="dk2"/>
              </a:solidFill>
              <a:latin typeface="Open Sans"/>
              <a:ea typeface="Open Sans"/>
              <a:cs typeface="Open Sans"/>
              <a:sym typeface="Open Sans"/>
            </a:endParaRPr>
          </a:p>
        </p:txBody>
      </p:sp>
      <p:sp>
        <p:nvSpPr>
          <p:cNvPr id="1130" name="Google Shape;1130;p60"/>
          <p:cNvSpPr txBox="1"/>
          <p:nvPr/>
        </p:nvSpPr>
        <p:spPr>
          <a:xfrm>
            <a:off x="7913732" y="3595600"/>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17</a:t>
            </a:r>
            <a:endParaRPr sz="1300" b="1">
              <a:solidFill>
                <a:schemeClr val="dk2"/>
              </a:solidFill>
              <a:latin typeface="Open Sans"/>
              <a:ea typeface="Open Sans"/>
              <a:cs typeface="Open Sans"/>
              <a:sym typeface="Open Sans"/>
            </a:endParaRPr>
          </a:p>
        </p:txBody>
      </p:sp>
      <p:sp>
        <p:nvSpPr>
          <p:cNvPr id="1131" name="Google Shape;1131;p60"/>
          <p:cNvSpPr txBox="1"/>
          <p:nvPr/>
        </p:nvSpPr>
        <p:spPr>
          <a:xfrm>
            <a:off x="7913732" y="3280859"/>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18</a:t>
            </a:r>
            <a:endParaRPr sz="1300" b="1">
              <a:solidFill>
                <a:schemeClr val="dk2"/>
              </a:solidFill>
              <a:latin typeface="Open Sans"/>
              <a:ea typeface="Open Sans"/>
              <a:cs typeface="Open Sans"/>
              <a:sym typeface="Open Sans"/>
            </a:endParaRPr>
          </a:p>
        </p:txBody>
      </p:sp>
      <p:sp>
        <p:nvSpPr>
          <p:cNvPr id="1132" name="Google Shape;1132;p60"/>
          <p:cNvSpPr txBox="1"/>
          <p:nvPr/>
        </p:nvSpPr>
        <p:spPr>
          <a:xfrm>
            <a:off x="7913732" y="292970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19</a:t>
            </a:r>
            <a:endParaRPr sz="1300" b="1">
              <a:solidFill>
                <a:schemeClr val="dk2"/>
              </a:solidFill>
              <a:latin typeface="Open Sans"/>
              <a:ea typeface="Open Sans"/>
              <a:cs typeface="Open Sans"/>
              <a:sym typeface="Open Sans"/>
            </a:endParaRPr>
          </a:p>
        </p:txBody>
      </p:sp>
      <p:sp>
        <p:nvSpPr>
          <p:cNvPr id="1133" name="Google Shape;1133;p60"/>
          <p:cNvSpPr txBox="1"/>
          <p:nvPr/>
        </p:nvSpPr>
        <p:spPr>
          <a:xfrm>
            <a:off x="7913732" y="22778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21</a:t>
            </a:r>
            <a:endParaRPr sz="1300" b="1">
              <a:solidFill>
                <a:schemeClr val="dk2"/>
              </a:solidFill>
              <a:latin typeface="Open Sans"/>
              <a:ea typeface="Open Sans"/>
              <a:cs typeface="Open Sans"/>
              <a:sym typeface="Open Sans"/>
            </a:endParaRPr>
          </a:p>
        </p:txBody>
      </p:sp>
      <p:sp>
        <p:nvSpPr>
          <p:cNvPr id="1134" name="Google Shape;1134;p60"/>
          <p:cNvSpPr txBox="1"/>
          <p:nvPr/>
        </p:nvSpPr>
        <p:spPr>
          <a:xfrm>
            <a:off x="7913732" y="19431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22</a:t>
            </a:r>
            <a:endParaRPr sz="1300" b="1">
              <a:solidFill>
                <a:schemeClr val="dk2"/>
              </a:solidFill>
              <a:latin typeface="Open Sans"/>
              <a:ea typeface="Open Sans"/>
              <a:cs typeface="Open Sans"/>
              <a:sym typeface="Open Sans"/>
            </a:endParaRPr>
          </a:p>
        </p:txBody>
      </p:sp>
      <p:sp>
        <p:nvSpPr>
          <p:cNvPr id="1135" name="Google Shape;1135;p60"/>
          <p:cNvSpPr txBox="1"/>
          <p:nvPr/>
        </p:nvSpPr>
        <p:spPr>
          <a:xfrm>
            <a:off x="7913732" y="157617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23</a:t>
            </a:r>
            <a:endParaRPr sz="1300" b="1">
              <a:solidFill>
                <a:schemeClr val="dk2"/>
              </a:solidFill>
              <a:latin typeface="Open Sans"/>
              <a:ea typeface="Open Sans"/>
              <a:cs typeface="Open Sans"/>
              <a:sym typeface="Open Sans"/>
            </a:endParaRPr>
          </a:p>
        </p:txBody>
      </p:sp>
      <p:sp>
        <p:nvSpPr>
          <p:cNvPr id="1136" name="Google Shape;1136;p60"/>
          <p:cNvSpPr txBox="1"/>
          <p:nvPr/>
        </p:nvSpPr>
        <p:spPr>
          <a:xfrm>
            <a:off x="5314413"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30</a:t>
            </a:r>
            <a:endParaRPr sz="1300" b="1">
              <a:solidFill>
                <a:schemeClr val="dk2"/>
              </a:solidFill>
              <a:latin typeface="Open Sans"/>
              <a:ea typeface="Open Sans"/>
              <a:cs typeface="Open Sans"/>
              <a:sym typeface="Open Sans"/>
            </a:endParaRPr>
          </a:p>
        </p:txBody>
      </p:sp>
      <p:sp>
        <p:nvSpPr>
          <p:cNvPr id="1137" name="Google Shape;1137;p60"/>
          <p:cNvSpPr txBox="1"/>
          <p:nvPr/>
        </p:nvSpPr>
        <p:spPr>
          <a:xfrm>
            <a:off x="5996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28</a:t>
            </a:r>
            <a:endParaRPr sz="1300" b="1">
              <a:solidFill>
                <a:schemeClr val="dk2"/>
              </a:solidFill>
              <a:latin typeface="Open Sans"/>
              <a:ea typeface="Open Sans"/>
              <a:cs typeface="Open Sans"/>
              <a:sym typeface="Open Sans"/>
            </a:endParaRPr>
          </a:p>
        </p:txBody>
      </p:sp>
      <p:sp>
        <p:nvSpPr>
          <p:cNvPr id="1138" name="Google Shape;1138;p60"/>
          <p:cNvSpPr txBox="1"/>
          <p:nvPr/>
        </p:nvSpPr>
        <p:spPr>
          <a:xfrm>
            <a:off x="630587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27</a:t>
            </a:r>
            <a:endParaRPr sz="1300" b="1">
              <a:solidFill>
                <a:schemeClr val="dk2"/>
              </a:solidFill>
              <a:latin typeface="Open Sans"/>
              <a:ea typeface="Open Sans"/>
              <a:cs typeface="Open Sans"/>
              <a:sym typeface="Open Sans"/>
            </a:endParaRPr>
          </a:p>
        </p:txBody>
      </p:sp>
      <p:sp>
        <p:nvSpPr>
          <p:cNvPr id="1139" name="Google Shape;1139;p60"/>
          <p:cNvSpPr txBox="1"/>
          <p:nvPr/>
        </p:nvSpPr>
        <p:spPr>
          <a:xfrm>
            <a:off x="665048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26</a:t>
            </a:r>
            <a:endParaRPr sz="1300" b="1">
              <a:solidFill>
                <a:schemeClr val="dk2"/>
              </a:solidFill>
              <a:latin typeface="Open Sans"/>
              <a:ea typeface="Open Sans"/>
              <a:cs typeface="Open Sans"/>
              <a:sym typeface="Open Sans"/>
            </a:endParaRPr>
          </a:p>
        </p:txBody>
      </p:sp>
      <p:sp>
        <p:nvSpPr>
          <p:cNvPr id="1140" name="Google Shape;1140;p60"/>
          <p:cNvSpPr txBox="1"/>
          <p:nvPr/>
        </p:nvSpPr>
        <p:spPr>
          <a:xfrm>
            <a:off x="697765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25</a:t>
            </a:r>
            <a:endParaRPr sz="1300" b="1">
              <a:solidFill>
                <a:schemeClr val="dk2"/>
              </a:solidFill>
              <a:latin typeface="Open Sans"/>
              <a:ea typeface="Open Sans"/>
              <a:cs typeface="Open Sans"/>
              <a:sym typeface="Open Sans"/>
            </a:endParaRPr>
          </a:p>
        </p:txBody>
      </p:sp>
      <p:sp>
        <p:nvSpPr>
          <p:cNvPr id="1141" name="Google Shape;1141;p60"/>
          <p:cNvSpPr txBox="1"/>
          <p:nvPr/>
        </p:nvSpPr>
        <p:spPr>
          <a:xfrm>
            <a:off x="7304841"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24</a:t>
            </a:r>
            <a:endParaRPr sz="1300" b="1">
              <a:solidFill>
                <a:schemeClr val="dk2"/>
              </a:solidFill>
              <a:latin typeface="Open Sans"/>
              <a:ea typeface="Open Sans"/>
              <a:cs typeface="Open Sans"/>
              <a:sym typeface="Open Sans"/>
            </a:endParaRPr>
          </a:p>
        </p:txBody>
      </p:sp>
      <p:sp>
        <p:nvSpPr>
          <p:cNvPr id="1142" name="Google Shape;1142;p60"/>
          <p:cNvSpPr/>
          <p:nvPr/>
        </p:nvSpPr>
        <p:spPr>
          <a:xfrm>
            <a:off x="5146175" y="1334200"/>
            <a:ext cx="3795900" cy="36993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43" name="Google Shape;1143;p60"/>
          <p:cNvSpPr/>
          <p:nvPr/>
        </p:nvSpPr>
        <p:spPr>
          <a:xfrm>
            <a:off x="5249925" y="3541700"/>
            <a:ext cx="746100" cy="3087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44" name="Google Shape;1144;p60"/>
          <p:cNvSpPr txBox="1"/>
          <p:nvPr/>
        </p:nvSpPr>
        <p:spPr>
          <a:xfrm>
            <a:off x="5599825" y="358426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3</a:t>
            </a:r>
            <a:endParaRPr sz="1300" b="1">
              <a:solidFill>
                <a:srgbClr val="DF382C"/>
              </a:solidFill>
              <a:latin typeface="Open Sans"/>
              <a:ea typeface="Open Sans"/>
              <a:cs typeface="Open Sans"/>
              <a:sym typeface="Open Sans"/>
            </a:endParaRPr>
          </a:p>
        </p:txBody>
      </p:sp>
      <p:sp>
        <p:nvSpPr>
          <p:cNvPr id="1145" name="Google Shape;1145;p60"/>
          <p:cNvSpPr/>
          <p:nvPr/>
        </p:nvSpPr>
        <p:spPr>
          <a:xfrm>
            <a:off x="5599825" y="2098875"/>
            <a:ext cx="316200" cy="4848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46" name="Google Shape;1146;p60"/>
          <p:cNvSpPr txBox="1"/>
          <p:nvPr/>
        </p:nvSpPr>
        <p:spPr>
          <a:xfrm>
            <a:off x="5634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29</a:t>
            </a:r>
            <a:endParaRPr sz="1300" b="1">
              <a:solidFill>
                <a:srgbClr val="DF382C"/>
              </a:solidFill>
              <a:latin typeface="Open Sans"/>
              <a:ea typeface="Open Sans"/>
              <a:cs typeface="Open Sans"/>
              <a:sym typeface="Open Sans"/>
            </a:endParaRPr>
          </a:p>
        </p:txBody>
      </p:sp>
      <p:sp>
        <p:nvSpPr>
          <p:cNvPr id="1147" name="Google Shape;1147;p60"/>
          <p:cNvSpPr/>
          <p:nvPr/>
        </p:nvSpPr>
        <p:spPr>
          <a:xfrm>
            <a:off x="7823800" y="2539425"/>
            <a:ext cx="526800" cy="3270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48" name="Google Shape;1148;p60"/>
          <p:cNvSpPr txBox="1"/>
          <p:nvPr/>
        </p:nvSpPr>
        <p:spPr>
          <a:xfrm>
            <a:off x="7913732" y="26124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20</a:t>
            </a:r>
            <a:endParaRPr sz="1300" b="1">
              <a:solidFill>
                <a:srgbClr val="DF382C"/>
              </a:solidFill>
              <a:latin typeface="Open Sans"/>
              <a:ea typeface="Open Sans"/>
              <a:cs typeface="Open Sans"/>
              <a:sym typeface="Open Sans"/>
            </a:endParaRPr>
          </a:p>
        </p:txBody>
      </p:sp>
      <p:sp>
        <p:nvSpPr>
          <p:cNvPr id="1149" name="Google Shape;1149;p60"/>
          <p:cNvSpPr/>
          <p:nvPr/>
        </p:nvSpPr>
        <p:spPr>
          <a:xfrm>
            <a:off x="7823800" y="3874650"/>
            <a:ext cx="507600" cy="357600"/>
          </a:xfrm>
          <a:prstGeom prst="rect">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50" name="Google Shape;1150;p60"/>
          <p:cNvSpPr txBox="1"/>
          <p:nvPr/>
        </p:nvSpPr>
        <p:spPr>
          <a:xfrm>
            <a:off x="7913732" y="3961678"/>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16</a:t>
            </a:r>
            <a:endParaRPr sz="1300" b="1">
              <a:solidFill>
                <a:srgbClr val="DF382C"/>
              </a:solidFill>
              <a:latin typeface="Open Sans"/>
              <a:ea typeface="Open Sans"/>
              <a:cs typeface="Open Sans"/>
              <a:sym typeface="Open Sans"/>
            </a:endParaRPr>
          </a:p>
        </p:txBody>
      </p:sp>
      <p:sp>
        <p:nvSpPr>
          <p:cNvPr id="1151" name="Google Shape;1151;p60"/>
          <p:cNvSpPr/>
          <p:nvPr/>
        </p:nvSpPr>
        <p:spPr>
          <a:xfrm>
            <a:off x="7564600" y="4463675"/>
            <a:ext cx="334200" cy="4899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52" name="Google Shape;1152;p60"/>
          <p:cNvSpPr/>
          <p:nvPr/>
        </p:nvSpPr>
        <p:spPr>
          <a:xfrm>
            <a:off x="7898800" y="4467825"/>
            <a:ext cx="316200" cy="484800"/>
          </a:xfrm>
          <a:prstGeom prst="rect">
            <a:avLst/>
          </a:prstGeom>
          <a:solidFill>
            <a:srgbClr val="DF382C"/>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53" name="Google Shape;1153;p60"/>
          <p:cNvSpPr/>
          <p:nvPr/>
        </p:nvSpPr>
        <p:spPr>
          <a:xfrm>
            <a:off x="8563975" y="4477375"/>
            <a:ext cx="316200" cy="4752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54" name="Google Shape;1154;p60"/>
          <p:cNvSpPr txBox="1"/>
          <p:nvPr/>
        </p:nvSpPr>
        <p:spPr>
          <a:xfrm>
            <a:off x="7618329"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12</a:t>
            </a:r>
            <a:endParaRPr sz="1300" b="1">
              <a:solidFill>
                <a:srgbClr val="DF382C"/>
              </a:solidFill>
              <a:latin typeface="Open Sans"/>
              <a:ea typeface="Open Sans"/>
              <a:cs typeface="Open Sans"/>
              <a:sym typeface="Open Sans"/>
            </a:endParaRPr>
          </a:p>
        </p:txBody>
      </p:sp>
      <p:sp>
        <p:nvSpPr>
          <p:cNvPr id="1155" name="Google Shape;1155;p60"/>
          <p:cNvSpPr txBox="1"/>
          <p:nvPr/>
        </p:nvSpPr>
        <p:spPr>
          <a:xfrm>
            <a:off x="7952965"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lt1"/>
                </a:solidFill>
                <a:latin typeface="Open Sans"/>
                <a:ea typeface="Open Sans"/>
                <a:cs typeface="Open Sans"/>
                <a:sym typeface="Open Sans"/>
              </a:rPr>
              <a:t>13</a:t>
            </a:r>
            <a:endParaRPr sz="1300" b="1">
              <a:solidFill>
                <a:schemeClr val="lt1"/>
              </a:solidFill>
              <a:latin typeface="Open Sans"/>
              <a:ea typeface="Open Sans"/>
              <a:cs typeface="Open Sans"/>
              <a:sym typeface="Open Sans"/>
            </a:endParaRPr>
          </a:p>
        </p:txBody>
      </p:sp>
      <p:sp>
        <p:nvSpPr>
          <p:cNvPr id="1156" name="Google Shape;1156;p60"/>
          <p:cNvSpPr txBox="1"/>
          <p:nvPr/>
        </p:nvSpPr>
        <p:spPr>
          <a:xfrm>
            <a:off x="8607323"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15</a:t>
            </a:r>
            <a:endParaRPr sz="1300" b="1">
              <a:solidFill>
                <a:srgbClr val="DF382C"/>
              </a:solidFill>
              <a:latin typeface="Open Sans"/>
              <a:ea typeface="Open Sans"/>
              <a:cs typeface="Open Sans"/>
              <a:sym typeface="Open Sans"/>
            </a:endParaRPr>
          </a:p>
        </p:txBody>
      </p:sp>
      <p:grpSp>
        <p:nvGrpSpPr>
          <p:cNvPr id="1157" name="Google Shape;1157;p60"/>
          <p:cNvGrpSpPr/>
          <p:nvPr/>
        </p:nvGrpSpPr>
        <p:grpSpPr>
          <a:xfrm>
            <a:off x="729452" y="3246700"/>
            <a:ext cx="1905011" cy="1582875"/>
            <a:chOff x="0" y="0"/>
            <a:chExt cx="1905011" cy="1582875"/>
          </a:xfrm>
        </p:grpSpPr>
        <p:sp>
          <p:nvSpPr>
            <p:cNvPr id="1158" name="Google Shape;1158;p60"/>
            <p:cNvSpPr/>
            <p:nvPr/>
          </p:nvSpPr>
          <p:spPr>
            <a:xfrm>
              <a:off x="11" y="0"/>
              <a:ext cx="1905000" cy="15828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59" name="Google Shape;1159;p60"/>
            <p:cNvSpPr/>
            <p:nvPr/>
          </p:nvSpPr>
          <p:spPr>
            <a:xfrm>
              <a:off x="0" y="0"/>
              <a:ext cx="1905000" cy="38100"/>
            </a:xfrm>
            <a:prstGeom prst="roundRect">
              <a:avLst>
                <a:gd name="adj" fmla="val 50000"/>
              </a:avLst>
            </a:prstGeom>
            <a:solidFill>
              <a:srgbClr val="0C62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60" name="Google Shape;1160;p60"/>
            <p:cNvSpPr txBox="1"/>
            <p:nvPr/>
          </p:nvSpPr>
          <p:spPr>
            <a:xfrm>
              <a:off x="114311" y="142875"/>
              <a:ext cx="1676400" cy="14400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The spores</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These spores are </a:t>
              </a:r>
              <a:r>
                <a:rPr lang="en" sz="1200" u="sng">
                  <a:solidFill>
                    <a:srgbClr val="333333"/>
                  </a:solidFill>
                  <a:latin typeface="Open Sans"/>
                  <a:ea typeface="Open Sans"/>
                  <a:cs typeface="Open Sans"/>
                  <a:sym typeface="Open Sans"/>
                </a:rPr>
                <a:t>not</a:t>
              </a:r>
              <a:r>
                <a:rPr lang="en" sz="1200">
                  <a:solidFill>
                    <a:srgbClr val="333333"/>
                  </a:solidFill>
                  <a:latin typeface="Open Sans"/>
                  <a:ea typeface="Open Sans"/>
                  <a:cs typeface="Open Sans"/>
                  <a:sym typeface="Open Sans"/>
                </a:rPr>
                <a:t> killed by routine disinfectants (alcohol wipes)</a:t>
              </a:r>
              <a:endParaRPr sz="1200" b="0">
                <a:solidFill>
                  <a:srgbClr val="333333"/>
                </a:solidFill>
                <a:latin typeface="Open Sans"/>
                <a:ea typeface="Open Sans"/>
                <a:cs typeface="Open Sans"/>
                <a:sym typeface="Open Sans"/>
              </a:endParaRPr>
            </a:p>
            <a:p>
              <a:pPr marL="0" lvl="0" indent="0" algn="l" rtl="0">
                <a:spcBef>
                  <a:spcPts val="750"/>
                </a:spcBef>
                <a:spcAft>
                  <a:spcPts val="450"/>
                </a:spcAft>
                <a:buNone/>
              </a:pPr>
              <a:r>
                <a:rPr lang="en" sz="1000">
                  <a:solidFill>
                    <a:srgbClr val="555555"/>
                  </a:solidFill>
                  <a:latin typeface="Open Sans"/>
                  <a:ea typeface="Open Sans"/>
                  <a:cs typeface="Open Sans"/>
                  <a:sym typeface="Open Sans"/>
                </a:rPr>
                <a:t>Only way to kill it is </a:t>
              </a:r>
              <a:r>
                <a:rPr lang="en" sz="1000" b="1">
                  <a:solidFill>
                    <a:srgbClr val="14A44D"/>
                  </a:solidFill>
                  <a:latin typeface="Open Sans"/>
                  <a:ea typeface="Open Sans"/>
                  <a:cs typeface="Open Sans"/>
                  <a:sym typeface="Open Sans"/>
                </a:rPr>
                <a:t>bleach</a:t>
              </a:r>
              <a:endParaRPr sz="1000">
                <a:solidFill>
                  <a:srgbClr val="14A44D"/>
                </a:solidFill>
                <a:latin typeface="Open Sans"/>
                <a:ea typeface="Open Sans"/>
                <a:cs typeface="Open Sans"/>
                <a:sym typeface="Open Sans"/>
              </a:endParaRPr>
            </a:p>
          </p:txBody>
        </p:sp>
      </p:grpSp>
      <p:grpSp>
        <p:nvGrpSpPr>
          <p:cNvPr id="1161" name="Google Shape;1161;p60"/>
          <p:cNvGrpSpPr/>
          <p:nvPr/>
        </p:nvGrpSpPr>
        <p:grpSpPr>
          <a:xfrm>
            <a:off x="2800350" y="3257550"/>
            <a:ext cx="1905000" cy="1582920"/>
            <a:chOff x="0" y="0"/>
            <a:chExt cx="1905000" cy="1677000"/>
          </a:xfrm>
        </p:grpSpPr>
        <p:sp>
          <p:nvSpPr>
            <p:cNvPr id="1162" name="Google Shape;1162;p60"/>
            <p:cNvSpPr/>
            <p:nvPr/>
          </p:nvSpPr>
          <p:spPr>
            <a:xfrm>
              <a:off x="0" y="0"/>
              <a:ext cx="1905000" cy="16770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63" name="Google Shape;1163;p60"/>
            <p:cNvSpPr/>
            <p:nvPr/>
          </p:nvSpPr>
          <p:spPr>
            <a:xfrm>
              <a:off x="0" y="0"/>
              <a:ext cx="1905000" cy="38100"/>
            </a:xfrm>
            <a:prstGeom prst="roundRect">
              <a:avLst>
                <a:gd name="adj" fmla="val 50000"/>
              </a:avLst>
            </a:prstGeom>
            <a:solidFill>
              <a:srgbClr val="6B3FA0"/>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64" name="Google Shape;1164;p60"/>
            <p:cNvSpPr txBox="1"/>
            <p:nvPr/>
          </p:nvSpPr>
          <p:spPr>
            <a:xfrm>
              <a:off x="114300" y="142875"/>
              <a:ext cx="1676400" cy="150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Transmission</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Wear </a:t>
              </a:r>
              <a:r>
                <a:rPr lang="en" sz="1200" b="1">
                  <a:solidFill>
                    <a:srgbClr val="333333"/>
                  </a:solidFill>
                  <a:latin typeface="Open Sans"/>
                  <a:ea typeface="Open Sans"/>
                  <a:cs typeface="Open Sans"/>
                  <a:sym typeface="Open Sans"/>
                </a:rPr>
                <a:t>gown &amp; gloves</a:t>
              </a:r>
              <a:endParaRPr sz="1200" b="1">
                <a:solidFill>
                  <a:srgbClr val="333333"/>
                </a:solidFill>
                <a:latin typeface="Open Sans"/>
                <a:ea typeface="Open Sans"/>
                <a:cs typeface="Open Sans"/>
                <a:sym typeface="Open Sans"/>
              </a:endParaRPr>
            </a:p>
            <a:p>
              <a:pPr marL="0" lvl="0" indent="0" algn="l" rtl="0">
                <a:spcBef>
                  <a:spcPts val="750"/>
                </a:spcBef>
                <a:spcAft>
                  <a:spcPts val="750"/>
                </a:spcAft>
                <a:buNone/>
              </a:pPr>
              <a:r>
                <a:rPr lang="en" sz="1200">
                  <a:solidFill>
                    <a:srgbClr val="333333"/>
                  </a:solidFill>
                  <a:latin typeface="Open Sans"/>
                  <a:ea typeface="Open Sans"/>
                  <a:cs typeface="Open Sans"/>
                  <a:sym typeface="Open Sans"/>
                </a:rPr>
                <a:t>Wash hands with soap &amp; water</a:t>
              </a:r>
              <a:endParaRPr sz="1000">
                <a:solidFill>
                  <a:srgbClr val="858585"/>
                </a:solidFill>
                <a:latin typeface="Open Sans"/>
                <a:ea typeface="Open Sans"/>
                <a:cs typeface="Open Sans"/>
                <a:sym typeface="Open Sans"/>
              </a:endParaRPr>
            </a:p>
          </p:txBody>
        </p:sp>
      </p:grpSp>
      <p:sp>
        <p:nvSpPr>
          <p:cNvPr id="1165" name="Google Shape;1165;p60"/>
          <p:cNvSpPr txBox="1">
            <a:spLocks noGrp="1"/>
          </p:cNvSpPr>
          <p:nvPr>
            <p:ph type="body" idx="1"/>
          </p:nvPr>
        </p:nvSpPr>
        <p:spPr>
          <a:xfrm>
            <a:off x="729450" y="1393075"/>
            <a:ext cx="4340100" cy="489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b="1"/>
              <a:t>Shared medical equipment?</a:t>
            </a:r>
            <a:r>
              <a:rPr lang="en"/>
              <a:t> </a:t>
            </a:r>
            <a:endParaRPr/>
          </a:p>
        </p:txBody>
      </p:sp>
      <p:sp>
        <p:nvSpPr>
          <p:cNvPr id="1166" name="Google Shape;1166;p60"/>
          <p:cNvSpPr txBox="1">
            <a:spLocks noGrp="1"/>
          </p:cNvSpPr>
          <p:nvPr>
            <p:ph type="body" idx="1"/>
          </p:nvPr>
        </p:nvSpPr>
        <p:spPr>
          <a:xfrm>
            <a:off x="729450" y="1774075"/>
            <a:ext cx="4340100" cy="489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b="1"/>
              <a:t>Personal protective equipment?</a:t>
            </a:r>
            <a:r>
              <a:rPr lang="en"/>
              <a:t> </a:t>
            </a:r>
            <a:endParaRPr/>
          </a:p>
        </p:txBody>
      </p:sp>
      <p:sp>
        <p:nvSpPr>
          <p:cNvPr id="1167" name="Google Shape;1167;p60"/>
          <p:cNvSpPr/>
          <p:nvPr/>
        </p:nvSpPr>
        <p:spPr>
          <a:xfrm>
            <a:off x="574125" y="3129800"/>
            <a:ext cx="2155200" cy="18639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68" name="Google Shape;1168;p60"/>
          <p:cNvSpPr/>
          <p:nvPr/>
        </p:nvSpPr>
        <p:spPr>
          <a:xfrm>
            <a:off x="729450" y="1409325"/>
            <a:ext cx="2502900" cy="3576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169" name="Google Shape;1169;p60"/>
          <p:cNvSpPr txBox="1">
            <a:spLocks noGrp="1"/>
          </p:cNvSpPr>
          <p:nvPr>
            <p:ph type="body" idx="1"/>
          </p:nvPr>
        </p:nvSpPr>
        <p:spPr>
          <a:xfrm>
            <a:off x="729450" y="2098875"/>
            <a:ext cx="4340100" cy="6684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Are there gowns &amp; gloves?</a:t>
            </a:r>
            <a:endParaRPr/>
          </a:p>
          <a:p>
            <a:pPr marL="457200" lvl="0" indent="-311150" algn="l" rtl="0">
              <a:spcBef>
                <a:spcPts val="0"/>
              </a:spcBef>
              <a:spcAft>
                <a:spcPts val="0"/>
              </a:spcAft>
              <a:buSzPts val="1300"/>
              <a:buChar char="●"/>
            </a:pPr>
            <a:r>
              <a:rPr lang="en"/>
              <a:t>Are people actually using them?</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sp>
        <p:nvSpPr>
          <p:cNvPr id="1174" name="Google Shape;1174;p61"/>
          <p:cNvSpPr txBox="1">
            <a:spLocks noGrp="1"/>
          </p:cNvSpPr>
          <p:nvPr>
            <p:ph type="body" idx="1"/>
          </p:nvPr>
        </p:nvSpPr>
        <p:spPr>
          <a:xfrm>
            <a:off x="729450" y="2180475"/>
            <a:ext cx="4340100" cy="489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b="1"/>
              <a:t>Wash your hands!!!</a:t>
            </a:r>
            <a:r>
              <a:rPr lang="en"/>
              <a:t> (you work in a hospital)</a:t>
            </a:r>
            <a:endParaRPr/>
          </a:p>
        </p:txBody>
      </p:sp>
      <p:sp>
        <p:nvSpPr>
          <p:cNvPr id="1175" name="Google Shape;1175;p61"/>
          <p:cNvSpPr txBox="1">
            <a:spLocks noGrp="1"/>
          </p:cNvSpPr>
          <p:nvPr>
            <p:ph type="title"/>
          </p:nvPr>
        </p:nvSpPr>
        <p:spPr>
          <a:xfrm>
            <a:off x="729450" y="632850"/>
            <a:ext cx="52341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Doing some observations</a:t>
            </a:r>
            <a:endParaRPr b="0"/>
          </a:p>
        </p:txBody>
      </p:sp>
      <p:pic>
        <p:nvPicPr>
          <p:cNvPr id="1176" name="Google Shape;1176;p61"/>
          <p:cNvPicPr preferRelativeResize="0"/>
          <p:nvPr/>
        </p:nvPicPr>
        <p:blipFill>
          <a:blip r:embed="rId3">
            <a:alphaModFix/>
          </a:blip>
          <a:stretch>
            <a:fillRect/>
          </a:stretch>
        </p:blipFill>
        <p:spPr>
          <a:xfrm>
            <a:off x="5237488" y="1334200"/>
            <a:ext cx="3667125" cy="3619500"/>
          </a:xfrm>
          <a:prstGeom prst="rect">
            <a:avLst/>
          </a:prstGeom>
          <a:noFill/>
          <a:ln>
            <a:noFill/>
          </a:ln>
        </p:spPr>
      </p:pic>
      <p:sp>
        <p:nvSpPr>
          <p:cNvPr id="1177" name="Google Shape;1177;p61"/>
          <p:cNvSpPr txBox="1"/>
          <p:nvPr/>
        </p:nvSpPr>
        <p:spPr>
          <a:xfrm>
            <a:off x="5599825" y="291497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a:t>
            </a:r>
            <a:endParaRPr sz="1300" b="1">
              <a:solidFill>
                <a:schemeClr val="dk2"/>
              </a:solidFill>
              <a:latin typeface="Open Sans"/>
              <a:ea typeface="Open Sans"/>
              <a:cs typeface="Open Sans"/>
              <a:sym typeface="Open Sans"/>
            </a:endParaRPr>
          </a:p>
        </p:txBody>
      </p:sp>
      <p:sp>
        <p:nvSpPr>
          <p:cNvPr id="1178" name="Google Shape;1178;p61"/>
          <p:cNvSpPr txBox="1"/>
          <p:nvPr/>
        </p:nvSpPr>
        <p:spPr>
          <a:xfrm>
            <a:off x="5599825" y="32670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a:t>
            </a:r>
            <a:endParaRPr sz="1300" b="1">
              <a:solidFill>
                <a:schemeClr val="dk2"/>
              </a:solidFill>
              <a:latin typeface="Open Sans"/>
              <a:ea typeface="Open Sans"/>
              <a:cs typeface="Open Sans"/>
              <a:sym typeface="Open Sans"/>
            </a:endParaRPr>
          </a:p>
        </p:txBody>
      </p:sp>
      <p:sp>
        <p:nvSpPr>
          <p:cNvPr id="1179" name="Google Shape;1179;p61"/>
          <p:cNvSpPr txBox="1"/>
          <p:nvPr/>
        </p:nvSpPr>
        <p:spPr>
          <a:xfrm>
            <a:off x="5525925" y="393811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4</a:t>
            </a:r>
            <a:endParaRPr sz="1300" b="1">
              <a:solidFill>
                <a:schemeClr val="dk2"/>
              </a:solidFill>
              <a:latin typeface="Open Sans"/>
              <a:ea typeface="Open Sans"/>
              <a:cs typeface="Open Sans"/>
              <a:sym typeface="Open Sans"/>
            </a:endParaRPr>
          </a:p>
        </p:txBody>
      </p:sp>
      <p:sp>
        <p:nvSpPr>
          <p:cNvPr id="1180" name="Google Shape;1180;p61"/>
          <p:cNvSpPr txBox="1"/>
          <p:nvPr/>
        </p:nvSpPr>
        <p:spPr>
          <a:xfrm>
            <a:off x="5296425"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5</a:t>
            </a:r>
            <a:endParaRPr sz="1300" b="1">
              <a:solidFill>
                <a:schemeClr val="dk2"/>
              </a:solidFill>
              <a:latin typeface="Open Sans"/>
              <a:ea typeface="Open Sans"/>
              <a:cs typeface="Open Sans"/>
              <a:sym typeface="Open Sans"/>
            </a:endParaRPr>
          </a:p>
        </p:txBody>
      </p:sp>
      <p:sp>
        <p:nvSpPr>
          <p:cNvPr id="1181" name="Google Shape;1181;p61"/>
          <p:cNvSpPr txBox="1"/>
          <p:nvPr/>
        </p:nvSpPr>
        <p:spPr>
          <a:xfrm>
            <a:off x="5627900"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6</a:t>
            </a:r>
            <a:endParaRPr sz="1300" b="1">
              <a:solidFill>
                <a:schemeClr val="dk2"/>
              </a:solidFill>
              <a:latin typeface="Open Sans"/>
              <a:ea typeface="Open Sans"/>
              <a:cs typeface="Open Sans"/>
              <a:sym typeface="Open Sans"/>
            </a:endParaRPr>
          </a:p>
        </p:txBody>
      </p:sp>
      <p:sp>
        <p:nvSpPr>
          <p:cNvPr id="1182" name="Google Shape;1182;p61"/>
          <p:cNvSpPr txBox="1"/>
          <p:nvPr/>
        </p:nvSpPr>
        <p:spPr>
          <a:xfrm>
            <a:off x="594762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7</a:t>
            </a:r>
            <a:endParaRPr sz="1300" b="1">
              <a:solidFill>
                <a:schemeClr val="dk2"/>
              </a:solidFill>
              <a:latin typeface="Open Sans"/>
              <a:ea typeface="Open Sans"/>
              <a:cs typeface="Open Sans"/>
              <a:sym typeface="Open Sans"/>
            </a:endParaRPr>
          </a:p>
        </p:txBody>
      </p:sp>
      <p:sp>
        <p:nvSpPr>
          <p:cNvPr id="1183" name="Google Shape;1183;p61"/>
          <p:cNvSpPr txBox="1"/>
          <p:nvPr/>
        </p:nvSpPr>
        <p:spPr>
          <a:xfrm>
            <a:off x="6309621"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8</a:t>
            </a:r>
            <a:endParaRPr sz="1300" b="1">
              <a:solidFill>
                <a:schemeClr val="dk2"/>
              </a:solidFill>
              <a:latin typeface="Open Sans"/>
              <a:ea typeface="Open Sans"/>
              <a:cs typeface="Open Sans"/>
              <a:sym typeface="Open Sans"/>
            </a:endParaRPr>
          </a:p>
        </p:txBody>
      </p:sp>
      <p:sp>
        <p:nvSpPr>
          <p:cNvPr id="1184" name="Google Shape;1184;p61"/>
          <p:cNvSpPr txBox="1"/>
          <p:nvPr/>
        </p:nvSpPr>
        <p:spPr>
          <a:xfrm>
            <a:off x="6636804"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9</a:t>
            </a:r>
            <a:endParaRPr sz="1300" b="1">
              <a:solidFill>
                <a:schemeClr val="dk2"/>
              </a:solidFill>
              <a:latin typeface="Open Sans"/>
              <a:ea typeface="Open Sans"/>
              <a:cs typeface="Open Sans"/>
              <a:sym typeface="Open Sans"/>
            </a:endParaRPr>
          </a:p>
        </p:txBody>
      </p:sp>
      <p:sp>
        <p:nvSpPr>
          <p:cNvPr id="1185" name="Google Shape;1185;p61"/>
          <p:cNvSpPr txBox="1"/>
          <p:nvPr/>
        </p:nvSpPr>
        <p:spPr>
          <a:xfrm>
            <a:off x="6963972"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10</a:t>
            </a:r>
            <a:endParaRPr sz="1300" b="1">
              <a:solidFill>
                <a:schemeClr val="dk2"/>
              </a:solidFill>
              <a:latin typeface="Open Sans"/>
              <a:ea typeface="Open Sans"/>
              <a:cs typeface="Open Sans"/>
              <a:sym typeface="Open Sans"/>
            </a:endParaRPr>
          </a:p>
        </p:txBody>
      </p:sp>
      <p:sp>
        <p:nvSpPr>
          <p:cNvPr id="1186" name="Google Shape;1186;p61"/>
          <p:cNvSpPr txBox="1"/>
          <p:nvPr/>
        </p:nvSpPr>
        <p:spPr>
          <a:xfrm>
            <a:off x="7291146"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11</a:t>
            </a:r>
            <a:endParaRPr sz="1300" b="1">
              <a:solidFill>
                <a:schemeClr val="dk2"/>
              </a:solidFill>
              <a:latin typeface="Open Sans"/>
              <a:ea typeface="Open Sans"/>
              <a:cs typeface="Open Sans"/>
              <a:sym typeface="Open Sans"/>
            </a:endParaRPr>
          </a:p>
        </p:txBody>
      </p:sp>
      <p:sp>
        <p:nvSpPr>
          <p:cNvPr id="1187" name="Google Shape;1187;p61"/>
          <p:cNvSpPr txBox="1"/>
          <p:nvPr/>
        </p:nvSpPr>
        <p:spPr>
          <a:xfrm>
            <a:off x="8280140"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14</a:t>
            </a:r>
            <a:endParaRPr sz="1300" b="1">
              <a:solidFill>
                <a:schemeClr val="dk2"/>
              </a:solidFill>
              <a:latin typeface="Open Sans"/>
              <a:ea typeface="Open Sans"/>
              <a:cs typeface="Open Sans"/>
              <a:sym typeface="Open Sans"/>
            </a:endParaRPr>
          </a:p>
        </p:txBody>
      </p:sp>
      <p:sp>
        <p:nvSpPr>
          <p:cNvPr id="1188" name="Google Shape;1188;p61"/>
          <p:cNvSpPr txBox="1"/>
          <p:nvPr/>
        </p:nvSpPr>
        <p:spPr>
          <a:xfrm>
            <a:off x="7913732" y="3595600"/>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17</a:t>
            </a:r>
            <a:endParaRPr sz="1300" b="1">
              <a:solidFill>
                <a:schemeClr val="dk2"/>
              </a:solidFill>
              <a:latin typeface="Open Sans"/>
              <a:ea typeface="Open Sans"/>
              <a:cs typeface="Open Sans"/>
              <a:sym typeface="Open Sans"/>
            </a:endParaRPr>
          </a:p>
        </p:txBody>
      </p:sp>
      <p:sp>
        <p:nvSpPr>
          <p:cNvPr id="1189" name="Google Shape;1189;p61"/>
          <p:cNvSpPr txBox="1"/>
          <p:nvPr/>
        </p:nvSpPr>
        <p:spPr>
          <a:xfrm>
            <a:off x="7913732" y="3280859"/>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18</a:t>
            </a:r>
            <a:endParaRPr sz="1300" b="1">
              <a:solidFill>
                <a:schemeClr val="dk2"/>
              </a:solidFill>
              <a:latin typeface="Open Sans"/>
              <a:ea typeface="Open Sans"/>
              <a:cs typeface="Open Sans"/>
              <a:sym typeface="Open Sans"/>
            </a:endParaRPr>
          </a:p>
        </p:txBody>
      </p:sp>
      <p:sp>
        <p:nvSpPr>
          <p:cNvPr id="1190" name="Google Shape;1190;p61"/>
          <p:cNvSpPr txBox="1"/>
          <p:nvPr/>
        </p:nvSpPr>
        <p:spPr>
          <a:xfrm>
            <a:off x="7913732" y="2929705"/>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19</a:t>
            </a:r>
            <a:endParaRPr sz="1300" b="1">
              <a:solidFill>
                <a:schemeClr val="dk2"/>
              </a:solidFill>
              <a:latin typeface="Open Sans"/>
              <a:ea typeface="Open Sans"/>
              <a:cs typeface="Open Sans"/>
              <a:sym typeface="Open Sans"/>
            </a:endParaRPr>
          </a:p>
        </p:txBody>
      </p:sp>
      <p:sp>
        <p:nvSpPr>
          <p:cNvPr id="1191" name="Google Shape;1191;p61"/>
          <p:cNvSpPr txBox="1"/>
          <p:nvPr/>
        </p:nvSpPr>
        <p:spPr>
          <a:xfrm>
            <a:off x="7913732" y="227782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21</a:t>
            </a:r>
            <a:endParaRPr sz="1300" b="1">
              <a:solidFill>
                <a:schemeClr val="dk2"/>
              </a:solidFill>
              <a:latin typeface="Open Sans"/>
              <a:ea typeface="Open Sans"/>
              <a:cs typeface="Open Sans"/>
              <a:sym typeface="Open Sans"/>
            </a:endParaRPr>
          </a:p>
        </p:txBody>
      </p:sp>
      <p:sp>
        <p:nvSpPr>
          <p:cNvPr id="1192" name="Google Shape;1192;p61"/>
          <p:cNvSpPr txBox="1"/>
          <p:nvPr/>
        </p:nvSpPr>
        <p:spPr>
          <a:xfrm>
            <a:off x="7913732" y="19431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22</a:t>
            </a:r>
            <a:endParaRPr sz="1300" b="1">
              <a:solidFill>
                <a:schemeClr val="dk2"/>
              </a:solidFill>
              <a:latin typeface="Open Sans"/>
              <a:ea typeface="Open Sans"/>
              <a:cs typeface="Open Sans"/>
              <a:sym typeface="Open Sans"/>
            </a:endParaRPr>
          </a:p>
        </p:txBody>
      </p:sp>
      <p:sp>
        <p:nvSpPr>
          <p:cNvPr id="1193" name="Google Shape;1193;p61"/>
          <p:cNvSpPr txBox="1"/>
          <p:nvPr/>
        </p:nvSpPr>
        <p:spPr>
          <a:xfrm>
            <a:off x="7913732" y="157617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23</a:t>
            </a:r>
            <a:endParaRPr sz="1300" b="1">
              <a:solidFill>
                <a:schemeClr val="dk2"/>
              </a:solidFill>
              <a:latin typeface="Open Sans"/>
              <a:ea typeface="Open Sans"/>
              <a:cs typeface="Open Sans"/>
              <a:sym typeface="Open Sans"/>
            </a:endParaRPr>
          </a:p>
        </p:txBody>
      </p:sp>
      <p:sp>
        <p:nvSpPr>
          <p:cNvPr id="1194" name="Google Shape;1194;p61"/>
          <p:cNvSpPr txBox="1"/>
          <p:nvPr/>
        </p:nvSpPr>
        <p:spPr>
          <a:xfrm>
            <a:off x="5314413"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30</a:t>
            </a:r>
            <a:endParaRPr sz="1300" b="1">
              <a:solidFill>
                <a:schemeClr val="dk2"/>
              </a:solidFill>
              <a:latin typeface="Open Sans"/>
              <a:ea typeface="Open Sans"/>
              <a:cs typeface="Open Sans"/>
              <a:sym typeface="Open Sans"/>
            </a:endParaRPr>
          </a:p>
        </p:txBody>
      </p:sp>
      <p:sp>
        <p:nvSpPr>
          <p:cNvPr id="1195" name="Google Shape;1195;p61"/>
          <p:cNvSpPr txBox="1"/>
          <p:nvPr/>
        </p:nvSpPr>
        <p:spPr>
          <a:xfrm>
            <a:off x="5996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28</a:t>
            </a:r>
            <a:endParaRPr sz="1300" b="1">
              <a:solidFill>
                <a:schemeClr val="dk2"/>
              </a:solidFill>
              <a:latin typeface="Open Sans"/>
              <a:ea typeface="Open Sans"/>
              <a:cs typeface="Open Sans"/>
              <a:sym typeface="Open Sans"/>
            </a:endParaRPr>
          </a:p>
        </p:txBody>
      </p:sp>
      <p:sp>
        <p:nvSpPr>
          <p:cNvPr id="1196" name="Google Shape;1196;p61"/>
          <p:cNvSpPr txBox="1"/>
          <p:nvPr/>
        </p:nvSpPr>
        <p:spPr>
          <a:xfrm>
            <a:off x="630587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27</a:t>
            </a:r>
            <a:endParaRPr sz="1300" b="1">
              <a:solidFill>
                <a:schemeClr val="dk2"/>
              </a:solidFill>
              <a:latin typeface="Open Sans"/>
              <a:ea typeface="Open Sans"/>
              <a:cs typeface="Open Sans"/>
              <a:sym typeface="Open Sans"/>
            </a:endParaRPr>
          </a:p>
        </p:txBody>
      </p:sp>
      <p:sp>
        <p:nvSpPr>
          <p:cNvPr id="1197" name="Google Shape;1197;p61"/>
          <p:cNvSpPr txBox="1"/>
          <p:nvPr/>
        </p:nvSpPr>
        <p:spPr>
          <a:xfrm>
            <a:off x="665048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26</a:t>
            </a:r>
            <a:endParaRPr sz="1300" b="1">
              <a:solidFill>
                <a:schemeClr val="dk2"/>
              </a:solidFill>
              <a:latin typeface="Open Sans"/>
              <a:ea typeface="Open Sans"/>
              <a:cs typeface="Open Sans"/>
              <a:sym typeface="Open Sans"/>
            </a:endParaRPr>
          </a:p>
        </p:txBody>
      </p:sp>
      <p:sp>
        <p:nvSpPr>
          <p:cNvPr id="1198" name="Google Shape;1198;p61"/>
          <p:cNvSpPr txBox="1"/>
          <p:nvPr/>
        </p:nvSpPr>
        <p:spPr>
          <a:xfrm>
            <a:off x="6977659"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25</a:t>
            </a:r>
            <a:endParaRPr sz="1300" b="1">
              <a:solidFill>
                <a:schemeClr val="dk2"/>
              </a:solidFill>
              <a:latin typeface="Open Sans"/>
              <a:ea typeface="Open Sans"/>
              <a:cs typeface="Open Sans"/>
              <a:sym typeface="Open Sans"/>
            </a:endParaRPr>
          </a:p>
        </p:txBody>
      </p:sp>
      <p:sp>
        <p:nvSpPr>
          <p:cNvPr id="1199" name="Google Shape;1199;p61"/>
          <p:cNvSpPr txBox="1"/>
          <p:nvPr/>
        </p:nvSpPr>
        <p:spPr>
          <a:xfrm>
            <a:off x="7304841"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24</a:t>
            </a:r>
            <a:endParaRPr sz="1300" b="1">
              <a:solidFill>
                <a:schemeClr val="dk2"/>
              </a:solidFill>
              <a:latin typeface="Open Sans"/>
              <a:ea typeface="Open Sans"/>
              <a:cs typeface="Open Sans"/>
              <a:sym typeface="Open Sans"/>
            </a:endParaRPr>
          </a:p>
        </p:txBody>
      </p:sp>
      <p:sp>
        <p:nvSpPr>
          <p:cNvPr id="1200" name="Google Shape;1200;p61"/>
          <p:cNvSpPr/>
          <p:nvPr/>
        </p:nvSpPr>
        <p:spPr>
          <a:xfrm>
            <a:off x="5146175" y="1334200"/>
            <a:ext cx="3795900" cy="36993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01" name="Google Shape;1201;p61"/>
          <p:cNvSpPr/>
          <p:nvPr/>
        </p:nvSpPr>
        <p:spPr>
          <a:xfrm>
            <a:off x="5249925" y="3541700"/>
            <a:ext cx="746100" cy="3087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02" name="Google Shape;1202;p61"/>
          <p:cNvSpPr txBox="1"/>
          <p:nvPr/>
        </p:nvSpPr>
        <p:spPr>
          <a:xfrm>
            <a:off x="5599825" y="3584262"/>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3</a:t>
            </a:r>
            <a:endParaRPr sz="1300" b="1">
              <a:solidFill>
                <a:srgbClr val="DF382C"/>
              </a:solidFill>
              <a:latin typeface="Open Sans"/>
              <a:ea typeface="Open Sans"/>
              <a:cs typeface="Open Sans"/>
              <a:sym typeface="Open Sans"/>
            </a:endParaRPr>
          </a:p>
        </p:txBody>
      </p:sp>
      <p:sp>
        <p:nvSpPr>
          <p:cNvPr id="1203" name="Google Shape;1203;p61"/>
          <p:cNvSpPr/>
          <p:nvPr/>
        </p:nvSpPr>
        <p:spPr>
          <a:xfrm>
            <a:off x="5599825" y="2098875"/>
            <a:ext cx="316200" cy="4848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04" name="Google Shape;1204;p61"/>
          <p:cNvSpPr txBox="1"/>
          <p:nvPr/>
        </p:nvSpPr>
        <p:spPr>
          <a:xfrm>
            <a:off x="5634134" y="23253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29</a:t>
            </a:r>
            <a:endParaRPr sz="1300" b="1">
              <a:solidFill>
                <a:srgbClr val="DF382C"/>
              </a:solidFill>
              <a:latin typeface="Open Sans"/>
              <a:ea typeface="Open Sans"/>
              <a:cs typeface="Open Sans"/>
              <a:sym typeface="Open Sans"/>
            </a:endParaRPr>
          </a:p>
        </p:txBody>
      </p:sp>
      <p:sp>
        <p:nvSpPr>
          <p:cNvPr id="1205" name="Google Shape;1205;p61"/>
          <p:cNvSpPr/>
          <p:nvPr/>
        </p:nvSpPr>
        <p:spPr>
          <a:xfrm>
            <a:off x="7823800" y="2539425"/>
            <a:ext cx="526800" cy="3270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06" name="Google Shape;1206;p61"/>
          <p:cNvSpPr txBox="1"/>
          <p:nvPr/>
        </p:nvSpPr>
        <p:spPr>
          <a:xfrm>
            <a:off x="7913732" y="2612471"/>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20</a:t>
            </a:r>
            <a:endParaRPr sz="1300" b="1">
              <a:solidFill>
                <a:srgbClr val="DF382C"/>
              </a:solidFill>
              <a:latin typeface="Open Sans"/>
              <a:ea typeface="Open Sans"/>
              <a:cs typeface="Open Sans"/>
              <a:sym typeface="Open Sans"/>
            </a:endParaRPr>
          </a:p>
        </p:txBody>
      </p:sp>
      <p:sp>
        <p:nvSpPr>
          <p:cNvPr id="1207" name="Google Shape;1207;p61"/>
          <p:cNvSpPr/>
          <p:nvPr/>
        </p:nvSpPr>
        <p:spPr>
          <a:xfrm>
            <a:off x="7823800" y="3874650"/>
            <a:ext cx="507600" cy="357600"/>
          </a:xfrm>
          <a:prstGeom prst="rect">
            <a:avLst/>
          </a:prstGeom>
          <a:solidFill>
            <a:srgbClr val="FAE4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08" name="Google Shape;1208;p61"/>
          <p:cNvSpPr txBox="1"/>
          <p:nvPr/>
        </p:nvSpPr>
        <p:spPr>
          <a:xfrm>
            <a:off x="7913732" y="3961678"/>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16</a:t>
            </a:r>
            <a:endParaRPr sz="1300" b="1">
              <a:solidFill>
                <a:srgbClr val="DF382C"/>
              </a:solidFill>
              <a:latin typeface="Open Sans"/>
              <a:ea typeface="Open Sans"/>
              <a:cs typeface="Open Sans"/>
              <a:sym typeface="Open Sans"/>
            </a:endParaRPr>
          </a:p>
        </p:txBody>
      </p:sp>
      <p:sp>
        <p:nvSpPr>
          <p:cNvPr id="1209" name="Google Shape;1209;p61"/>
          <p:cNvSpPr/>
          <p:nvPr/>
        </p:nvSpPr>
        <p:spPr>
          <a:xfrm>
            <a:off x="7564600" y="4463675"/>
            <a:ext cx="334200" cy="4899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10" name="Google Shape;1210;p61"/>
          <p:cNvSpPr/>
          <p:nvPr/>
        </p:nvSpPr>
        <p:spPr>
          <a:xfrm>
            <a:off x="7898800" y="4467825"/>
            <a:ext cx="316200" cy="484800"/>
          </a:xfrm>
          <a:prstGeom prst="rect">
            <a:avLst/>
          </a:prstGeom>
          <a:solidFill>
            <a:srgbClr val="DF382C"/>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11" name="Google Shape;1211;p61"/>
          <p:cNvSpPr/>
          <p:nvPr/>
        </p:nvSpPr>
        <p:spPr>
          <a:xfrm>
            <a:off x="8563975" y="4477375"/>
            <a:ext cx="316200" cy="475200"/>
          </a:xfrm>
          <a:prstGeom prst="rect">
            <a:avLst/>
          </a:prstGeom>
          <a:solidFill>
            <a:srgbClr val="FAE4E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12" name="Google Shape;1212;p61"/>
          <p:cNvSpPr txBox="1"/>
          <p:nvPr/>
        </p:nvSpPr>
        <p:spPr>
          <a:xfrm>
            <a:off x="7618329" y="4509887"/>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12</a:t>
            </a:r>
            <a:endParaRPr sz="1300" b="1">
              <a:solidFill>
                <a:srgbClr val="DF382C"/>
              </a:solidFill>
              <a:latin typeface="Open Sans"/>
              <a:ea typeface="Open Sans"/>
              <a:cs typeface="Open Sans"/>
              <a:sym typeface="Open Sans"/>
            </a:endParaRPr>
          </a:p>
        </p:txBody>
      </p:sp>
      <p:sp>
        <p:nvSpPr>
          <p:cNvPr id="1213" name="Google Shape;1213;p61"/>
          <p:cNvSpPr txBox="1"/>
          <p:nvPr/>
        </p:nvSpPr>
        <p:spPr>
          <a:xfrm>
            <a:off x="7952965"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chemeClr val="lt1"/>
                </a:solidFill>
                <a:latin typeface="Open Sans"/>
                <a:ea typeface="Open Sans"/>
                <a:cs typeface="Open Sans"/>
                <a:sym typeface="Open Sans"/>
              </a:rPr>
              <a:t>13</a:t>
            </a:r>
            <a:endParaRPr sz="1300" b="1">
              <a:solidFill>
                <a:schemeClr val="lt1"/>
              </a:solidFill>
              <a:latin typeface="Open Sans"/>
              <a:ea typeface="Open Sans"/>
              <a:cs typeface="Open Sans"/>
              <a:sym typeface="Open Sans"/>
            </a:endParaRPr>
          </a:p>
        </p:txBody>
      </p:sp>
      <p:sp>
        <p:nvSpPr>
          <p:cNvPr id="1214" name="Google Shape;1214;p61"/>
          <p:cNvSpPr txBox="1"/>
          <p:nvPr/>
        </p:nvSpPr>
        <p:spPr>
          <a:xfrm>
            <a:off x="8607323" y="4518053"/>
            <a:ext cx="229500" cy="200100"/>
          </a:xfrm>
          <a:prstGeom prst="rect">
            <a:avLst/>
          </a:prstGeom>
          <a:solidFill>
            <a:srgbClr val="FFFFFF">
              <a:alpha val="5000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 sz="1300" b="1">
                <a:solidFill>
                  <a:srgbClr val="DF382C"/>
                </a:solidFill>
                <a:latin typeface="Open Sans"/>
                <a:ea typeface="Open Sans"/>
                <a:cs typeface="Open Sans"/>
                <a:sym typeface="Open Sans"/>
              </a:rPr>
              <a:t>15</a:t>
            </a:r>
            <a:endParaRPr sz="1300" b="1">
              <a:solidFill>
                <a:srgbClr val="DF382C"/>
              </a:solidFill>
              <a:latin typeface="Open Sans"/>
              <a:ea typeface="Open Sans"/>
              <a:cs typeface="Open Sans"/>
              <a:sym typeface="Open Sans"/>
            </a:endParaRPr>
          </a:p>
        </p:txBody>
      </p:sp>
      <p:grpSp>
        <p:nvGrpSpPr>
          <p:cNvPr id="1215" name="Google Shape;1215;p61"/>
          <p:cNvGrpSpPr/>
          <p:nvPr/>
        </p:nvGrpSpPr>
        <p:grpSpPr>
          <a:xfrm>
            <a:off x="729452" y="3246700"/>
            <a:ext cx="1905011" cy="1582875"/>
            <a:chOff x="0" y="0"/>
            <a:chExt cx="1905011" cy="1582875"/>
          </a:xfrm>
        </p:grpSpPr>
        <p:sp>
          <p:nvSpPr>
            <p:cNvPr id="1216" name="Google Shape;1216;p61"/>
            <p:cNvSpPr/>
            <p:nvPr/>
          </p:nvSpPr>
          <p:spPr>
            <a:xfrm>
              <a:off x="11" y="0"/>
              <a:ext cx="1905000" cy="15828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17" name="Google Shape;1217;p61"/>
            <p:cNvSpPr/>
            <p:nvPr/>
          </p:nvSpPr>
          <p:spPr>
            <a:xfrm>
              <a:off x="0" y="0"/>
              <a:ext cx="1905000" cy="38100"/>
            </a:xfrm>
            <a:prstGeom prst="roundRect">
              <a:avLst>
                <a:gd name="adj" fmla="val 50000"/>
              </a:avLst>
            </a:prstGeom>
            <a:solidFill>
              <a:srgbClr val="0C62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18" name="Google Shape;1218;p61"/>
            <p:cNvSpPr txBox="1"/>
            <p:nvPr/>
          </p:nvSpPr>
          <p:spPr>
            <a:xfrm>
              <a:off x="114311" y="142875"/>
              <a:ext cx="1676400" cy="14400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The spores</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These spores are </a:t>
              </a:r>
              <a:r>
                <a:rPr lang="en" sz="1200" u="sng">
                  <a:solidFill>
                    <a:srgbClr val="333333"/>
                  </a:solidFill>
                  <a:latin typeface="Open Sans"/>
                  <a:ea typeface="Open Sans"/>
                  <a:cs typeface="Open Sans"/>
                  <a:sym typeface="Open Sans"/>
                </a:rPr>
                <a:t>not</a:t>
              </a:r>
              <a:r>
                <a:rPr lang="en" sz="1200">
                  <a:solidFill>
                    <a:srgbClr val="333333"/>
                  </a:solidFill>
                  <a:latin typeface="Open Sans"/>
                  <a:ea typeface="Open Sans"/>
                  <a:cs typeface="Open Sans"/>
                  <a:sym typeface="Open Sans"/>
                </a:rPr>
                <a:t> killed by routine disinfectants (alcohol wipes)</a:t>
              </a:r>
              <a:endParaRPr sz="1200" b="0">
                <a:solidFill>
                  <a:srgbClr val="333333"/>
                </a:solidFill>
                <a:latin typeface="Open Sans"/>
                <a:ea typeface="Open Sans"/>
                <a:cs typeface="Open Sans"/>
                <a:sym typeface="Open Sans"/>
              </a:endParaRPr>
            </a:p>
            <a:p>
              <a:pPr marL="0" lvl="0" indent="0" algn="l" rtl="0">
                <a:spcBef>
                  <a:spcPts val="750"/>
                </a:spcBef>
                <a:spcAft>
                  <a:spcPts val="450"/>
                </a:spcAft>
                <a:buNone/>
              </a:pPr>
              <a:r>
                <a:rPr lang="en" sz="1000">
                  <a:solidFill>
                    <a:srgbClr val="555555"/>
                  </a:solidFill>
                  <a:latin typeface="Open Sans"/>
                  <a:ea typeface="Open Sans"/>
                  <a:cs typeface="Open Sans"/>
                  <a:sym typeface="Open Sans"/>
                </a:rPr>
                <a:t>Only way to kill it is </a:t>
              </a:r>
              <a:r>
                <a:rPr lang="en" sz="1000" b="1">
                  <a:solidFill>
                    <a:srgbClr val="14A44D"/>
                  </a:solidFill>
                  <a:latin typeface="Open Sans"/>
                  <a:ea typeface="Open Sans"/>
                  <a:cs typeface="Open Sans"/>
                  <a:sym typeface="Open Sans"/>
                </a:rPr>
                <a:t>bleach</a:t>
              </a:r>
              <a:endParaRPr sz="1000">
                <a:solidFill>
                  <a:srgbClr val="14A44D"/>
                </a:solidFill>
                <a:latin typeface="Open Sans"/>
                <a:ea typeface="Open Sans"/>
                <a:cs typeface="Open Sans"/>
                <a:sym typeface="Open Sans"/>
              </a:endParaRPr>
            </a:p>
          </p:txBody>
        </p:sp>
      </p:grpSp>
      <p:grpSp>
        <p:nvGrpSpPr>
          <p:cNvPr id="1219" name="Google Shape;1219;p61"/>
          <p:cNvGrpSpPr/>
          <p:nvPr/>
        </p:nvGrpSpPr>
        <p:grpSpPr>
          <a:xfrm>
            <a:off x="2800350" y="3257550"/>
            <a:ext cx="1905000" cy="1582920"/>
            <a:chOff x="0" y="0"/>
            <a:chExt cx="1905000" cy="1677000"/>
          </a:xfrm>
        </p:grpSpPr>
        <p:sp>
          <p:nvSpPr>
            <p:cNvPr id="1220" name="Google Shape;1220;p61"/>
            <p:cNvSpPr/>
            <p:nvPr/>
          </p:nvSpPr>
          <p:spPr>
            <a:xfrm>
              <a:off x="0" y="0"/>
              <a:ext cx="1905000" cy="16770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21" name="Google Shape;1221;p61"/>
            <p:cNvSpPr/>
            <p:nvPr/>
          </p:nvSpPr>
          <p:spPr>
            <a:xfrm>
              <a:off x="0" y="0"/>
              <a:ext cx="1905000" cy="38100"/>
            </a:xfrm>
            <a:prstGeom prst="roundRect">
              <a:avLst>
                <a:gd name="adj" fmla="val 50000"/>
              </a:avLst>
            </a:prstGeom>
            <a:solidFill>
              <a:srgbClr val="6B3FA0"/>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22" name="Google Shape;1222;p61"/>
            <p:cNvSpPr txBox="1"/>
            <p:nvPr/>
          </p:nvSpPr>
          <p:spPr>
            <a:xfrm>
              <a:off x="114300" y="142875"/>
              <a:ext cx="1676400" cy="150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Transmission</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Wear </a:t>
              </a:r>
              <a:r>
                <a:rPr lang="en" sz="1200" b="1">
                  <a:solidFill>
                    <a:srgbClr val="333333"/>
                  </a:solidFill>
                  <a:latin typeface="Open Sans"/>
                  <a:ea typeface="Open Sans"/>
                  <a:cs typeface="Open Sans"/>
                  <a:sym typeface="Open Sans"/>
                </a:rPr>
                <a:t>gown &amp; gloves</a:t>
              </a:r>
              <a:endParaRPr sz="1200" b="1">
                <a:solidFill>
                  <a:srgbClr val="333333"/>
                </a:solidFill>
                <a:latin typeface="Open Sans"/>
                <a:ea typeface="Open Sans"/>
                <a:cs typeface="Open Sans"/>
                <a:sym typeface="Open Sans"/>
              </a:endParaRPr>
            </a:p>
            <a:p>
              <a:pPr marL="0" lvl="0" indent="0" algn="l" rtl="0">
                <a:spcBef>
                  <a:spcPts val="750"/>
                </a:spcBef>
                <a:spcAft>
                  <a:spcPts val="750"/>
                </a:spcAft>
                <a:buNone/>
              </a:pPr>
              <a:r>
                <a:rPr lang="en" sz="1200">
                  <a:solidFill>
                    <a:srgbClr val="333333"/>
                  </a:solidFill>
                  <a:latin typeface="Open Sans"/>
                  <a:ea typeface="Open Sans"/>
                  <a:cs typeface="Open Sans"/>
                  <a:sym typeface="Open Sans"/>
                </a:rPr>
                <a:t>Wash hands with soap &amp; water</a:t>
              </a:r>
              <a:endParaRPr sz="1000">
                <a:solidFill>
                  <a:srgbClr val="858585"/>
                </a:solidFill>
                <a:latin typeface="Open Sans"/>
                <a:ea typeface="Open Sans"/>
                <a:cs typeface="Open Sans"/>
                <a:sym typeface="Open Sans"/>
              </a:endParaRPr>
            </a:p>
          </p:txBody>
        </p:sp>
      </p:grpSp>
      <p:sp>
        <p:nvSpPr>
          <p:cNvPr id="1223" name="Google Shape;1223;p61"/>
          <p:cNvSpPr txBox="1">
            <a:spLocks noGrp="1"/>
          </p:cNvSpPr>
          <p:nvPr>
            <p:ph type="body" idx="1"/>
          </p:nvPr>
        </p:nvSpPr>
        <p:spPr>
          <a:xfrm>
            <a:off x="729450" y="1393075"/>
            <a:ext cx="4340100" cy="489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b="1"/>
              <a:t>Shared medical equipment?</a:t>
            </a:r>
            <a:r>
              <a:rPr lang="en"/>
              <a:t> </a:t>
            </a:r>
            <a:endParaRPr/>
          </a:p>
        </p:txBody>
      </p:sp>
      <p:sp>
        <p:nvSpPr>
          <p:cNvPr id="1224" name="Google Shape;1224;p61"/>
          <p:cNvSpPr txBox="1">
            <a:spLocks noGrp="1"/>
          </p:cNvSpPr>
          <p:nvPr>
            <p:ph type="body" idx="1"/>
          </p:nvPr>
        </p:nvSpPr>
        <p:spPr>
          <a:xfrm>
            <a:off x="729450" y="1774075"/>
            <a:ext cx="4340100" cy="489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b="1"/>
              <a:t>Personal protective equipment?</a:t>
            </a:r>
            <a:r>
              <a:rPr lang="en"/>
              <a:t> </a:t>
            </a:r>
            <a:endParaRPr/>
          </a:p>
        </p:txBody>
      </p:sp>
      <p:sp>
        <p:nvSpPr>
          <p:cNvPr id="1225" name="Google Shape;1225;p61"/>
          <p:cNvSpPr/>
          <p:nvPr/>
        </p:nvSpPr>
        <p:spPr>
          <a:xfrm>
            <a:off x="574125" y="3129800"/>
            <a:ext cx="2155200" cy="18639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26" name="Google Shape;1226;p61"/>
          <p:cNvSpPr/>
          <p:nvPr/>
        </p:nvSpPr>
        <p:spPr>
          <a:xfrm>
            <a:off x="729450" y="1409325"/>
            <a:ext cx="2974800" cy="7341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27" name="Google Shape;1227;p61"/>
          <p:cNvSpPr txBox="1">
            <a:spLocks noGrp="1"/>
          </p:cNvSpPr>
          <p:nvPr>
            <p:ph type="body" idx="1"/>
          </p:nvPr>
        </p:nvSpPr>
        <p:spPr>
          <a:xfrm>
            <a:off x="729450" y="2479875"/>
            <a:ext cx="4340100" cy="3576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How often do staff fully wash their hands?</a:t>
            </a:r>
            <a:endParaRPr/>
          </a:p>
        </p:txBody>
      </p:sp>
      <p:sp>
        <p:nvSpPr>
          <p:cNvPr id="1228" name="Google Shape;1228;p61"/>
          <p:cNvSpPr txBox="1">
            <a:spLocks noGrp="1"/>
          </p:cNvSpPr>
          <p:nvPr>
            <p:ph type="body" idx="1"/>
          </p:nvPr>
        </p:nvSpPr>
        <p:spPr>
          <a:xfrm>
            <a:off x="729450" y="2732069"/>
            <a:ext cx="4340100" cy="3576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b="1">
                <a:solidFill>
                  <a:srgbClr val="DF382C"/>
                </a:solidFill>
              </a:rPr>
              <a:t>Where are the sinks</a:t>
            </a:r>
            <a:r>
              <a:rPr lang="en"/>
              <a:t> located?</a:t>
            </a:r>
            <a:endParaRPr/>
          </a:p>
        </p:txBody>
      </p:sp>
      <p:grpSp>
        <p:nvGrpSpPr>
          <p:cNvPr id="1229" name="Google Shape;1229;p61"/>
          <p:cNvGrpSpPr/>
          <p:nvPr/>
        </p:nvGrpSpPr>
        <p:grpSpPr>
          <a:xfrm>
            <a:off x="2800350" y="3257550"/>
            <a:ext cx="1905000" cy="1582920"/>
            <a:chOff x="0" y="0"/>
            <a:chExt cx="1905000" cy="1677000"/>
          </a:xfrm>
        </p:grpSpPr>
        <p:sp>
          <p:nvSpPr>
            <p:cNvPr id="1230" name="Google Shape;1230;p61"/>
            <p:cNvSpPr/>
            <p:nvPr/>
          </p:nvSpPr>
          <p:spPr>
            <a:xfrm>
              <a:off x="0" y="0"/>
              <a:ext cx="1905000" cy="16770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31" name="Google Shape;1231;p61"/>
            <p:cNvSpPr/>
            <p:nvPr/>
          </p:nvSpPr>
          <p:spPr>
            <a:xfrm>
              <a:off x="0" y="0"/>
              <a:ext cx="1905000" cy="38100"/>
            </a:xfrm>
            <a:prstGeom prst="roundRect">
              <a:avLst>
                <a:gd name="adj" fmla="val 50000"/>
              </a:avLst>
            </a:prstGeom>
            <a:solidFill>
              <a:srgbClr val="DF382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32" name="Google Shape;1232;p61"/>
            <p:cNvSpPr txBox="1"/>
            <p:nvPr/>
          </p:nvSpPr>
          <p:spPr>
            <a:xfrm>
              <a:off x="114300" y="142875"/>
              <a:ext cx="1676400" cy="150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1A1A1A"/>
                  </a:solidFill>
                  <a:latin typeface="Raleway"/>
                  <a:ea typeface="Raleway"/>
                  <a:cs typeface="Raleway"/>
                  <a:sym typeface="Raleway"/>
                </a:rPr>
                <a:t>Transmission</a:t>
              </a:r>
              <a:endParaRPr sz="1400" b="1">
                <a:solidFill>
                  <a:srgbClr val="1A1A1A"/>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Wear </a:t>
              </a:r>
              <a:r>
                <a:rPr lang="en" sz="1200" b="1">
                  <a:solidFill>
                    <a:srgbClr val="333333"/>
                  </a:solidFill>
                  <a:latin typeface="Open Sans"/>
                  <a:ea typeface="Open Sans"/>
                  <a:cs typeface="Open Sans"/>
                  <a:sym typeface="Open Sans"/>
                </a:rPr>
                <a:t>gown &amp; gloves</a:t>
              </a:r>
              <a:endParaRPr sz="1200" b="1">
                <a:solidFill>
                  <a:srgbClr val="333333"/>
                </a:solidFill>
                <a:latin typeface="Open Sans"/>
                <a:ea typeface="Open Sans"/>
                <a:cs typeface="Open Sans"/>
                <a:sym typeface="Open Sans"/>
              </a:endParaRPr>
            </a:p>
            <a:p>
              <a:pPr marL="0" lvl="0" indent="0" algn="l" rtl="0">
                <a:spcBef>
                  <a:spcPts val="750"/>
                </a:spcBef>
                <a:spcAft>
                  <a:spcPts val="750"/>
                </a:spcAft>
                <a:buNone/>
              </a:pPr>
              <a:r>
                <a:rPr lang="en" sz="1200" b="1">
                  <a:solidFill>
                    <a:srgbClr val="DF382C"/>
                  </a:solidFill>
                  <a:latin typeface="Open Sans"/>
                  <a:ea typeface="Open Sans"/>
                  <a:cs typeface="Open Sans"/>
                  <a:sym typeface="Open Sans"/>
                </a:rPr>
                <a:t>Wash hands</a:t>
              </a:r>
              <a:r>
                <a:rPr lang="en" sz="1200">
                  <a:solidFill>
                    <a:srgbClr val="333333"/>
                  </a:solidFill>
                  <a:latin typeface="Open Sans"/>
                  <a:ea typeface="Open Sans"/>
                  <a:cs typeface="Open Sans"/>
                  <a:sym typeface="Open Sans"/>
                </a:rPr>
                <a:t> with soap &amp; water</a:t>
              </a:r>
              <a:endParaRPr sz="1000">
                <a:solidFill>
                  <a:srgbClr val="858585"/>
                </a:solidFill>
                <a:latin typeface="Open Sans"/>
                <a:ea typeface="Open Sans"/>
                <a:cs typeface="Open Sans"/>
                <a:sym typeface="Open San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sp>
        <p:nvSpPr>
          <p:cNvPr id="1259" name="Google Shape;1259;p63"/>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356635"/>
                </a:solidFill>
              </a:rPr>
              <a:t>Case 3:</a:t>
            </a:r>
            <a:r>
              <a:rPr lang="en"/>
              <a:t> Human factors &amp; safety culture</a:t>
            </a:r>
            <a:endParaRPr/>
          </a:p>
        </p:txBody>
      </p:sp>
      <p:sp>
        <p:nvSpPr>
          <p:cNvPr id="1260" name="Google Shape;1260;p63"/>
          <p:cNvSpPr txBox="1">
            <a:spLocks noGrp="1"/>
          </p:cNvSpPr>
          <p:nvPr>
            <p:ph type="body" idx="1"/>
          </p:nvPr>
        </p:nvSpPr>
        <p:spPr>
          <a:xfrm>
            <a:off x="729450" y="1353750"/>
            <a:ext cx="4830900" cy="2617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457200" lvl="0" indent="-311150" algn="l" rtl="0">
              <a:spcBef>
                <a:spcPts val="1200"/>
              </a:spcBef>
              <a:spcAft>
                <a:spcPts val="0"/>
              </a:spcAft>
              <a:buSzPts val="1300"/>
              <a:buChar char="●"/>
            </a:pPr>
            <a:r>
              <a:rPr lang="en"/>
              <a:t>Complex human systems </a:t>
            </a:r>
            <a:r>
              <a:rPr lang="en">
                <a:latin typeface="Open Sans Light"/>
                <a:ea typeface="Open Sans Light"/>
                <a:cs typeface="Open Sans Light"/>
                <a:sym typeface="Open Sans Light"/>
              </a:rPr>
              <a:t>(slices)</a:t>
            </a:r>
            <a:r>
              <a:rPr lang="en"/>
              <a:t> will have failures </a:t>
            </a:r>
            <a:r>
              <a:rPr lang="en">
                <a:latin typeface="Open Sans Light"/>
                <a:ea typeface="Open Sans Light"/>
                <a:cs typeface="Open Sans Light"/>
                <a:sym typeface="Open Sans Light"/>
              </a:rPr>
              <a:t>(holes)</a:t>
            </a:r>
            <a:endParaRPr/>
          </a:p>
          <a:p>
            <a:pPr marL="457200" lvl="0" indent="-311150" algn="l" rtl="0">
              <a:spcBef>
                <a:spcPts val="0"/>
              </a:spcBef>
              <a:spcAft>
                <a:spcPts val="0"/>
              </a:spcAft>
              <a:buSzPts val="1300"/>
              <a:buChar char="●"/>
            </a:pPr>
            <a:r>
              <a:rPr lang="en"/>
              <a:t>We</a:t>
            </a:r>
            <a:r>
              <a:rPr lang="en" i="1"/>
              <a:t> stack them</a:t>
            </a:r>
            <a:r>
              <a:rPr lang="en"/>
              <a:t> to </a:t>
            </a:r>
            <a:r>
              <a:rPr lang="en" b="1"/>
              <a:t>prevent</a:t>
            </a:r>
            <a:r>
              <a:rPr lang="en"/>
              <a:t> the holes from </a:t>
            </a:r>
            <a:r>
              <a:rPr lang="en" b="1"/>
              <a:t>lining up</a:t>
            </a:r>
            <a:endParaRPr b="1"/>
          </a:p>
        </p:txBody>
      </p:sp>
      <p:pic>
        <p:nvPicPr>
          <p:cNvPr id="1261" name="Google Shape;1261;p63"/>
          <p:cNvPicPr preferRelativeResize="0"/>
          <p:nvPr/>
        </p:nvPicPr>
        <p:blipFill>
          <a:blip r:embed="rId3">
            <a:alphaModFix/>
          </a:blip>
          <a:stretch>
            <a:fillRect/>
          </a:stretch>
        </p:blipFill>
        <p:spPr>
          <a:xfrm>
            <a:off x="1024600" y="2981720"/>
            <a:ext cx="4705351" cy="1725700"/>
          </a:xfrm>
          <a:prstGeom prst="rect">
            <a:avLst/>
          </a:prstGeom>
          <a:noFill/>
          <a:ln>
            <a:noFill/>
          </a:ln>
        </p:spPr>
      </p:pic>
      <p:sp>
        <p:nvSpPr>
          <p:cNvPr id="1262" name="Google Shape;1262;p63"/>
          <p:cNvSpPr txBox="1"/>
          <p:nvPr/>
        </p:nvSpPr>
        <p:spPr>
          <a:xfrm>
            <a:off x="4352950" y="4489025"/>
            <a:ext cx="1377000" cy="523200"/>
          </a:xfrm>
          <a:prstGeom prst="rect">
            <a:avLst/>
          </a:prstGeom>
          <a:solidFill>
            <a:srgbClr val="FFFFFF">
              <a:alpha val="75000"/>
            </a:srgbClr>
          </a:solid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100">
                <a:latin typeface="Open Sans"/>
                <a:ea typeface="Open Sans"/>
                <a:cs typeface="Open Sans"/>
                <a:sym typeface="Open Sans"/>
              </a:rPr>
              <a:t>Swiss cheese model (</a:t>
            </a:r>
            <a:r>
              <a:rPr lang="en" sz="1100" u="sng">
                <a:solidFill>
                  <a:schemeClr val="hlink"/>
                </a:solidFill>
                <a:latin typeface="Open Sans"/>
                <a:ea typeface="Open Sans"/>
                <a:cs typeface="Open Sans"/>
                <a:sym typeface="Open Sans"/>
                <a:hlinkClick r:id="rId4"/>
              </a:rPr>
              <a:t>Wikipedia</a:t>
            </a:r>
            <a:r>
              <a:rPr lang="en" sz="1100">
                <a:latin typeface="Open Sans"/>
                <a:ea typeface="Open Sans"/>
                <a:cs typeface="Open Sans"/>
                <a:sym typeface="Open Sans"/>
              </a:rPr>
              <a:t>)</a:t>
            </a:r>
            <a:endParaRPr sz="1100">
              <a:latin typeface="Open Sans"/>
              <a:ea typeface="Open Sans"/>
              <a:cs typeface="Open Sans"/>
              <a:sym typeface="Open Sans"/>
            </a:endParaRPr>
          </a:p>
        </p:txBody>
      </p:sp>
      <p:sp>
        <p:nvSpPr>
          <p:cNvPr id="1263" name="Google Shape;1263;p63"/>
          <p:cNvSpPr txBox="1"/>
          <p:nvPr/>
        </p:nvSpPr>
        <p:spPr>
          <a:xfrm>
            <a:off x="1350400" y="2673925"/>
            <a:ext cx="15099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solidFill>
                  <a:srgbClr val="858585"/>
                </a:solidFill>
                <a:latin typeface="Open Sans"/>
                <a:ea typeface="Open Sans"/>
                <a:cs typeface="Open Sans"/>
                <a:sym typeface="Open Sans"/>
              </a:rPr>
              <a:t>Keep isolation patients close to sinks</a:t>
            </a:r>
            <a:endParaRPr sz="1000">
              <a:solidFill>
                <a:srgbClr val="858585"/>
              </a:solidFill>
              <a:latin typeface="Open Sans"/>
              <a:ea typeface="Open Sans"/>
              <a:cs typeface="Open Sans"/>
              <a:sym typeface="Open Sans"/>
            </a:endParaRPr>
          </a:p>
        </p:txBody>
      </p:sp>
      <p:sp>
        <p:nvSpPr>
          <p:cNvPr id="1264" name="Google Shape;1264;p63"/>
          <p:cNvSpPr txBox="1"/>
          <p:nvPr/>
        </p:nvSpPr>
        <p:spPr>
          <a:xfrm>
            <a:off x="3130775" y="4504325"/>
            <a:ext cx="9804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solidFill>
                  <a:srgbClr val="858585"/>
                </a:solidFill>
                <a:latin typeface="Open Sans"/>
                <a:ea typeface="Open Sans"/>
                <a:cs typeface="Open Sans"/>
                <a:sym typeface="Open Sans"/>
              </a:rPr>
              <a:t>Store extra gowns</a:t>
            </a:r>
            <a:endParaRPr sz="1000">
              <a:solidFill>
                <a:srgbClr val="858585"/>
              </a:solidFill>
              <a:latin typeface="Open Sans"/>
              <a:ea typeface="Open Sans"/>
              <a:cs typeface="Open Sans"/>
              <a:sym typeface="Open Sans"/>
            </a:endParaRPr>
          </a:p>
        </p:txBody>
      </p:sp>
      <p:sp>
        <p:nvSpPr>
          <p:cNvPr id="1265" name="Google Shape;1265;p63"/>
          <p:cNvSpPr txBox="1"/>
          <p:nvPr/>
        </p:nvSpPr>
        <p:spPr>
          <a:xfrm>
            <a:off x="3552850" y="2664425"/>
            <a:ext cx="18510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solidFill>
                  <a:srgbClr val="858585"/>
                </a:solidFill>
                <a:latin typeface="Open Sans"/>
                <a:ea typeface="Open Sans"/>
                <a:cs typeface="Open Sans"/>
                <a:sym typeface="Open Sans"/>
              </a:rPr>
              <a:t>Keep one can of bleach wipes on cleaning carts</a:t>
            </a:r>
            <a:endParaRPr sz="1000">
              <a:solidFill>
                <a:srgbClr val="858585"/>
              </a:solidFill>
              <a:latin typeface="Open Sans"/>
              <a:ea typeface="Open Sans"/>
              <a:cs typeface="Open Sans"/>
              <a:sym typeface="Open Sans"/>
            </a:endParaRPr>
          </a:p>
        </p:txBody>
      </p:sp>
      <p:sp>
        <p:nvSpPr>
          <p:cNvPr id="1266" name="Google Shape;1266;p63"/>
          <p:cNvSpPr txBox="1"/>
          <p:nvPr/>
        </p:nvSpPr>
        <p:spPr>
          <a:xfrm>
            <a:off x="729450" y="1353750"/>
            <a:ext cx="3000000" cy="384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300" b="1">
                <a:solidFill>
                  <a:srgbClr val="DF382C"/>
                </a:solidFill>
                <a:latin typeface="Open Sans"/>
                <a:ea typeface="Open Sans"/>
                <a:cs typeface="Open Sans"/>
                <a:sym typeface="Open Sans"/>
              </a:rPr>
              <a:t>Swiss cheese model</a:t>
            </a:r>
            <a:r>
              <a:rPr lang="en" sz="1300">
                <a:solidFill>
                  <a:schemeClr val="dk2"/>
                </a:solidFill>
                <a:latin typeface="Open Sans"/>
                <a:ea typeface="Open Sans"/>
                <a:cs typeface="Open Sans"/>
                <a:sym typeface="Open Sans"/>
              </a:rPr>
              <a:t> </a:t>
            </a:r>
            <a:endParaRPr/>
          </a:p>
        </p:txBody>
      </p:sp>
      <p:pic>
        <p:nvPicPr>
          <p:cNvPr id="1267" name="Google Shape;1267;p63"/>
          <p:cNvPicPr preferRelativeResize="0"/>
          <p:nvPr/>
        </p:nvPicPr>
        <p:blipFill>
          <a:blip r:embed="rId5">
            <a:alphaModFix/>
          </a:blip>
          <a:stretch>
            <a:fillRect/>
          </a:stretch>
        </p:blipFill>
        <p:spPr>
          <a:xfrm>
            <a:off x="6878178" y="1344049"/>
            <a:ext cx="1224499" cy="1217927"/>
          </a:xfrm>
          <a:prstGeom prst="rect">
            <a:avLst/>
          </a:prstGeom>
          <a:noFill/>
          <a:ln>
            <a:noFill/>
          </a:ln>
        </p:spPr>
      </p:pic>
      <p:sp>
        <p:nvSpPr>
          <p:cNvPr id="1268" name="Google Shape;1268;p63"/>
          <p:cNvSpPr txBox="1"/>
          <p:nvPr/>
        </p:nvSpPr>
        <p:spPr>
          <a:xfrm>
            <a:off x="7237378" y="2506841"/>
            <a:ext cx="506100" cy="206400"/>
          </a:xfrm>
          <a:prstGeom prst="rect">
            <a:avLst/>
          </a:prstGeom>
          <a:noFill/>
          <a:ln>
            <a:noFill/>
          </a:ln>
        </p:spPr>
        <p:txBody>
          <a:bodyPr spcFirstLastPara="1" wrap="square" lIns="36075" tIns="36075" rIns="36075" bIns="36075" anchor="t" anchorCtr="0">
            <a:spAutoFit/>
          </a:bodyPr>
          <a:lstStyle/>
          <a:p>
            <a:pPr marL="0" lvl="0" indent="0" algn="ctr" rtl="0">
              <a:spcBef>
                <a:spcPts val="0"/>
              </a:spcBef>
              <a:spcAft>
                <a:spcPts val="0"/>
              </a:spcAft>
              <a:buNone/>
            </a:pPr>
            <a:r>
              <a:rPr lang="en" sz="868">
                <a:latin typeface="Open Sans"/>
                <a:ea typeface="Open Sans"/>
                <a:cs typeface="Open Sans"/>
                <a:sym typeface="Open Sans"/>
              </a:rPr>
              <a:t>(</a:t>
            </a:r>
            <a:r>
              <a:rPr lang="en" sz="868" u="sng">
                <a:solidFill>
                  <a:schemeClr val="hlink"/>
                </a:solidFill>
                <a:latin typeface="Open Sans"/>
                <a:ea typeface="Open Sans"/>
                <a:cs typeface="Open Sans"/>
                <a:sym typeface="Open Sans"/>
                <a:hlinkClick r:id="rId6"/>
              </a:rPr>
              <a:t>NASA</a:t>
            </a:r>
            <a:r>
              <a:rPr lang="en" sz="868">
                <a:latin typeface="Open Sans"/>
                <a:ea typeface="Open Sans"/>
                <a:cs typeface="Open Sans"/>
                <a:sym typeface="Open Sans"/>
              </a:rPr>
              <a:t>)</a:t>
            </a:r>
            <a:endParaRPr sz="868">
              <a:latin typeface="Open Sans"/>
              <a:ea typeface="Open Sans"/>
              <a:cs typeface="Open Sans"/>
              <a:sym typeface="Open Sans"/>
            </a:endParaRPr>
          </a:p>
        </p:txBody>
      </p:sp>
      <p:sp>
        <p:nvSpPr>
          <p:cNvPr id="1269" name="Google Shape;1269;p63"/>
          <p:cNvSpPr/>
          <p:nvPr/>
        </p:nvSpPr>
        <p:spPr>
          <a:xfrm>
            <a:off x="6124978" y="2779950"/>
            <a:ext cx="2730900" cy="1781700"/>
          </a:xfrm>
          <a:prstGeom prst="roundRect">
            <a:avLst>
              <a:gd name="adj" fmla="val 12912"/>
            </a:avLst>
          </a:prstGeom>
          <a:solidFill>
            <a:srgbClr val="E2EAF7"/>
          </a:solidFill>
          <a:ln w="9525" cap="flat" cmpd="sng">
            <a:solidFill>
              <a:srgbClr val="2F5AA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a:solidFill>
                  <a:srgbClr val="2F5AA2"/>
                </a:solidFill>
                <a:latin typeface="Open Sans"/>
                <a:ea typeface="Open Sans"/>
                <a:cs typeface="Open Sans"/>
                <a:sym typeface="Open Sans"/>
              </a:rPr>
              <a:t>Human factors engineering</a:t>
            </a:r>
            <a:endParaRPr sz="1300">
              <a:solidFill>
                <a:srgbClr val="3B71CA"/>
              </a:solidFill>
              <a:latin typeface="Open Sans"/>
              <a:ea typeface="Open Sans"/>
              <a:cs typeface="Open Sans"/>
              <a:sym typeface="Open Sans"/>
            </a:endParaRPr>
          </a:p>
          <a:p>
            <a:pPr marL="0" lvl="0" indent="0" algn="l" rtl="0">
              <a:spcBef>
                <a:spcPts val="600"/>
              </a:spcBef>
              <a:spcAft>
                <a:spcPts val="0"/>
              </a:spcAft>
              <a:buNone/>
            </a:pPr>
            <a:r>
              <a:rPr lang="en" sz="1200">
                <a:solidFill>
                  <a:srgbClr val="1A1A1A"/>
                </a:solidFill>
                <a:latin typeface="Open Sans"/>
                <a:ea typeface="Open Sans"/>
                <a:cs typeface="Open Sans"/>
                <a:sym typeface="Open Sans"/>
              </a:rPr>
              <a:t>Designing a system that </a:t>
            </a:r>
            <a:r>
              <a:rPr lang="en" sz="1200" b="1" u="sng">
                <a:solidFill>
                  <a:srgbClr val="1A1A1A"/>
                </a:solidFill>
                <a:latin typeface="Open Sans"/>
                <a:ea typeface="Open Sans"/>
                <a:cs typeface="Open Sans"/>
                <a:sym typeface="Open Sans"/>
              </a:rPr>
              <a:t>accounts for</a:t>
            </a:r>
            <a:r>
              <a:rPr lang="en" sz="1200">
                <a:solidFill>
                  <a:srgbClr val="1A1A1A"/>
                </a:solidFill>
                <a:latin typeface="Open Sans"/>
                <a:ea typeface="Open Sans"/>
                <a:cs typeface="Open Sans"/>
                <a:sym typeface="Open Sans"/>
              </a:rPr>
              <a:t> human psychology and fatigue</a:t>
            </a:r>
            <a:endParaRPr sz="1200">
              <a:solidFill>
                <a:srgbClr val="1A1A1A"/>
              </a:solidFill>
              <a:latin typeface="Open Sans"/>
              <a:ea typeface="Open Sans"/>
              <a:cs typeface="Open Sans"/>
              <a:sym typeface="Open Sans"/>
            </a:endParaRPr>
          </a:p>
          <a:p>
            <a:pPr marL="0" lvl="0" indent="0" algn="l" rtl="0">
              <a:spcBef>
                <a:spcPts val="0"/>
              </a:spcBef>
              <a:spcAft>
                <a:spcPts val="0"/>
              </a:spcAft>
              <a:buNone/>
            </a:pPr>
            <a:endParaRPr sz="1200">
              <a:solidFill>
                <a:srgbClr val="1A1A1A"/>
              </a:solidFill>
              <a:latin typeface="Open Sans"/>
              <a:ea typeface="Open Sans"/>
              <a:cs typeface="Open Sans"/>
              <a:sym typeface="Open Sans"/>
            </a:endParaRPr>
          </a:p>
          <a:p>
            <a:pPr marL="0" lvl="0" indent="0" algn="l" rtl="0">
              <a:spcBef>
                <a:spcPts val="0"/>
              </a:spcBef>
              <a:spcAft>
                <a:spcPts val="0"/>
              </a:spcAft>
              <a:buNone/>
            </a:pPr>
            <a:r>
              <a:rPr lang="en" sz="1000">
                <a:solidFill>
                  <a:srgbClr val="1A1A1A"/>
                </a:solidFill>
                <a:latin typeface="Open Sans"/>
                <a:ea typeface="Open Sans"/>
                <a:cs typeface="Open Sans"/>
                <a:sym typeface="Open Sans"/>
              </a:rPr>
              <a:t>If a nurse has to walk to the other side of the unit to find a gown, it’s the system that is failing the patient</a:t>
            </a:r>
            <a:endParaRPr sz="1000">
              <a:solidFill>
                <a:srgbClr val="1A1A1A"/>
              </a:solidFill>
              <a:latin typeface="Open Sans"/>
              <a:ea typeface="Open Sans"/>
              <a:cs typeface="Open Sans"/>
              <a:sym typeface="Open Sans"/>
            </a:endParaRPr>
          </a:p>
        </p:txBody>
      </p:sp>
      <p:pic>
        <p:nvPicPr>
          <p:cNvPr id="1270" name="Google Shape;1270;p63"/>
          <p:cNvPicPr preferRelativeResize="0"/>
          <p:nvPr/>
        </p:nvPicPr>
        <p:blipFill>
          <a:blip r:embed="rId7">
            <a:alphaModFix/>
          </a:blip>
          <a:stretch>
            <a:fillRect/>
          </a:stretch>
        </p:blipFill>
        <p:spPr>
          <a:xfrm>
            <a:off x="6268699" y="47889"/>
            <a:ext cx="478870" cy="383094"/>
          </a:xfrm>
          <a:prstGeom prst="rect">
            <a:avLst/>
          </a:prstGeom>
          <a:noFill/>
          <a:ln>
            <a:noFill/>
          </a:ln>
        </p:spPr>
      </p:pic>
      <p:pic>
        <p:nvPicPr>
          <p:cNvPr id="1271" name="Google Shape;1271;p63"/>
          <p:cNvPicPr preferRelativeResize="0"/>
          <p:nvPr/>
        </p:nvPicPr>
        <p:blipFill>
          <a:blip r:embed="rId8">
            <a:alphaModFix/>
          </a:blip>
          <a:stretch>
            <a:fillRect/>
          </a:stretch>
        </p:blipFill>
        <p:spPr>
          <a:xfrm>
            <a:off x="6858650" y="31758"/>
            <a:ext cx="415354" cy="415354"/>
          </a:xfrm>
          <a:prstGeom prst="rect">
            <a:avLst/>
          </a:prstGeom>
          <a:noFill/>
          <a:ln>
            <a:noFill/>
          </a:ln>
        </p:spPr>
      </p:pic>
      <p:pic>
        <p:nvPicPr>
          <p:cNvPr id="1272" name="Google Shape;1272;p63"/>
          <p:cNvPicPr preferRelativeResize="0"/>
          <p:nvPr/>
        </p:nvPicPr>
        <p:blipFill>
          <a:blip r:embed="rId9">
            <a:alphaModFix/>
          </a:blip>
          <a:stretch>
            <a:fillRect/>
          </a:stretch>
        </p:blipFill>
        <p:spPr>
          <a:xfrm>
            <a:off x="7385083" y="3"/>
            <a:ext cx="598581" cy="478865"/>
          </a:xfrm>
          <a:prstGeom prst="rect">
            <a:avLst/>
          </a:prstGeom>
          <a:noFill/>
          <a:ln>
            <a:noFill/>
          </a:ln>
        </p:spPr>
      </p:pic>
      <p:pic>
        <p:nvPicPr>
          <p:cNvPr id="1273" name="Google Shape;1273;p63"/>
          <p:cNvPicPr preferRelativeResize="0"/>
          <p:nvPr/>
        </p:nvPicPr>
        <p:blipFill>
          <a:blip r:embed="rId10">
            <a:alphaModFix/>
          </a:blip>
          <a:stretch>
            <a:fillRect/>
          </a:stretch>
        </p:blipFill>
        <p:spPr>
          <a:xfrm>
            <a:off x="8094748" y="0"/>
            <a:ext cx="478870" cy="478870"/>
          </a:xfrm>
          <a:prstGeom prst="rect">
            <a:avLst/>
          </a:prstGeom>
          <a:noFill/>
          <a:ln>
            <a:noFill/>
          </a:ln>
        </p:spPr>
      </p:pic>
      <p:pic>
        <p:nvPicPr>
          <p:cNvPr id="1274" name="Google Shape;1274;p63"/>
          <p:cNvPicPr preferRelativeResize="0"/>
          <p:nvPr/>
        </p:nvPicPr>
        <p:blipFill>
          <a:blip r:embed="rId11">
            <a:alphaModFix/>
          </a:blip>
          <a:stretch>
            <a:fillRect/>
          </a:stretch>
        </p:blipFill>
        <p:spPr>
          <a:xfrm>
            <a:off x="8684698" y="47885"/>
            <a:ext cx="383100" cy="383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6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6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6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1237" name="Google Shape;1237;p62"/>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rgbClr val="356635"/>
                </a:solidFill>
              </a:rPr>
              <a:t>Case 3:</a:t>
            </a:r>
            <a:r>
              <a:rPr lang="en" dirty="0"/>
              <a:t> Teamwork</a:t>
            </a:r>
            <a:endParaRPr dirty="0"/>
          </a:p>
        </p:txBody>
      </p:sp>
      <p:sp>
        <p:nvSpPr>
          <p:cNvPr id="1238" name="Google Shape;1238;p62"/>
          <p:cNvSpPr txBox="1">
            <a:spLocks noGrp="1"/>
          </p:cNvSpPr>
          <p:nvPr>
            <p:ph type="body" idx="1"/>
          </p:nvPr>
        </p:nvSpPr>
        <p:spPr>
          <a:xfrm>
            <a:off x="729450" y="1393075"/>
            <a:ext cx="7599300" cy="706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dirty="0"/>
              <a:t>Individual healthcare workers can do their part, but </a:t>
            </a:r>
            <a:r>
              <a:rPr lang="en" b="1" dirty="0"/>
              <a:t>it takes a village</a:t>
            </a:r>
            <a:r>
              <a:rPr lang="en" dirty="0"/>
              <a:t> to prevent the spread of infections in healthcare</a:t>
            </a:r>
            <a:endParaRPr dirty="0"/>
          </a:p>
        </p:txBody>
      </p:sp>
      <p:grpSp>
        <p:nvGrpSpPr>
          <p:cNvPr id="1239" name="Google Shape;1239;p62"/>
          <p:cNvGrpSpPr/>
          <p:nvPr/>
        </p:nvGrpSpPr>
        <p:grpSpPr>
          <a:xfrm>
            <a:off x="901000" y="2190750"/>
            <a:ext cx="2295335" cy="1997700"/>
            <a:chOff x="0" y="0"/>
            <a:chExt cx="1905000" cy="1997700"/>
          </a:xfrm>
        </p:grpSpPr>
        <p:sp>
          <p:nvSpPr>
            <p:cNvPr id="1240" name="Google Shape;1240;p62"/>
            <p:cNvSpPr/>
            <p:nvPr/>
          </p:nvSpPr>
          <p:spPr>
            <a:xfrm>
              <a:off x="0" y="0"/>
              <a:ext cx="1905000" cy="19977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41" name="Google Shape;1241;p62"/>
            <p:cNvSpPr/>
            <p:nvPr/>
          </p:nvSpPr>
          <p:spPr>
            <a:xfrm>
              <a:off x="0" y="0"/>
              <a:ext cx="1905000" cy="38100"/>
            </a:xfrm>
            <a:prstGeom prst="roundRect">
              <a:avLst>
                <a:gd name="adj" fmla="val 50000"/>
              </a:avLst>
            </a:prstGeom>
            <a:solidFill>
              <a:srgbClr val="3B71CA"/>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42" name="Google Shape;1242;p62"/>
            <p:cNvSpPr txBox="1"/>
            <p:nvPr/>
          </p:nvSpPr>
          <p:spPr>
            <a:xfrm>
              <a:off x="114304" y="142875"/>
              <a:ext cx="1676400" cy="1713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dirty="0">
                  <a:solidFill>
                    <a:srgbClr val="3B71CA"/>
                  </a:solidFill>
                  <a:latin typeface="Raleway"/>
                  <a:ea typeface="Raleway"/>
                  <a:cs typeface="Raleway"/>
                  <a:sym typeface="Raleway"/>
                </a:rPr>
                <a:t>Nursing leadership</a:t>
              </a:r>
              <a:endParaRPr sz="1400" b="1" dirty="0">
                <a:solidFill>
                  <a:srgbClr val="3B71CA"/>
                </a:solidFill>
                <a:latin typeface="Raleway"/>
                <a:ea typeface="Raleway"/>
                <a:cs typeface="Raleway"/>
                <a:sym typeface="Raleway"/>
              </a:endParaRPr>
            </a:p>
            <a:p>
              <a:pPr lvl="0">
                <a:spcBef>
                  <a:spcPts val="750"/>
                </a:spcBef>
              </a:pPr>
              <a:r>
                <a:rPr lang="en" b="1" dirty="0">
                  <a:solidFill>
                    <a:schemeClr val="bg2"/>
                  </a:solidFill>
                  <a:latin typeface="Open Sans"/>
                  <a:ea typeface="Open Sans"/>
                  <a:cs typeface="Open Sans"/>
                  <a:sym typeface="Open Sans"/>
                </a:rPr>
                <a:t>Prioritizing the rooms</a:t>
              </a:r>
              <a:r>
                <a:rPr lang="en" dirty="0">
                  <a:solidFill>
                    <a:schemeClr val="bg2"/>
                  </a:solidFill>
                  <a:latin typeface="Open Sans"/>
                  <a:ea typeface="Open Sans"/>
                  <a:cs typeface="Open Sans"/>
                  <a:sym typeface="Open Sans"/>
                </a:rPr>
                <a:t> that are </a:t>
              </a:r>
              <a:r>
                <a:rPr lang="en" b="1" dirty="0">
                  <a:solidFill>
                    <a:schemeClr val="bg2"/>
                  </a:solidFill>
                  <a:latin typeface="Open Sans"/>
                  <a:ea typeface="Open Sans"/>
                  <a:cs typeface="Open Sans"/>
                  <a:sym typeface="Open Sans"/>
                </a:rPr>
                <a:t>close to the sink</a:t>
              </a:r>
              <a:r>
                <a:rPr lang="en" dirty="0">
                  <a:solidFill>
                    <a:schemeClr val="bg2"/>
                  </a:solidFill>
                  <a:latin typeface="Open Sans"/>
                  <a:ea typeface="Open Sans"/>
                  <a:cs typeface="Open Sans"/>
                  <a:sym typeface="Open Sans"/>
                </a:rPr>
                <a:t> for C diff patients is far easier than building new sinks</a:t>
              </a:r>
              <a:endParaRPr sz="1200" dirty="0">
                <a:solidFill>
                  <a:srgbClr val="333333"/>
                </a:solidFill>
                <a:latin typeface="Open Sans"/>
                <a:ea typeface="Open Sans"/>
                <a:cs typeface="Open Sans"/>
                <a:sym typeface="Open Sans"/>
              </a:endParaRPr>
            </a:p>
          </p:txBody>
        </p:sp>
      </p:grpSp>
      <p:grpSp>
        <p:nvGrpSpPr>
          <p:cNvPr id="1243" name="Google Shape;1243;p62"/>
          <p:cNvGrpSpPr/>
          <p:nvPr/>
        </p:nvGrpSpPr>
        <p:grpSpPr>
          <a:xfrm>
            <a:off x="3471886" y="2190750"/>
            <a:ext cx="2295335" cy="2050275"/>
            <a:chOff x="0" y="0"/>
            <a:chExt cx="1905000" cy="2050275"/>
          </a:xfrm>
        </p:grpSpPr>
        <p:sp>
          <p:nvSpPr>
            <p:cNvPr id="1244" name="Google Shape;1244;p62"/>
            <p:cNvSpPr/>
            <p:nvPr/>
          </p:nvSpPr>
          <p:spPr>
            <a:xfrm>
              <a:off x="0" y="0"/>
              <a:ext cx="1905000" cy="20502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45" name="Google Shape;1245;p62"/>
            <p:cNvSpPr/>
            <p:nvPr/>
          </p:nvSpPr>
          <p:spPr>
            <a:xfrm>
              <a:off x="0" y="0"/>
              <a:ext cx="1905000" cy="38100"/>
            </a:xfrm>
            <a:prstGeom prst="roundRect">
              <a:avLst>
                <a:gd name="adj" fmla="val 50000"/>
              </a:avLst>
            </a:prstGeom>
            <a:solidFill>
              <a:srgbClr val="0C62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46" name="Google Shape;1246;p62"/>
            <p:cNvSpPr txBox="1"/>
            <p:nvPr/>
          </p:nvSpPr>
          <p:spPr>
            <a:xfrm>
              <a:off x="114300" y="142875"/>
              <a:ext cx="1676400" cy="19074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356635"/>
                  </a:solidFill>
                  <a:latin typeface="Raleway"/>
                  <a:ea typeface="Raleway"/>
                  <a:cs typeface="Raleway"/>
                  <a:sym typeface="Raleway"/>
                </a:rPr>
                <a:t>Environmental services </a:t>
              </a:r>
              <a:r>
                <a:rPr lang="en" sz="1100">
                  <a:solidFill>
                    <a:srgbClr val="356635"/>
                  </a:solidFill>
                  <a:latin typeface="Raleway Light"/>
                  <a:ea typeface="Raleway Light"/>
                  <a:cs typeface="Raleway Light"/>
                  <a:sym typeface="Raleway Light"/>
                </a:rPr>
                <a:t>(EVS)</a:t>
              </a:r>
              <a:endParaRPr sz="1100">
                <a:solidFill>
                  <a:srgbClr val="356635"/>
                </a:solidFill>
                <a:latin typeface="Raleway Light"/>
                <a:ea typeface="Raleway Light"/>
                <a:cs typeface="Raleway Light"/>
                <a:sym typeface="Raleway Light"/>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Keep the patient rooms and </a:t>
              </a:r>
              <a:r>
                <a:rPr lang="en" sz="1200" b="1">
                  <a:solidFill>
                    <a:srgbClr val="333333"/>
                  </a:solidFill>
                  <a:latin typeface="Open Sans"/>
                  <a:ea typeface="Open Sans"/>
                  <a:cs typeface="Open Sans"/>
                  <a:sym typeface="Open Sans"/>
                </a:rPr>
                <a:t>shared, high touch surfaces</a:t>
              </a:r>
              <a:r>
                <a:rPr lang="en" sz="1200">
                  <a:solidFill>
                    <a:srgbClr val="333333"/>
                  </a:solidFill>
                  <a:latin typeface="Open Sans"/>
                  <a:ea typeface="Open Sans"/>
                  <a:cs typeface="Open Sans"/>
                  <a:sym typeface="Open Sans"/>
                </a:rPr>
                <a:t> (e.g. computers) clean</a:t>
              </a:r>
              <a:endParaRPr sz="1200" b="0">
                <a:solidFill>
                  <a:srgbClr val="333333"/>
                </a:solidFill>
                <a:latin typeface="Open Sans"/>
                <a:ea typeface="Open Sans"/>
                <a:cs typeface="Open Sans"/>
                <a:sym typeface="Open Sans"/>
              </a:endParaRPr>
            </a:p>
            <a:p>
              <a:pPr marL="0" lvl="0" indent="0" algn="l" rtl="0">
                <a:spcBef>
                  <a:spcPts val="750"/>
                </a:spcBef>
                <a:spcAft>
                  <a:spcPts val="0"/>
                </a:spcAft>
                <a:buNone/>
              </a:pPr>
              <a:r>
                <a:rPr lang="en" sz="1050" i="1">
                  <a:solidFill>
                    <a:srgbClr val="555555"/>
                  </a:solidFill>
                  <a:latin typeface="Open Sans"/>
                  <a:ea typeface="Open Sans"/>
                  <a:cs typeface="Open Sans"/>
                  <a:sym typeface="Open Sans"/>
                </a:rPr>
                <a:t>These folks probably do more to prevent infections than I ever could</a:t>
              </a:r>
              <a:endParaRPr sz="1050" b="1" i="1">
                <a:solidFill>
                  <a:srgbClr val="555555"/>
                </a:solidFill>
                <a:latin typeface="Open Sans"/>
                <a:ea typeface="Open Sans"/>
                <a:cs typeface="Open Sans"/>
                <a:sym typeface="Open Sans"/>
              </a:endParaRPr>
            </a:p>
          </p:txBody>
        </p:sp>
      </p:grpSp>
      <p:grpSp>
        <p:nvGrpSpPr>
          <p:cNvPr id="1247" name="Google Shape;1247;p62"/>
          <p:cNvGrpSpPr/>
          <p:nvPr/>
        </p:nvGrpSpPr>
        <p:grpSpPr>
          <a:xfrm>
            <a:off x="6033400" y="2190750"/>
            <a:ext cx="2295339" cy="1181100"/>
            <a:chOff x="-4" y="0"/>
            <a:chExt cx="1905004" cy="963000"/>
          </a:xfrm>
        </p:grpSpPr>
        <p:sp>
          <p:nvSpPr>
            <p:cNvPr id="1248" name="Google Shape;1248;p62"/>
            <p:cNvSpPr/>
            <p:nvPr/>
          </p:nvSpPr>
          <p:spPr>
            <a:xfrm>
              <a:off x="-4" y="0"/>
              <a:ext cx="1905000" cy="9630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49" name="Google Shape;1249;p62"/>
            <p:cNvSpPr/>
            <p:nvPr/>
          </p:nvSpPr>
          <p:spPr>
            <a:xfrm>
              <a:off x="0" y="0"/>
              <a:ext cx="1905000" cy="38100"/>
            </a:xfrm>
            <a:prstGeom prst="roundRect">
              <a:avLst>
                <a:gd name="adj" fmla="val 50000"/>
              </a:avLst>
            </a:prstGeom>
            <a:solidFill>
              <a:srgbClr val="6B3FA0"/>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50" name="Google Shape;1250;p62"/>
            <p:cNvSpPr txBox="1"/>
            <p:nvPr/>
          </p:nvSpPr>
          <p:spPr>
            <a:xfrm>
              <a:off x="114300" y="142875"/>
              <a:ext cx="1676400" cy="788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6B3FA0"/>
                  </a:solidFill>
                  <a:latin typeface="Raleway"/>
                  <a:ea typeface="Raleway"/>
                  <a:cs typeface="Raleway"/>
                  <a:sym typeface="Raleway"/>
                </a:rPr>
                <a:t>Facilities &amp; architecture</a:t>
              </a:r>
              <a:endParaRPr sz="1400" b="1">
                <a:solidFill>
                  <a:srgbClr val="6B3FA0"/>
                </a:solidFill>
                <a:latin typeface="Raleway"/>
                <a:ea typeface="Raleway"/>
                <a:cs typeface="Raleway"/>
                <a:sym typeface="Raleway"/>
              </a:endParaRPr>
            </a:p>
            <a:p>
              <a:pPr marL="0" lvl="0" indent="0" algn="l" rtl="0">
                <a:spcBef>
                  <a:spcPts val="750"/>
                </a:spcBef>
                <a:spcAft>
                  <a:spcPts val="750"/>
                </a:spcAft>
                <a:buNone/>
              </a:pPr>
              <a:r>
                <a:rPr lang="en" sz="1200" b="1">
                  <a:solidFill>
                    <a:srgbClr val="333333"/>
                  </a:solidFill>
                  <a:latin typeface="Open Sans"/>
                  <a:ea typeface="Open Sans"/>
                  <a:cs typeface="Open Sans"/>
                  <a:sym typeface="Open Sans"/>
                </a:rPr>
                <a:t>Designing hospitals</a:t>
              </a:r>
              <a:r>
                <a:rPr lang="en" sz="1200">
                  <a:solidFill>
                    <a:srgbClr val="333333"/>
                  </a:solidFill>
                  <a:latin typeface="Open Sans"/>
                  <a:ea typeface="Open Sans"/>
                  <a:cs typeface="Open Sans"/>
                  <a:sym typeface="Open Sans"/>
                </a:rPr>
                <a:t> with infection prevention in mind</a:t>
              </a:r>
              <a:endParaRPr sz="1000">
                <a:solidFill>
                  <a:srgbClr val="858585"/>
                </a:solidFill>
                <a:latin typeface="Open Sans"/>
                <a:ea typeface="Open Sans"/>
                <a:cs typeface="Open Sans"/>
                <a:sym typeface="Open Sans"/>
              </a:endParaRPr>
            </a:p>
          </p:txBody>
        </p:sp>
      </p:grpSp>
      <p:grpSp>
        <p:nvGrpSpPr>
          <p:cNvPr id="1251" name="Google Shape;1251;p62"/>
          <p:cNvGrpSpPr/>
          <p:nvPr/>
        </p:nvGrpSpPr>
        <p:grpSpPr>
          <a:xfrm>
            <a:off x="6042777" y="3563932"/>
            <a:ext cx="2295357" cy="1376400"/>
            <a:chOff x="0" y="0"/>
            <a:chExt cx="1905019" cy="1376400"/>
          </a:xfrm>
        </p:grpSpPr>
        <p:sp>
          <p:nvSpPr>
            <p:cNvPr id="1252" name="Google Shape;1252;p62"/>
            <p:cNvSpPr/>
            <p:nvPr/>
          </p:nvSpPr>
          <p:spPr>
            <a:xfrm>
              <a:off x="19" y="0"/>
              <a:ext cx="1905000" cy="1376400"/>
            </a:xfrm>
            <a:prstGeom prst="roundRect">
              <a:avLst>
                <a:gd name="adj" fmla="val 4000"/>
              </a:avLst>
            </a:prstGeom>
            <a:solidFill>
              <a:srgbClr val="F4F6F7"/>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53" name="Google Shape;1253;p62"/>
            <p:cNvSpPr/>
            <p:nvPr/>
          </p:nvSpPr>
          <p:spPr>
            <a:xfrm>
              <a:off x="0" y="0"/>
              <a:ext cx="1905000" cy="38100"/>
            </a:xfrm>
            <a:prstGeom prst="roundRect">
              <a:avLst>
                <a:gd name="adj" fmla="val 50000"/>
              </a:avLst>
            </a:prstGeom>
            <a:solidFill>
              <a:srgbClr val="DC4C6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54" name="Google Shape;1254;p62"/>
            <p:cNvSpPr txBox="1"/>
            <p:nvPr/>
          </p:nvSpPr>
          <p:spPr>
            <a:xfrm>
              <a:off x="114302" y="142875"/>
              <a:ext cx="1676400" cy="11706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DC4C64"/>
                  </a:solidFill>
                  <a:latin typeface="Raleway"/>
                  <a:ea typeface="Raleway"/>
                  <a:cs typeface="Raleway"/>
                  <a:sym typeface="Raleway"/>
                </a:rPr>
                <a:t>Government</a:t>
              </a:r>
              <a:endParaRPr sz="1400" b="1">
                <a:solidFill>
                  <a:srgbClr val="DC4C64"/>
                </a:solidFill>
                <a:latin typeface="Raleway"/>
                <a:ea typeface="Raleway"/>
                <a:cs typeface="Raleway"/>
                <a:sym typeface="Raleway"/>
              </a:endParaRPr>
            </a:p>
            <a:p>
              <a:pPr marL="0" lvl="0" indent="0" algn="l" rtl="0">
                <a:spcBef>
                  <a:spcPts val="750"/>
                </a:spcBef>
                <a:spcAft>
                  <a:spcPts val="0"/>
                </a:spcAft>
                <a:buNone/>
              </a:pPr>
              <a:r>
                <a:rPr lang="en" sz="1200">
                  <a:solidFill>
                    <a:srgbClr val="333333"/>
                  </a:solidFill>
                  <a:latin typeface="Open Sans"/>
                  <a:ea typeface="Open Sans"/>
                  <a:cs typeface="Open Sans"/>
                  <a:sym typeface="Open Sans"/>
                </a:rPr>
                <a:t>Regulatory agencies to keep the </a:t>
              </a:r>
              <a:r>
                <a:rPr lang="en" sz="1200" b="1">
                  <a:solidFill>
                    <a:srgbClr val="333333"/>
                  </a:solidFill>
                  <a:latin typeface="Open Sans"/>
                  <a:ea typeface="Open Sans"/>
                  <a:cs typeface="Open Sans"/>
                  <a:sym typeface="Open Sans"/>
                </a:rPr>
                <a:t>incentives aligned</a:t>
              </a:r>
              <a:endParaRPr sz="1200" b="1">
                <a:solidFill>
                  <a:srgbClr val="333333"/>
                </a:solidFill>
                <a:latin typeface="Open Sans"/>
                <a:ea typeface="Open Sans"/>
                <a:cs typeface="Open Sans"/>
                <a:sym typeface="Open Sans"/>
              </a:endParaRPr>
            </a:p>
            <a:p>
              <a:pPr marL="0" lvl="0" indent="0" algn="ctr" rtl="0">
                <a:spcBef>
                  <a:spcPts val="750"/>
                </a:spcBef>
                <a:spcAft>
                  <a:spcPts val="450"/>
                </a:spcAft>
                <a:buNone/>
              </a:pPr>
              <a:r>
                <a:rPr lang="en" sz="1000" i="1">
                  <a:solidFill>
                    <a:srgbClr val="555555"/>
                  </a:solidFill>
                  <a:latin typeface="Open Sans"/>
                  <a:ea typeface="Open Sans"/>
                  <a:cs typeface="Open Sans"/>
                  <a:sym typeface="Open Sans"/>
                </a:rPr>
                <a:t>Healthcare economics might also be a good course to take</a:t>
              </a:r>
              <a:endParaRPr sz="1000" i="1">
                <a:solidFill>
                  <a:srgbClr val="555555"/>
                </a:solidFill>
                <a:latin typeface="Open Sans"/>
                <a:ea typeface="Open Sans"/>
                <a:cs typeface="Open Sans"/>
                <a:sym typeface="Open Sans"/>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79" name="Google Shape;1279;p64"/>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Learning points &amp; take aways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83"/>
        <p:cNvGrpSpPr/>
        <p:nvPr/>
      </p:nvGrpSpPr>
      <p:grpSpPr>
        <a:xfrm>
          <a:off x="0" y="0"/>
          <a:ext cx="0" cy="0"/>
          <a:chOff x="0" y="0"/>
          <a:chExt cx="0" cy="0"/>
        </a:xfrm>
      </p:grpSpPr>
      <p:sp>
        <p:nvSpPr>
          <p:cNvPr id="1284" name="Google Shape;1284;p65"/>
          <p:cNvSpPr txBox="1">
            <a:spLocks noGrp="1"/>
          </p:cNvSpPr>
          <p:nvPr>
            <p:ph type="title" idx="4294967295"/>
          </p:nvPr>
        </p:nvSpPr>
        <p:spPr>
          <a:xfrm>
            <a:off x="729450" y="99450"/>
            <a:ext cx="7688400" cy="5352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0">
                <a:solidFill>
                  <a:schemeClr val="lt1"/>
                </a:solidFill>
                <a:latin typeface="Raleway Black"/>
                <a:ea typeface="Raleway Black"/>
                <a:cs typeface="Raleway Black"/>
                <a:sym typeface="Raleway Black"/>
              </a:rPr>
              <a:t>Healthcare Epidemiology</a:t>
            </a:r>
            <a:endParaRPr b="0">
              <a:solidFill>
                <a:schemeClr val="lt1"/>
              </a:solidFill>
              <a:latin typeface="Raleway Black"/>
              <a:ea typeface="Raleway Black"/>
              <a:cs typeface="Raleway Black"/>
              <a:sym typeface="Raleway Black"/>
            </a:endParaRPr>
          </a:p>
          <a:p>
            <a:pPr marL="0" lvl="0" indent="0" algn="l" rtl="0">
              <a:spcBef>
                <a:spcPts val="0"/>
              </a:spcBef>
              <a:spcAft>
                <a:spcPts val="0"/>
              </a:spcAft>
              <a:buNone/>
            </a:pPr>
            <a:endParaRPr b="0">
              <a:solidFill>
                <a:schemeClr val="lt1"/>
              </a:solidFill>
              <a:latin typeface="Raleway Black"/>
              <a:ea typeface="Raleway Black"/>
              <a:cs typeface="Raleway Black"/>
              <a:sym typeface="Raleway Black"/>
            </a:endParaRPr>
          </a:p>
        </p:txBody>
      </p:sp>
      <p:sp>
        <p:nvSpPr>
          <p:cNvPr id="1285" name="Google Shape;1285;p65"/>
          <p:cNvSpPr txBox="1"/>
          <p:nvPr/>
        </p:nvSpPr>
        <p:spPr>
          <a:xfrm>
            <a:off x="475550" y="2374900"/>
            <a:ext cx="2622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lt1"/>
                </a:solidFill>
                <a:latin typeface="Raleway Light"/>
                <a:ea typeface="Raleway Light"/>
                <a:cs typeface="Raleway Light"/>
                <a:sym typeface="Raleway Light"/>
              </a:rPr>
              <a:t>What </a:t>
            </a:r>
            <a:r>
              <a:rPr lang="en" b="1">
                <a:solidFill>
                  <a:schemeClr val="lt1"/>
                </a:solidFill>
                <a:latin typeface="Raleway"/>
                <a:ea typeface="Raleway"/>
                <a:cs typeface="Raleway"/>
                <a:sym typeface="Raleway"/>
              </a:rPr>
              <a:t>my friends</a:t>
            </a:r>
            <a:r>
              <a:rPr lang="en">
                <a:solidFill>
                  <a:schemeClr val="lt1"/>
                </a:solidFill>
                <a:latin typeface="Raleway Light"/>
                <a:ea typeface="Raleway Light"/>
                <a:cs typeface="Raleway Light"/>
                <a:sym typeface="Raleway Light"/>
              </a:rPr>
              <a:t> think I do</a:t>
            </a:r>
            <a:endParaRPr>
              <a:solidFill>
                <a:schemeClr val="lt1"/>
              </a:solidFill>
              <a:latin typeface="Raleway Light"/>
              <a:ea typeface="Raleway Light"/>
              <a:cs typeface="Raleway Light"/>
              <a:sym typeface="Raleway Light"/>
            </a:endParaRPr>
          </a:p>
        </p:txBody>
      </p:sp>
      <p:sp>
        <p:nvSpPr>
          <p:cNvPr id="1286" name="Google Shape;1286;p65"/>
          <p:cNvSpPr txBox="1"/>
          <p:nvPr/>
        </p:nvSpPr>
        <p:spPr>
          <a:xfrm>
            <a:off x="3562725" y="2374900"/>
            <a:ext cx="2448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lt1"/>
                </a:solidFill>
                <a:latin typeface="Raleway Light"/>
                <a:ea typeface="Raleway Light"/>
                <a:cs typeface="Raleway Light"/>
                <a:sym typeface="Raleway Light"/>
              </a:rPr>
              <a:t>What </a:t>
            </a:r>
            <a:r>
              <a:rPr lang="en" b="1">
                <a:solidFill>
                  <a:schemeClr val="lt1"/>
                </a:solidFill>
                <a:latin typeface="Raleway"/>
                <a:ea typeface="Raleway"/>
                <a:cs typeface="Raleway"/>
                <a:sym typeface="Raleway"/>
              </a:rPr>
              <a:t>society </a:t>
            </a:r>
            <a:r>
              <a:rPr lang="en">
                <a:solidFill>
                  <a:schemeClr val="lt1"/>
                </a:solidFill>
                <a:latin typeface="Raleway Light"/>
                <a:ea typeface="Raleway Light"/>
                <a:cs typeface="Raleway Light"/>
                <a:sym typeface="Raleway Light"/>
              </a:rPr>
              <a:t>thinks I do</a:t>
            </a:r>
            <a:endParaRPr>
              <a:solidFill>
                <a:schemeClr val="lt1"/>
              </a:solidFill>
              <a:latin typeface="Raleway Light"/>
              <a:ea typeface="Raleway Light"/>
              <a:cs typeface="Raleway Light"/>
              <a:sym typeface="Raleway Light"/>
            </a:endParaRPr>
          </a:p>
        </p:txBody>
      </p:sp>
      <p:sp>
        <p:nvSpPr>
          <p:cNvPr id="1287" name="Google Shape;1287;p65"/>
          <p:cNvSpPr txBox="1"/>
          <p:nvPr/>
        </p:nvSpPr>
        <p:spPr>
          <a:xfrm>
            <a:off x="6149250" y="2374900"/>
            <a:ext cx="28347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lt1"/>
                </a:solidFill>
                <a:latin typeface="Raleway Light"/>
                <a:ea typeface="Raleway Light"/>
                <a:cs typeface="Raleway Light"/>
                <a:sym typeface="Raleway Light"/>
              </a:rPr>
              <a:t>What </a:t>
            </a:r>
            <a:r>
              <a:rPr lang="en" b="1">
                <a:solidFill>
                  <a:schemeClr val="lt1"/>
                </a:solidFill>
                <a:latin typeface="Raleway"/>
                <a:ea typeface="Raleway"/>
                <a:cs typeface="Raleway"/>
                <a:sym typeface="Raleway"/>
              </a:rPr>
              <a:t>other doctors</a:t>
            </a:r>
            <a:r>
              <a:rPr lang="en">
                <a:solidFill>
                  <a:schemeClr val="lt1"/>
                </a:solidFill>
                <a:latin typeface="Raleway Light"/>
                <a:ea typeface="Raleway Light"/>
                <a:cs typeface="Raleway Light"/>
                <a:sym typeface="Raleway Light"/>
              </a:rPr>
              <a:t> think I do</a:t>
            </a:r>
            <a:endParaRPr>
              <a:solidFill>
                <a:schemeClr val="lt1"/>
              </a:solidFill>
              <a:latin typeface="Raleway Light"/>
              <a:ea typeface="Raleway Light"/>
              <a:cs typeface="Raleway Light"/>
              <a:sym typeface="Raleway Light"/>
            </a:endParaRPr>
          </a:p>
        </p:txBody>
      </p:sp>
      <p:sp>
        <p:nvSpPr>
          <p:cNvPr id="1288" name="Google Shape;1288;p65"/>
          <p:cNvSpPr txBox="1"/>
          <p:nvPr/>
        </p:nvSpPr>
        <p:spPr>
          <a:xfrm>
            <a:off x="263750" y="4589588"/>
            <a:ext cx="28347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lt1"/>
                </a:solidFill>
                <a:latin typeface="Raleway Light"/>
                <a:ea typeface="Raleway Light"/>
                <a:cs typeface="Raleway Light"/>
                <a:sym typeface="Raleway Light"/>
              </a:rPr>
              <a:t>What </a:t>
            </a:r>
            <a:r>
              <a:rPr lang="en" b="1">
                <a:solidFill>
                  <a:schemeClr val="lt1"/>
                </a:solidFill>
                <a:latin typeface="Raleway"/>
                <a:ea typeface="Raleway"/>
                <a:cs typeface="Raleway"/>
                <a:sym typeface="Raleway"/>
              </a:rPr>
              <a:t>administrators </a:t>
            </a:r>
            <a:r>
              <a:rPr lang="en">
                <a:solidFill>
                  <a:schemeClr val="lt1"/>
                </a:solidFill>
                <a:latin typeface="Raleway Light"/>
                <a:ea typeface="Raleway Light"/>
                <a:cs typeface="Raleway Light"/>
                <a:sym typeface="Raleway Light"/>
              </a:rPr>
              <a:t>think I do</a:t>
            </a:r>
            <a:endParaRPr>
              <a:solidFill>
                <a:schemeClr val="lt1"/>
              </a:solidFill>
              <a:latin typeface="Raleway Light"/>
              <a:ea typeface="Raleway Light"/>
              <a:cs typeface="Raleway Light"/>
              <a:sym typeface="Raleway Light"/>
            </a:endParaRPr>
          </a:p>
        </p:txBody>
      </p:sp>
      <p:sp>
        <p:nvSpPr>
          <p:cNvPr id="1289" name="Google Shape;1289;p65"/>
          <p:cNvSpPr txBox="1"/>
          <p:nvPr/>
        </p:nvSpPr>
        <p:spPr>
          <a:xfrm>
            <a:off x="3260550" y="4589600"/>
            <a:ext cx="2622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lt1"/>
                </a:solidFill>
                <a:latin typeface="Raleway Light"/>
                <a:ea typeface="Raleway Light"/>
                <a:cs typeface="Raleway Light"/>
                <a:sym typeface="Raleway Light"/>
              </a:rPr>
              <a:t>What </a:t>
            </a:r>
            <a:r>
              <a:rPr lang="en" b="1">
                <a:solidFill>
                  <a:schemeClr val="lt1"/>
                </a:solidFill>
                <a:latin typeface="Raleway"/>
                <a:ea typeface="Raleway"/>
                <a:cs typeface="Raleway"/>
                <a:sym typeface="Raleway"/>
              </a:rPr>
              <a:t>I</a:t>
            </a:r>
            <a:r>
              <a:rPr lang="en">
                <a:solidFill>
                  <a:schemeClr val="lt1"/>
                </a:solidFill>
                <a:latin typeface="Raleway Light"/>
                <a:ea typeface="Raleway Light"/>
                <a:cs typeface="Raleway Light"/>
                <a:sym typeface="Raleway Light"/>
              </a:rPr>
              <a:t> think I do</a:t>
            </a:r>
            <a:endParaRPr>
              <a:solidFill>
                <a:schemeClr val="lt1"/>
              </a:solidFill>
              <a:latin typeface="Raleway Light"/>
              <a:ea typeface="Raleway Light"/>
              <a:cs typeface="Raleway Light"/>
              <a:sym typeface="Raleway Light"/>
            </a:endParaRPr>
          </a:p>
        </p:txBody>
      </p:sp>
      <p:sp>
        <p:nvSpPr>
          <p:cNvPr id="1290" name="Google Shape;1290;p65"/>
          <p:cNvSpPr txBox="1"/>
          <p:nvPr/>
        </p:nvSpPr>
        <p:spPr>
          <a:xfrm>
            <a:off x="6220650" y="4589588"/>
            <a:ext cx="2622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lt1"/>
                </a:solidFill>
                <a:latin typeface="Raleway Light"/>
                <a:ea typeface="Raleway Light"/>
                <a:cs typeface="Raleway Light"/>
                <a:sym typeface="Raleway Light"/>
              </a:rPr>
              <a:t>What I </a:t>
            </a:r>
            <a:r>
              <a:rPr lang="en" b="1" i="1">
                <a:solidFill>
                  <a:schemeClr val="lt1"/>
                </a:solidFill>
                <a:latin typeface="Raleway"/>
                <a:ea typeface="Raleway"/>
                <a:cs typeface="Raleway"/>
                <a:sym typeface="Raleway"/>
              </a:rPr>
              <a:t>actually </a:t>
            </a:r>
            <a:r>
              <a:rPr lang="en">
                <a:solidFill>
                  <a:schemeClr val="lt1"/>
                </a:solidFill>
                <a:latin typeface="Raleway Light"/>
                <a:ea typeface="Raleway Light"/>
                <a:cs typeface="Raleway Light"/>
                <a:sym typeface="Raleway Light"/>
              </a:rPr>
              <a:t>do</a:t>
            </a:r>
            <a:endParaRPr>
              <a:solidFill>
                <a:schemeClr val="lt1"/>
              </a:solidFill>
              <a:latin typeface="Raleway Light"/>
              <a:ea typeface="Raleway Light"/>
              <a:cs typeface="Raleway Light"/>
              <a:sym typeface="Raleway Light"/>
            </a:endParaRPr>
          </a:p>
        </p:txBody>
      </p:sp>
      <p:pic>
        <p:nvPicPr>
          <p:cNvPr id="1291" name="Google Shape;1291;p65"/>
          <p:cNvPicPr preferRelativeResize="0"/>
          <p:nvPr/>
        </p:nvPicPr>
        <p:blipFill>
          <a:blip r:embed="rId3">
            <a:alphaModFix/>
          </a:blip>
          <a:stretch>
            <a:fillRect/>
          </a:stretch>
        </p:blipFill>
        <p:spPr>
          <a:xfrm>
            <a:off x="3654125" y="3008571"/>
            <a:ext cx="2087050" cy="1581030"/>
          </a:xfrm>
          <a:prstGeom prst="rect">
            <a:avLst/>
          </a:prstGeom>
          <a:noFill/>
          <a:ln>
            <a:noFill/>
          </a:ln>
        </p:spPr>
      </p:pic>
      <p:sp>
        <p:nvSpPr>
          <p:cNvPr id="1292" name="Google Shape;1292;p65"/>
          <p:cNvSpPr txBox="1"/>
          <p:nvPr/>
        </p:nvSpPr>
        <p:spPr>
          <a:xfrm>
            <a:off x="5001975" y="4383500"/>
            <a:ext cx="739200" cy="206100"/>
          </a:xfrm>
          <a:prstGeom prst="rect">
            <a:avLst/>
          </a:prstGeom>
          <a:solidFill>
            <a:srgbClr val="000000">
              <a:alpha val="50000"/>
            </a:srgbClr>
          </a:solidFill>
          <a:ln>
            <a:noFill/>
          </a:ln>
        </p:spPr>
        <p:txBody>
          <a:bodyPr spcFirstLastPara="1" wrap="square" lIns="91425" tIns="18275" rIns="91425" bIns="18275" anchor="t" anchorCtr="0">
            <a:spAutoFit/>
          </a:bodyPr>
          <a:lstStyle/>
          <a:p>
            <a:pPr marL="0" lvl="0" indent="0" algn="r" rtl="0">
              <a:spcBef>
                <a:spcPts val="0"/>
              </a:spcBef>
              <a:spcAft>
                <a:spcPts val="0"/>
              </a:spcAft>
              <a:buNone/>
            </a:pPr>
            <a:r>
              <a:rPr lang="en" sz="1100">
                <a:solidFill>
                  <a:schemeClr val="lt1"/>
                </a:solidFill>
                <a:latin typeface="Open Sans"/>
                <a:ea typeface="Open Sans"/>
                <a:cs typeface="Open Sans"/>
                <a:sym typeface="Open Sans"/>
              </a:rPr>
              <a:t>(</a:t>
            </a:r>
            <a:r>
              <a:rPr lang="en" sz="1100" u="sng">
                <a:solidFill>
                  <a:schemeClr val="lt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Source</a:t>
            </a:r>
            <a:r>
              <a:rPr lang="en" sz="1100">
                <a:solidFill>
                  <a:schemeClr val="lt1"/>
                </a:solidFill>
                <a:latin typeface="Open Sans"/>
                <a:ea typeface="Open Sans"/>
                <a:cs typeface="Open Sans"/>
                <a:sym typeface="Open Sans"/>
              </a:rPr>
              <a:t>)</a:t>
            </a:r>
            <a:endParaRPr sz="1100">
              <a:solidFill>
                <a:schemeClr val="lt1"/>
              </a:solidFill>
              <a:latin typeface="Open Sans"/>
              <a:ea typeface="Open Sans"/>
              <a:cs typeface="Open Sans"/>
              <a:sym typeface="Open Sans"/>
            </a:endParaRPr>
          </a:p>
        </p:txBody>
      </p:sp>
      <p:pic>
        <p:nvPicPr>
          <p:cNvPr id="1293" name="Google Shape;1293;p65"/>
          <p:cNvPicPr preferRelativeResize="0"/>
          <p:nvPr/>
        </p:nvPicPr>
        <p:blipFill rotWithShape="1">
          <a:blip r:embed="rId5">
            <a:alphaModFix/>
          </a:blip>
          <a:srcRect l="15435" r="15380"/>
          <a:stretch/>
        </p:blipFill>
        <p:spPr>
          <a:xfrm>
            <a:off x="6220650" y="820563"/>
            <a:ext cx="2622900" cy="1554337"/>
          </a:xfrm>
          <a:prstGeom prst="rect">
            <a:avLst/>
          </a:prstGeom>
          <a:noFill/>
          <a:ln>
            <a:noFill/>
          </a:ln>
        </p:spPr>
      </p:pic>
      <p:sp>
        <p:nvSpPr>
          <p:cNvPr id="1294" name="Google Shape;1294;p65"/>
          <p:cNvSpPr txBox="1"/>
          <p:nvPr/>
        </p:nvSpPr>
        <p:spPr>
          <a:xfrm>
            <a:off x="8104350" y="820575"/>
            <a:ext cx="739200" cy="206100"/>
          </a:xfrm>
          <a:prstGeom prst="rect">
            <a:avLst/>
          </a:prstGeom>
          <a:solidFill>
            <a:srgbClr val="000000">
              <a:alpha val="50000"/>
            </a:srgbClr>
          </a:solidFill>
          <a:ln>
            <a:noFill/>
          </a:ln>
        </p:spPr>
        <p:txBody>
          <a:bodyPr spcFirstLastPara="1" wrap="square" lIns="91425" tIns="18275" rIns="91425" bIns="18275" anchor="t" anchorCtr="0">
            <a:spAutoFit/>
          </a:bodyPr>
          <a:lstStyle/>
          <a:p>
            <a:pPr marL="0" lvl="0" indent="0" algn="r" rtl="0">
              <a:spcBef>
                <a:spcPts val="0"/>
              </a:spcBef>
              <a:spcAft>
                <a:spcPts val="0"/>
              </a:spcAft>
              <a:buNone/>
            </a:pPr>
            <a:r>
              <a:rPr lang="en" sz="1100">
                <a:solidFill>
                  <a:schemeClr val="lt1"/>
                </a:solidFill>
                <a:latin typeface="Open Sans"/>
                <a:ea typeface="Open Sans"/>
                <a:cs typeface="Open Sans"/>
                <a:sym typeface="Open Sans"/>
              </a:rPr>
              <a:t>(</a:t>
            </a:r>
            <a:r>
              <a:rPr lang="en" sz="1100" u="sng">
                <a:solidFill>
                  <a:schemeClr val="lt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Source</a:t>
            </a:r>
            <a:r>
              <a:rPr lang="en" sz="1100">
                <a:solidFill>
                  <a:schemeClr val="lt1"/>
                </a:solidFill>
                <a:latin typeface="Open Sans"/>
                <a:ea typeface="Open Sans"/>
                <a:cs typeface="Open Sans"/>
                <a:sym typeface="Open Sans"/>
              </a:rPr>
              <a:t>)</a:t>
            </a:r>
            <a:endParaRPr sz="1100">
              <a:solidFill>
                <a:schemeClr val="lt1"/>
              </a:solidFill>
              <a:latin typeface="Open Sans"/>
              <a:ea typeface="Open Sans"/>
              <a:cs typeface="Open Sans"/>
              <a:sym typeface="Open Sans"/>
            </a:endParaRPr>
          </a:p>
        </p:txBody>
      </p:sp>
      <p:pic>
        <p:nvPicPr>
          <p:cNvPr id="1295" name="Google Shape;1295;p65"/>
          <p:cNvPicPr preferRelativeResize="0"/>
          <p:nvPr/>
        </p:nvPicPr>
        <p:blipFill>
          <a:blip r:embed="rId7">
            <a:alphaModFix/>
          </a:blip>
          <a:stretch>
            <a:fillRect/>
          </a:stretch>
        </p:blipFill>
        <p:spPr>
          <a:xfrm>
            <a:off x="299475" y="3021925"/>
            <a:ext cx="2763244" cy="1554325"/>
          </a:xfrm>
          <a:prstGeom prst="rect">
            <a:avLst/>
          </a:prstGeom>
          <a:noFill/>
          <a:ln>
            <a:noFill/>
          </a:ln>
        </p:spPr>
      </p:pic>
      <p:sp>
        <p:nvSpPr>
          <p:cNvPr id="1296" name="Google Shape;1296;p65"/>
          <p:cNvSpPr txBox="1"/>
          <p:nvPr/>
        </p:nvSpPr>
        <p:spPr>
          <a:xfrm>
            <a:off x="2323525" y="4383500"/>
            <a:ext cx="739200" cy="206100"/>
          </a:xfrm>
          <a:prstGeom prst="rect">
            <a:avLst/>
          </a:prstGeom>
          <a:solidFill>
            <a:srgbClr val="000000">
              <a:alpha val="50000"/>
            </a:srgbClr>
          </a:solidFill>
          <a:ln>
            <a:noFill/>
          </a:ln>
        </p:spPr>
        <p:txBody>
          <a:bodyPr spcFirstLastPara="1" wrap="square" lIns="91425" tIns="18275" rIns="91425" bIns="18275" anchor="t" anchorCtr="0">
            <a:spAutoFit/>
          </a:bodyPr>
          <a:lstStyle/>
          <a:p>
            <a:pPr marL="0" lvl="0" indent="0" algn="r" rtl="0">
              <a:spcBef>
                <a:spcPts val="0"/>
              </a:spcBef>
              <a:spcAft>
                <a:spcPts val="0"/>
              </a:spcAft>
              <a:buNone/>
            </a:pPr>
            <a:r>
              <a:rPr lang="en" sz="1100">
                <a:solidFill>
                  <a:schemeClr val="lt1"/>
                </a:solidFill>
                <a:latin typeface="Open Sans"/>
                <a:ea typeface="Open Sans"/>
                <a:cs typeface="Open Sans"/>
                <a:sym typeface="Open Sans"/>
              </a:rPr>
              <a:t>(</a:t>
            </a:r>
            <a:r>
              <a:rPr lang="en" sz="1100" u="sng">
                <a:solidFill>
                  <a:schemeClr val="lt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Source</a:t>
            </a:r>
            <a:r>
              <a:rPr lang="en" sz="1100">
                <a:solidFill>
                  <a:schemeClr val="lt1"/>
                </a:solidFill>
                <a:latin typeface="Open Sans"/>
                <a:ea typeface="Open Sans"/>
                <a:cs typeface="Open Sans"/>
                <a:sym typeface="Open Sans"/>
              </a:rPr>
              <a:t>)</a:t>
            </a:r>
            <a:endParaRPr sz="1100">
              <a:solidFill>
                <a:schemeClr val="lt1"/>
              </a:solidFill>
              <a:latin typeface="Open Sans"/>
              <a:ea typeface="Open Sans"/>
              <a:cs typeface="Open Sans"/>
              <a:sym typeface="Open Sans"/>
            </a:endParaRPr>
          </a:p>
        </p:txBody>
      </p:sp>
      <p:pic>
        <p:nvPicPr>
          <p:cNvPr id="1297" name="Google Shape;1297;p65"/>
          <p:cNvPicPr preferRelativeResize="0"/>
          <p:nvPr/>
        </p:nvPicPr>
        <p:blipFill rotWithShape="1">
          <a:blip r:embed="rId9">
            <a:alphaModFix/>
          </a:blip>
          <a:srcRect b="14574"/>
          <a:stretch/>
        </p:blipFill>
        <p:spPr>
          <a:xfrm>
            <a:off x="488075" y="732625"/>
            <a:ext cx="2574651" cy="1642274"/>
          </a:xfrm>
          <a:prstGeom prst="rect">
            <a:avLst/>
          </a:prstGeom>
          <a:noFill/>
          <a:ln>
            <a:noFill/>
          </a:ln>
        </p:spPr>
      </p:pic>
      <p:pic>
        <p:nvPicPr>
          <p:cNvPr id="1298" name="Google Shape;1298;p65"/>
          <p:cNvPicPr preferRelativeResize="0"/>
          <p:nvPr/>
        </p:nvPicPr>
        <p:blipFill>
          <a:blip r:embed="rId10">
            <a:alphaModFix/>
          </a:blip>
          <a:stretch>
            <a:fillRect/>
          </a:stretch>
        </p:blipFill>
        <p:spPr>
          <a:xfrm>
            <a:off x="3562725" y="732625"/>
            <a:ext cx="2447922" cy="1642275"/>
          </a:xfrm>
          <a:prstGeom prst="rect">
            <a:avLst/>
          </a:prstGeom>
          <a:noFill/>
          <a:ln>
            <a:noFill/>
          </a:ln>
        </p:spPr>
      </p:pic>
      <p:sp>
        <p:nvSpPr>
          <p:cNvPr id="1299" name="Google Shape;1299;p65"/>
          <p:cNvSpPr txBox="1"/>
          <p:nvPr/>
        </p:nvSpPr>
        <p:spPr>
          <a:xfrm>
            <a:off x="2209975" y="1999300"/>
            <a:ext cx="852600" cy="375600"/>
          </a:xfrm>
          <a:prstGeom prst="rect">
            <a:avLst/>
          </a:prstGeom>
          <a:solidFill>
            <a:srgbClr val="000000">
              <a:alpha val="50000"/>
            </a:srgbClr>
          </a:solidFill>
          <a:ln>
            <a:noFill/>
          </a:ln>
        </p:spPr>
        <p:txBody>
          <a:bodyPr spcFirstLastPara="1" wrap="square" lIns="91425" tIns="18275" rIns="91425" bIns="18275" anchor="t" anchorCtr="0">
            <a:spAutoFit/>
          </a:bodyPr>
          <a:lstStyle/>
          <a:p>
            <a:pPr marL="0" lvl="0" indent="0" algn="r" rtl="0">
              <a:spcBef>
                <a:spcPts val="0"/>
              </a:spcBef>
              <a:spcAft>
                <a:spcPts val="0"/>
              </a:spcAft>
              <a:buNone/>
            </a:pPr>
            <a:r>
              <a:rPr lang="en" sz="1100">
                <a:solidFill>
                  <a:schemeClr val="lt1"/>
                </a:solidFill>
                <a:latin typeface="Open Sans"/>
                <a:ea typeface="Open Sans"/>
                <a:cs typeface="Open Sans"/>
                <a:sym typeface="Open Sans"/>
              </a:rPr>
              <a:t>Nano Banana 2</a:t>
            </a:r>
            <a:endParaRPr sz="1100">
              <a:solidFill>
                <a:schemeClr val="lt1"/>
              </a:solidFill>
              <a:latin typeface="Open Sans"/>
              <a:ea typeface="Open Sans"/>
              <a:cs typeface="Open Sans"/>
              <a:sym typeface="Open Sans"/>
            </a:endParaRPr>
          </a:p>
        </p:txBody>
      </p:sp>
      <p:sp>
        <p:nvSpPr>
          <p:cNvPr id="1300" name="Google Shape;1300;p65"/>
          <p:cNvSpPr txBox="1"/>
          <p:nvPr/>
        </p:nvSpPr>
        <p:spPr>
          <a:xfrm>
            <a:off x="5158125" y="1999300"/>
            <a:ext cx="852600" cy="375600"/>
          </a:xfrm>
          <a:prstGeom prst="rect">
            <a:avLst/>
          </a:prstGeom>
          <a:solidFill>
            <a:srgbClr val="000000">
              <a:alpha val="50000"/>
            </a:srgbClr>
          </a:solidFill>
          <a:ln>
            <a:noFill/>
          </a:ln>
        </p:spPr>
        <p:txBody>
          <a:bodyPr spcFirstLastPara="1" wrap="square" lIns="91425" tIns="18275" rIns="91425" bIns="18275" anchor="t" anchorCtr="0">
            <a:spAutoFit/>
          </a:bodyPr>
          <a:lstStyle/>
          <a:p>
            <a:pPr marL="0" lvl="0" indent="0" algn="r" rtl="0">
              <a:spcBef>
                <a:spcPts val="0"/>
              </a:spcBef>
              <a:spcAft>
                <a:spcPts val="0"/>
              </a:spcAft>
              <a:buNone/>
            </a:pPr>
            <a:r>
              <a:rPr lang="en" sz="1100">
                <a:solidFill>
                  <a:schemeClr val="lt1"/>
                </a:solidFill>
                <a:latin typeface="Open Sans"/>
                <a:ea typeface="Open Sans"/>
                <a:cs typeface="Open Sans"/>
                <a:sym typeface="Open Sans"/>
              </a:rPr>
              <a:t>Nano Banana 2</a:t>
            </a:r>
            <a:endParaRPr sz="1100">
              <a:solidFill>
                <a:schemeClr val="lt1"/>
              </a:solidFill>
              <a:latin typeface="Open Sans"/>
              <a:ea typeface="Open Sans"/>
              <a:cs typeface="Open Sans"/>
              <a:sym typeface="Open Sans"/>
            </a:endParaRPr>
          </a:p>
        </p:txBody>
      </p:sp>
      <p:pic>
        <p:nvPicPr>
          <p:cNvPr id="1301" name="Google Shape;1301;p65"/>
          <p:cNvPicPr preferRelativeResize="0"/>
          <p:nvPr/>
        </p:nvPicPr>
        <p:blipFill>
          <a:blip r:embed="rId11">
            <a:alphaModFix/>
          </a:blip>
          <a:stretch>
            <a:fillRect/>
          </a:stretch>
        </p:blipFill>
        <p:spPr>
          <a:xfrm>
            <a:off x="6220650" y="2933975"/>
            <a:ext cx="2447926" cy="1642275"/>
          </a:xfrm>
          <a:prstGeom prst="rect">
            <a:avLst/>
          </a:prstGeom>
          <a:noFill/>
          <a:ln>
            <a:noFill/>
          </a:ln>
        </p:spPr>
      </p:pic>
      <p:sp>
        <p:nvSpPr>
          <p:cNvPr id="1302" name="Google Shape;1302;p65"/>
          <p:cNvSpPr txBox="1"/>
          <p:nvPr/>
        </p:nvSpPr>
        <p:spPr>
          <a:xfrm>
            <a:off x="7815975" y="4200650"/>
            <a:ext cx="852600" cy="375600"/>
          </a:xfrm>
          <a:prstGeom prst="rect">
            <a:avLst/>
          </a:prstGeom>
          <a:solidFill>
            <a:srgbClr val="000000">
              <a:alpha val="50000"/>
            </a:srgbClr>
          </a:solidFill>
          <a:ln>
            <a:noFill/>
          </a:ln>
        </p:spPr>
        <p:txBody>
          <a:bodyPr spcFirstLastPara="1" wrap="square" lIns="91425" tIns="18275" rIns="91425" bIns="18275" anchor="t" anchorCtr="0">
            <a:spAutoFit/>
          </a:bodyPr>
          <a:lstStyle/>
          <a:p>
            <a:pPr marL="0" lvl="0" indent="0" algn="r" rtl="0">
              <a:spcBef>
                <a:spcPts val="0"/>
              </a:spcBef>
              <a:spcAft>
                <a:spcPts val="0"/>
              </a:spcAft>
              <a:buNone/>
            </a:pPr>
            <a:r>
              <a:rPr lang="en" sz="1100">
                <a:solidFill>
                  <a:schemeClr val="lt1"/>
                </a:solidFill>
                <a:latin typeface="Open Sans"/>
                <a:ea typeface="Open Sans"/>
                <a:cs typeface="Open Sans"/>
                <a:sym typeface="Open Sans"/>
              </a:rPr>
              <a:t>Nano Banana 2</a:t>
            </a:r>
            <a:endParaRPr sz="1100">
              <a:solidFill>
                <a:schemeClr val="lt1"/>
              </a:solidFill>
              <a:latin typeface="Open Sans"/>
              <a:ea typeface="Open Sans"/>
              <a:cs typeface="Open Sans"/>
              <a:sym typeface="Open San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7" name="Google Shape;1307;p66"/>
          <p:cNvSpPr txBox="1">
            <a:spLocks noGrp="1"/>
          </p:cNvSpPr>
          <p:nvPr>
            <p:ph type="title"/>
          </p:nvPr>
        </p:nvSpPr>
        <p:spPr>
          <a:xfrm>
            <a:off x="729450" y="632850"/>
            <a:ext cx="53106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Questions?</a:t>
            </a:r>
            <a:endParaRPr/>
          </a:p>
        </p:txBody>
      </p:sp>
      <p:sp>
        <p:nvSpPr>
          <p:cNvPr id="1308" name="Google Shape;1308;p66"/>
          <p:cNvSpPr txBox="1">
            <a:spLocks noGrp="1"/>
          </p:cNvSpPr>
          <p:nvPr>
            <p:ph type="body" idx="1"/>
          </p:nvPr>
        </p:nvSpPr>
        <p:spPr>
          <a:xfrm>
            <a:off x="729450" y="1545475"/>
            <a:ext cx="7688700" cy="32391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b="1"/>
              <a:t>Human behavior is “a vector” too</a:t>
            </a:r>
            <a:r>
              <a:rPr lang="en"/>
              <a:t>: </a:t>
            </a:r>
            <a:r>
              <a:rPr lang="en" sz="1200"/>
              <a:t>The core of transmission is still what the textbook says </a:t>
            </a:r>
            <a:r>
              <a:rPr lang="en" sz="1200">
                <a:solidFill>
                  <a:srgbClr val="858585"/>
                </a:solidFill>
                <a:latin typeface="Open Sans Light"/>
                <a:ea typeface="Open Sans Light"/>
                <a:cs typeface="Open Sans Light"/>
                <a:sym typeface="Open Sans Light"/>
              </a:rPr>
              <a:t>(droplet, bloodborne, fomite, sexual)</a:t>
            </a:r>
            <a:r>
              <a:rPr lang="en" sz="1200"/>
              <a:t>, but human behavior twists these definitions in unique ways</a:t>
            </a:r>
            <a:endParaRPr b="1"/>
          </a:p>
          <a:p>
            <a:pPr marL="457200" lvl="0" indent="-311150" algn="l" rtl="0">
              <a:spcBef>
                <a:spcPts val="800"/>
              </a:spcBef>
              <a:spcAft>
                <a:spcPts val="0"/>
              </a:spcAft>
              <a:buSzPts val="1300"/>
              <a:buChar char="●"/>
            </a:pPr>
            <a:r>
              <a:rPr lang="en" b="1"/>
              <a:t>Internalize the fundamentals</a:t>
            </a:r>
            <a:r>
              <a:rPr lang="en"/>
              <a:t>: </a:t>
            </a:r>
            <a:r>
              <a:rPr lang="en" sz="1200"/>
              <a:t>The real world is messy, but you can </a:t>
            </a:r>
            <a:r>
              <a:rPr lang="en" sz="1200" i="1"/>
              <a:t>begin </a:t>
            </a:r>
            <a:r>
              <a:rPr lang="en" sz="1200"/>
              <a:t>to decipher it with the principles of basic public health</a:t>
            </a:r>
            <a:r>
              <a:rPr lang="en" sz="1200">
                <a:solidFill>
                  <a:srgbClr val="858585"/>
                </a:solidFill>
                <a:latin typeface="Open Sans Light"/>
                <a:ea typeface="Open Sans Light"/>
                <a:cs typeface="Open Sans Light"/>
                <a:sym typeface="Open Sans Light"/>
              </a:rPr>
              <a:t> (and don’t forget the denominator)</a:t>
            </a:r>
            <a:endParaRPr sz="1200">
              <a:solidFill>
                <a:srgbClr val="858585"/>
              </a:solidFill>
              <a:latin typeface="Open Sans Light"/>
              <a:ea typeface="Open Sans Light"/>
              <a:cs typeface="Open Sans Light"/>
              <a:sym typeface="Open Sans Light"/>
            </a:endParaRPr>
          </a:p>
          <a:p>
            <a:pPr marL="457200" lvl="0" indent="-311150" algn="l" rtl="0">
              <a:spcBef>
                <a:spcPts val="800"/>
              </a:spcBef>
              <a:spcAft>
                <a:spcPts val="0"/>
              </a:spcAft>
              <a:buSzPts val="1300"/>
              <a:buChar char="●"/>
            </a:pPr>
            <a:r>
              <a:rPr lang="en" b="1"/>
              <a:t>Data can identify the problem, but cannot solve it</a:t>
            </a:r>
            <a:r>
              <a:rPr lang="en"/>
              <a:t>: </a:t>
            </a:r>
            <a:r>
              <a:rPr lang="en" sz="1200"/>
              <a:t>I got into this because of the data, but my passion comes from the “boots-on-the-ground” and multidisciplinary aspect </a:t>
            </a:r>
            <a:r>
              <a:rPr lang="en" sz="1200">
                <a:solidFill>
                  <a:srgbClr val="858585"/>
                </a:solidFill>
                <a:latin typeface="Open Sans Light"/>
                <a:ea typeface="Open Sans Light"/>
                <a:cs typeface="Open Sans Light"/>
                <a:sym typeface="Open Sans Light"/>
              </a:rPr>
              <a:t>(but the data is still really fun)</a:t>
            </a:r>
            <a:endParaRPr sz="1100">
              <a:solidFill>
                <a:srgbClr val="858585"/>
              </a:solidFill>
            </a:endParaRPr>
          </a:p>
          <a:p>
            <a:pPr marL="457200" lvl="0" indent="-311150" algn="l" rtl="0">
              <a:spcBef>
                <a:spcPts val="800"/>
              </a:spcBef>
              <a:spcAft>
                <a:spcPts val="800"/>
              </a:spcAft>
              <a:buSzPts val="1300"/>
              <a:buChar char="●"/>
            </a:pPr>
            <a:r>
              <a:rPr lang="en" b="1"/>
              <a:t>Embrace the non-linear path</a:t>
            </a:r>
            <a:r>
              <a:rPr lang="en"/>
              <a:t>: </a:t>
            </a:r>
            <a:r>
              <a:rPr lang="en" sz="1200"/>
              <a:t>You don’t have to have it all figured out </a:t>
            </a:r>
            <a:r>
              <a:rPr lang="en" sz="1200">
                <a:solidFill>
                  <a:srgbClr val="858585"/>
                </a:solidFill>
                <a:latin typeface="Open Sans Light"/>
                <a:ea typeface="Open Sans Light"/>
                <a:cs typeface="Open Sans Light"/>
                <a:sym typeface="Open Sans Light"/>
              </a:rPr>
              <a:t>(I sure don’t)</a:t>
            </a:r>
            <a:r>
              <a:rPr lang="en" sz="1200"/>
              <a:t>. Talk to mentors, pair your degree strategically, and be open minded </a:t>
            </a:r>
            <a:r>
              <a:rPr lang="en" sz="1200">
                <a:solidFill>
                  <a:srgbClr val="858585"/>
                </a:solidFill>
                <a:latin typeface="Open Sans Light"/>
                <a:ea typeface="Open Sans Light"/>
                <a:cs typeface="Open Sans Light"/>
                <a:sym typeface="Open Sans Light"/>
              </a:rPr>
              <a:t>(and don't let setbacks derail your public health impact)</a:t>
            </a:r>
            <a:endParaRPr sz="1200">
              <a:solidFill>
                <a:srgbClr val="858585"/>
              </a:solidFill>
              <a:latin typeface="Open Sans Light"/>
              <a:ea typeface="Open Sans Light"/>
              <a:cs typeface="Open Sans Light"/>
              <a:sym typeface="Open Sans Light"/>
            </a:endParaRPr>
          </a:p>
        </p:txBody>
      </p:sp>
      <p:sp>
        <p:nvSpPr>
          <p:cNvPr id="1309" name="Google Shape;1309;p66"/>
          <p:cNvSpPr txBox="1"/>
          <p:nvPr/>
        </p:nvSpPr>
        <p:spPr>
          <a:xfrm>
            <a:off x="724950" y="4372551"/>
            <a:ext cx="7697400" cy="46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sz="1200">
                <a:solidFill>
                  <a:srgbClr val="1A1A1A"/>
                </a:solidFill>
                <a:latin typeface="Open Sans"/>
                <a:ea typeface="Open Sans"/>
                <a:cs typeface="Open Sans"/>
                <a:sym typeface="Open Sans"/>
              </a:rPr>
              <a:t>Slides available on </a:t>
            </a:r>
            <a:r>
              <a:rPr lang="en" sz="1200" u="sng">
                <a:solidFill>
                  <a:srgbClr val="1C3678"/>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hunterratliff1.com/talk/</a:t>
            </a:r>
            <a:endParaRPr sz="1200">
              <a:solidFill>
                <a:srgbClr val="1A1A1A"/>
              </a:solidFill>
              <a:latin typeface="Open Sans"/>
              <a:ea typeface="Open Sans"/>
              <a:cs typeface="Open Sans"/>
              <a:sym typeface="Open Sans"/>
            </a:endParaRPr>
          </a:p>
        </p:txBody>
      </p:sp>
      <p:sp>
        <p:nvSpPr>
          <p:cNvPr id="1310" name="Google Shape;1310;p66"/>
          <p:cNvSpPr/>
          <p:nvPr/>
        </p:nvSpPr>
        <p:spPr>
          <a:xfrm rot="-1320438" flipH="1">
            <a:off x="8223215" y="582289"/>
            <a:ext cx="170525" cy="170525"/>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11" name="Google Shape;1311;p66"/>
          <p:cNvSpPr/>
          <p:nvPr/>
        </p:nvSpPr>
        <p:spPr>
          <a:xfrm flipH="1">
            <a:off x="8564219" y="411746"/>
            <a:ext cx="170400" cy="170400"/>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12" name="Google Shape;1312;p66"/>
          <p:cNvSpPr/>
          <p:nvPr/>
        </p:nvSpPr>
        <p:spPr>
          <a:xfrm flipH="1">
            <a:off x="8904998" y="752557"/>
            <a:ext cx="170400" cy="170400"/>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13" name="Google Shape;1313;p66"/>
          <p:cNvSpPr/>
          <p:nvPr/>
        </p:nvSpPr>
        <p:spPr>
          <a:xfrm flipH="1">
            <a:off x="8930131" y="777524"/>
            <a:ext cx="120300" cy="120300"/>
          </a:xfrm>
          <a:prstGeom prst="ellipse">
            <a:avLst/>
          </a:prstGeom>
          <a:solidFill>
            <a:srgbClr val="DF382C"/>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solidFill>
                <a:srgbClr val="3B71CA"/>
              </a:solidFill>
              <a:latin typeface="Open Sans"/>
              <a:ea typeface="Open Sans"/>
              <a:cs typeface="Open Sans"/>
              <a:sym typeface="Open Sans"/>
            </a:endParaRPr>
          </a:p>
        </p:txBody>
      </p:sp>
      <p:sp>
        <p:nvSpPr>
          <p:cNvPr id="1314" name="Google Shape;1314;p66"/>
          <p:cNvSpPr/>
          <p:nvPr/>
        </p:nvSpPr>
        <p:spPr>
          <a:xfrm rot="-1418109" flipH="1">
            <a:off x="7797083" y="70881"/>
            <a:ext cx="170611" cy="170611"/>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15" name="Google Shape;1315;p66"/>
          <p:cNvSpPr/>
          <p:nvPr/>
        </p:nvSpPr>
        <p:spPr>
          <a:xfrm rot="1553302" flipH="1">
            <a:off x="7797306" y="411736"/>
            <a:ext cx="170400" cy="170400"/>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16" name="Google Shape;1316;p66"/>
          <p:cNvSpPr/>
          <p:nvPr/>
        </p:nvSpPr>
        <p:spPr>
          <a:xfrm flipH="1">
            <a:off x="7797264" y="1434273"/>
            <a:ext cx="170400" cy="170400"/>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17" name="Google Shape;1317;p66"/>
          <p:cNvSpPr/>
          <p:nvPr/>
        </p:nvSpPr>
        <p:spPr>
          <a:xfrm rot="1407018" flipH="1">
            <a:off x="8223330" y="1263921"/>
            <a:ext cx="170372" cy="170372"/>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18" name="Google Shape;1318;p66"/>
          <p:cNvSpPr/>
          <p:nvPr/>
        </p:nvSpPr>
        <p:spPr>
          <a:xfrm rot="-1306962" flipH="1">
            <a:off x="7797080" y="1093441"/>
            <a:ext cx="170580" cy="170580"/>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19" name="Google Shape;1319;p66"/>
          <p:cNvSpPr/>
          <p:nvPr/>
        </p:nvSpPr>
        <p:spPr>
          <a:xfrm rot="1224857" flipH="1">
            <a:off x="8223581" y="922826"/>
            <a:ext cx="170295" cy="170295"/>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20" name="Google Shape;1320;p66"/>
          <p:cNvSpPr/>
          <p:nvPr/>
        </p:nvSpPr>
        <p:spPr>
          <a:xfrm rot="-1588485" flipH="1">
            <a:off x="7797429" y="752647"/>
            <a:ext cx="170254" cy="170254"/>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21" name="Google Shape;1321;p66"/>
          <p:cNvSpPr/>
          <p:nvPr/>
        </p:nvSpPr>
        <p:spPr>
          <a:xfrm rot="-1867153" flipH="1">
            <a:off x="8223159" y="241414"/>
            <a:ext cx="170659" cy="170659"/>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22" name="Google Shape;1322;p66"/>
          <p:cNvSpPr/>
          <p:nvPr/>
        </p:nvSpPr>
        <p:spPr>
          <a:xfrm rot="768792" flipH="1">
            <a:off x="8564252" y="1093339"/>
            <a:ext cx="170444" cy="170444"/>
          </a:xfrm>
          <a:prstGeom prst="ellipse">
            <a:avLst/>
          </a:prstGeom>
          <a:no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23" name="Google Shape;1323;p66"/>
          <p:cNvSpPr/>
          <p:nvPr/>
        </p:nvSpPr>
        <p:spPr>
          <a:xfrm flipH="1">
            <a:off x="8589351" y="436714"/>
            <a:ext cx="120300" cy="120300"/>
          </a:xfrm>
          <a:prstGeom prst="ellipse">
            <a:avLst/>
          </a:prstGeom>
          <a:solidFill>
            <a:srgbClr val="3B71CA"/>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solidFill>
                <a:srgbClr val="3B71CA"/>
              </a:solidFill>
              <a:latin typeface="Open Sans"/>
              <a:ea typeface="Open Sans"/>
              <a:cs typeface="Open Sans"/>
              <a:sym typeface="Open Sans"/>
            </a:endParaRPr>
          </a:p>
        </p:txBody>
      </p:sp>
      <p:sp>
        <p:nvSpPr>
          <p:cNvPr id="1324" name="Google Shape;1324;p66"/>
          <p:cNvSpPr/>
          <p:nvPr/>
        </p:nvSpPr>
        <p:spPr>
          <a:xfrm rot="759153" flipH="1">
            <a:off x="8589338" y="1118518"/>
            <a:ext cx="120527" cy="120527"/>
          </a:xfrm>
          <a:prstGeom prst="ellipse">
            <a:avLst/>
          </a:prstGeom>
          <a:solidFill>
            <a:srgbClr val="858585"/>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25" name="Google Shape;1325;p66"/>
          <p:cNvSpPr/>
          <p:nvPr/>
        </p:nvSpPr>
        <p:spPr>
          <a:xfrm rot="1395278" flipH="1">
            <a:off x="8247953" y="1289039"/>
            <a:ext cx="120815" cy="120815"/>
          </a:xfrm>
          <a:prstGeom prst="ellipse">
            <a:avLst/>
          </a:prstGeom>
          <a:solidFill>
            <a:srgbClr val="858585"/>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26" name="Google Shape;1326;p66"/>
          <p:cNvSpPr/>
          <p:nvPr/>
        </p:nvSpPr>
        <p:spPr>
          <a:xfrm rot="1225340" flipH="1">
            <a:off x="8248535" y="947766"/>
            <a:ext cx="120365" cy="120365"/>
          </a:xfrm>
          <a:prstGeom prst="ellipse">
            <a:avLst/>
          </a:prstGeom>
          <a:solidFill>
            <a:srgbClr val="858585"/>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27" name="Google Shape;1327;p66"/>
          <p:cNvSpPr/>
          <p:nvPr/>
        </p:nvSpPr>
        <p:spPr>
          <a:xfrm rot="-1333502" flipH="1">
            <a:off x="8248547" y="607397"/>
            <a:ext cx="120557" cy="120557"/>
          </a:xfrm>
          <a:prstGeom prst="ellipse">
            <a:avLst/>
          </a:prstGeom>
          <a:solidFill>
            <a:srgbClr val="14A44D"/>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solidFill>
                <a:srgbClr val="3B71CA"/>
              </a:solidFill>
              <a:latin typeface="Open Sans"/>
              <a:ea typeface="Open Sans"/>
              <a:cs typeface="Open Sans"/>
              <a:sym typeface="Open Sans"/>
            </a:endParaRPr>
          </a:p>
        </p:txBody>
      </p:sp>
      <p:sp>
        <p:nvSpPr>
          <p:cNvPr id="1328" name="Google Shape;1328;p66"/>
          <p:cNvSpPr/>
          <p:nvPr/>
        </p:nvSpPr>
        <p:spPr>
          <a:xfrm rot="-1869558" flipH="1">
            <a:off x="8248267" y="266373"/>
            <a:ext cx="120599" cy="120599"/>
          </a:xfrm>
          <a:prstGeom prst="ellipse">
            <a:avLst/>
          </a:prstGeom>
          <a:solidFill>
            <a:srgbClr val="858585"/>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29" name="Google Shape;1329;p66"/>
          <p:cNvSpPr/>
          <p:nvPr/>
        </p:nvSpPr>
        <p:spPr>
          <a:xfrm rot="-1309678" flipH="1">
            <a:off x="7822424" y="1118365"/>
            <a:ext cx="120219" cy="120219"/>
          </a:xfrm>
          <a:prstGeom prst="ellipse">
            <a:avLst/>
          </a:prstGeom>
          <a:solidFill>
            <a:srgbClr val="858585"/>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30" name="Google Shape;1330;p66"/>
          <p:cNvSpPr/>
          <p:nvPr/>
        </p:nvSpPr>
        <p:spPr>
          <a:xfrm rot="-1597731" flipH="1">
            <a:off x="7822495" y="777714"/>
            <a:ext cx="120479" cy="120479"/>
          </a:xfrm>
          <a:prstGeom prst="ellipse">
            <a:avLst/>
          </a:prstGeom>
          <a:solidFill>
            <a:srgbClr val="858585"/>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31" name="Google Shape;1331;p66"/>
          <p:cNvSpPr/>
          <p:nvPr/>
        </p:nvSpPr>
        <p:spPr>
          <a:xfrm rot="1551748" flipH="1">
            <a:off x="7822411" y="436750"/>
            <a:ext cx="120354" cy="120354"/>
          </a:xfrm>
          <a:prstGeom prst="ellipse">
            <a:avLst/>
          </a:prstGeom>
          <a:solidFill>
            <a:srgbClr val="896110"/>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solidFill>
                <a:srgbClr val="3B71CA"/>
              </a:solidFill>
              <a:latin typeface="Open Sans"/>
              <a:ea typeface="Open Sans"/>
              <a:cs typeface="Open Sans"/>
              <a:sym typeface="Open Sans"/>
            </a:endParaRPr>
          </a:p>
        </p:txBody>
      </p:sp>
      <p:sp>
        <p:nvSpPr>
          <p:cNvPr id="1332" name="Google Shape;1332;p66"/>
          <p:cNvSpPr/>
          <p:nvPr/>
        </p:nvSpPr>
        <p:spPr>
          <a:xfrm rot="-1425596" flipH="1">
            <a:off x="7822291" y="95917"/>
            <a:ext cx="120624" cy="120624"/>
          </a:xfrm>
          <a:prstGeom prst="ellipse">
            <a:avLst/>
          </a:prstGeom>
          <a:solidFill>
            <a:srgbClr val="858585"/>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sp>
        <p:nvSpPr>
          <p:cNvPr id="1333" name="Google Shape;1333;p66"/>
          <p:cNvSpPr/>
          <p:nvPr/>
        </p:nvSpPr>
        <p:spPr>
          <a:xfrm flipH="1">
            <a:off x="7822396" y="1459240"/>
            <a:ext cx="120300" cy="120300"/>
          </a:xfrm>
          <a:prstGeom prst="ellipse">
            <a:avLst/>
          </a:prstGeom>
          <a:solidFill>
            <a:srgbClr val="858585"/>
          </a:solidFill>
          <a:ln>
            <a:noFill/>
          </a:ln>
        </p:spPr>
        <p:txBody>
          <a:bodyPr spcFirstLastPara="1" wrap="square" lIns="34075" tIns="34075" rIns="34075" bIns="34075" anchor="ctr" anchorCtr="0">
            <a:noAutofit/>
          </a:bodyPr>
          <a:lstStyle/>
          <a:p>
            <a:pPr marL="0" lvl="0" indent="0" algn="ctr" rtl="0">
              <a:spcBef>
                <a:spcPts val="0"/>
              </a:spcBef>
              <a:spcAft>
                <a:spcPts val="0"/>
              </a:spcAft>
              <a:buNone/>
            </a:pPr>
            <a:endParaRPr sz="522">
              <a:latin typeface="Open Sans"/>
              <a:ea typeface="Open Sans"/>
              <a:cs typeface="Open Sans"/>
              <a:sym typeface="Open Sans"/>
            </a:endParaRPr>
          </a:p>
        </p:txBody>
      </p:sp>
      <p:cxnSp>
        <p:nvCxnSpPr>
          <p:cNvPr id="1334" name="Google Shape;1334;p66"/>
          <p:cNvCxnSpPr>
            <a:stCxn id="1312" idx="7"/>
            <a:endCxn id="1311" idx="3"/>
          </p:cNvCxnSpPr>
          <p:nvPr/>
        </p:nvCxnSpPr>
        <p:spPr>
          <a:xfrm rot="10800000">
            <a:off x="8709753" y="557311"/>
            <a:ext cx="220200" cy="220200"/>
          </a:xfrm>
          <a:prstGeom prst="straightConnector1">
            <a:avLst/>
          </a:prstGeom>
          <a:noFill/>
          <a:ln w="7225" cap="flat" cmpd="sng">
            <a:solidFill>
              <a:schemeClr val="dk2"/>
            </a:solidFill>
            <a:prstDash val="solid"/>
            <a:round/>
            <a:headEnd type="triangle" w="med" len="med"/>
            <a:tailEnd type="none" w="med" len="med"/>
          </a:ln>
        </p:spPr>
      </p:cxnSp>
      <p:cxnSp>
        <p:nvCxnSpPr>
          <p:cNvPr id="1335" name="Google Shape;1335;p66"/>
          <p:cNvCxnSpPr>
            <a:stCxn id="1310" idx="7"/>
            <a:endCxn id="1315" idx="2"/>
          </p:cNvCxnSpPr>
          <p:nvPr/>
        </p:nvCxnSpPr>
        <p:spPr>
          <a:xfrm rot="10800000">
            <a:off x="7959089" y="534047"/>
            <a:ext cx="270900" cy="100200"/>
          </a:xfrm>
          <a:prstGeom prst="straightConnector1">
            <a:avLst/>
          </a:prstGeom>
          <a:noFill/>
          <a:ln w="7225" cap="flat" cmpd="sng">
            <a:solidFill>
              <a:schemeClr val="dk2"/>
            </a:solidFill>
            <a:prstDash val="solid"/>
            <a:round/>
            <a:headEnd type="triangle" w="med" len="med"/>
            <a:tailEnd type="none" w="med" len="med"/>
          </a:ln>
        </p:spPr>
      </p:cxnSp>
      <p:cxnSp>
        <p:nvCxnSpPr>
          <p:cNvPr id="1336" name="Google Shape;1336;p66"/>
          <p:cNvCxnSpPr>
            <a:stCxn id="1311" idx="5"/>
            <a:endCxn id="1310" idx="2"/>
          </p:cNvCxnSpPr>
          <p:nvPr/>
        </p:nvCxnSpPr>
        <p:spPr>
          <a:xfrm flipH="1">
            <a:off x="8387573" y="557192"/>
            <a:ext cx="201600" cy="78300"/>
          </a:xfrm>
          <a:prstGeom prst="straightConnector1">
            <a:avLst/>
          </a:prstGeom>
          <a:noFill/>
          <a:ln w="7225" cap="flat" cmpd="sng">
            <a:solidFill>
              <a:schemeClr val="dk2"/>
            </a:solidFill>
            <a:prstDash val="solid"/>
            <a:round/>
            <a:headEnd type="triangle" w="med" len="med"/>
            <a:tailEnd type="none" w="med" len="med"/>
          </a:ln>
        </p:spPr>
      </p:cxnSp>
      <p:cxnSp>
        <p:nvCxnSpPr>
          <p:cNvPr id="1337" name="Google Shape;1337;p66"/>
          <p:cNvCxnSpPr>
            <a:stCxn id="1312" idx="5"/>
            <a:endCxn id="1322" idx="1"/>
          </p:cNvCxnSpPr>
          <p:nvPr/>
        </p:nvCxnSpPr>
        <p:spPr>
          <a:xfrm flipH="1">
            <a:off x="8721453" y="898002"/>
            <a:ext cx="208500" cy="235200"/>
          </a:xfrm>
          <a:prstGeom prst="straightConnector1">
            <a:avLst/>
          </a:prstGeom>
          <a:noFill/>
          <a:ln w="7100" cap="flat" cmpd="sng">
            <a:solidFill>
              <a:srgbClr val="858585"/>
            </a:solidFill>
            <a:prstDash val="dot"/>
            <a:round/>
            <a:headEnd type="triangle" w="med" len="med"/>
            <a:tailEnd type="none" w="med" len="med"/>
          </a:ln>
        </p:spPr>
      </p:cxnSp>
      <p:cxnSp>
        <p:nvCxnSpPr>
          <p:cNvPr id="1338" name="Google Shape;1338;p66"/>
          <p:cNvCxnSpPr>
            <a:stCxn id="1322" idx="5"/>
            <a:endCxn id="1317" idx="1"/>
          </p:cNvCxnSpPr>
          <p:nvPr/>
        </p:nvCxnSpPr>
        <p:spPr>
          <a:xfrm flipH="1">
            <a:off x="8387749" y="1223958"/>
            <a:ext cx="189600" cy="93900"/>
          </a:xfrm>
          <a:prstGeom prst="straightConnector1">
            <a:avLst/>
          </a:prstGeom>
          <a:noFill/>
          <a:ln w="7100" cap="flat" cmpd="sng">
            <a:solidFill>
              <a:srgbClr val="858585"/>
            </a:solidFill>
            <a:prstDash val="dot"/>
            <a:round/>
            <a:headEnd type="triangle" w="med" len="med"/>
            <a:tailEnd type="none" w="med" len="med"/>
          </a:ln>
        </p:spPr>
      </p:cxnSp>
      <p:cxnSp>
        <p:nvCxnSpPr>
          <p:cNvPr id="1339" name="Google Shape;1339;p66"/>
          <p:cNvCxnSpPr>
            <a:stCxn id="1317" idx="5"/>
            <a:endCxn id="1316" idx="2"/>
          </p:cNvCxnSpPr>
          <p:nvPr/>
        </p:nvCxnSpPr>
        <p:spPr>
          <a:xfrm flipH="1">
            <a:off x="7967684" y="1380396"/>
            <a:ext cx="261600" cy="139200"/>
          </a:xfrm>
          <a:prstGeom prst="straightConnector1">
            <a:avLst/>
          </a:prstGeom>
          <a:noFill/>
          <a:ln w="7100" cap="flat" cmpd="sng">
            <a:solidFill>
              <a:srgbClr val="858585"/>
            </a:solidFill>
            <a:prstDash val="dot"/>
            <a:round/>
            <a:headEnd type="triangle" w="med" len="med"/>
            <a:tailEnd type="none" w="med" len="med"/>
          </a:ln>
        </p:spPr>
      </p:cxnSp>
      <p:cxnSp>
        <p:nvCxnSpPr>
          <p:cNvPr id="1340" name="Google Shape;1340;p66"/>
          <p:cNvCxnSpPr>
            <a:stCxn id="1322" idx="7"/>
            <a:endCxn id="1319" idx="2"/>
          </p:cNvCxnSpPr>
          <p:nvPr/>
        </p:nvCxnSpPr>
        <p:spPr>
          <a:xfrm rot="10800000">
            <a:off x="8388678" y="1037737"/>
            <a:ext cx="215400" cy="68700"/>
          </a:xfrm>
          <a:prstGeom prst="straightConnector1">
            <a:avLst/>
          </a:prstGeom>
          <a:noFill/>
          <a:ln w="7100" cap="flat" cmpd="sng">
            <a:solidFill>
              <a:srgbClr val="858585"/>
            </a:solidFill>
            <a:prstDash val="dot"/>
            <a:round/>
            <a:headEnd type="triangle" w="med" len="med"/>
            <a:tailEnd type="none" w="med" len="med"/>
          </a:ln>
        </p:spPr>
      </p:cxnSp>
      <p:cxnSp>
        <p:nvCxnSpPr>
          <p:cNvPr id="1341" name="Google Shape;1341;p66"/>
          <p:cNvCxnSpPr>
            <a:stCxn id="1319" idx="5"/>
            <a:endCxn id="1318" idx="2"/>
          </p:cNvCxnSpPr>
          <p:nvPr/>
        </p:nvCxnSpPr>
        <p:spPr>
          <a:xfrm flipH="1">
            <a:off x="7961600" y="1043400"/>
            <a:ext cx="269700" cy="103800"/>
          </a:xfrm>
          <a:prstGeom prst="straightConnector1">
            <a:avLst/>
          </a:prstGeom>
          <a:noFill/>
          <a:ln w="7100" cap="flat" cmpd="sng">
            <a:solidFill>
              <a:srgbClr val="858585"/>
            </a:solidFill>
            <a:prstDash val="dot"/>
            <a:round/>
            <a:headEnd type="triangle" w="med" len="med"/>
            <a:tailEnd type="none" w="med" len="med"/>
          </a:ln>
        </p:spPr>
      </p:cxnSp>
      <p:cxnSp>
        <p:nvCxnSpPr>
          <p:cNvPr id="1342" name="Google Shape;1342;p66"/>
          <p:cNvCxnSpPr>
            <a:stCxn id="1317" idx="6"/>
            <a:endCxn id="1318" idx="3"/>
          </p:cNvCxnSpPr>
          <p:nvPr/>
        </p:nvCxnSpPr>
        <p:spPr>
          <a:xfrm rot="10800000">
            <a:off x="7960666" y="1212307"/>
            <a:ext cx="269700" cy="102900"/>
          </a:xfrm>
          <a:prstGeom prst="straightConnector1">
            <a:avLst/>
          </a:prstGeom>
          <a:noFill/>
          <a:ln w="7100" cap="flat" cmpd="sng">
            <a:solidFill>
              <a:srgbClr val="858585"/>
            </a:solidFill>
            <a:prstDash val="dot"/>
            <a:round/>
            <a:headEnd type="triangle" w="med" len="med"/>
            <a:tailEnd type="none" w="med" len="med"/>
          </a:ln>
        </p:spPr>
      </p:cxnSp>
      <p:cxnSp>
        <p:nvCxnSpPr>
          <p:cNvPr id="1343" name="Google Shape;1343;p66"/>
          <p:cNvCxnSpPr>
            <a:stCxn id="1319" idx="6"/>
            <a:endCxn id="1320" idx="3"/>
          </p:cNvCxnSpPr>
          <p:nvPr/>
        </p:nvCxnSpPr>
        <p:spPr>
          <a:xfrm rot="10800000">
            <a:off x="7963129" y="864874"/>
            <a:ext cx="265800" cy="113400"/>
          </a:xfrm>
          <a:prstGeom prst="straightConnector1">
            <a:avLst/>
          </a:prstGeom>
          <a:noFill/>
          <a:ln w="7100" cap="flat" cmpd="sng">
            <a:solidFill>
              <a:srgbClr val="858585"/>
            </a:solidFill>
            <a:prstDash val="dot"/>
            <a:round/>
            <a:headEnd type="triangle" w="med" len="med"/>
            <a:tailEnd type="none" w="med" len="med"/>
          </a:ln>
        </p:spPr>
      </p:cxnSp>
      <p:cxnSp>
        <p:nvCxnSpPr>
          <p:cNvPr id="1344" name="Google Shape;1344;p66"/>
          <p:cNvCxnSpPr>
            <a:stCxn id="1310" idx="6"/>
            <a:endCxn id="1320" idx="2"/>
          </p:cNvCxnSpPr>
          <p:nvPr/>
        </p:nvCxnSpPr>
        <p:spPr>
          <a:xfrm flipH="1">
            <a:off x="7958828" y="699502"/>
            <a:ext cx="270600" cy="100200"/>
          </a:xfrm>
          <a:prstGeom prst="straightConnector1">
            <a:avLst/>
          </a:prstGeom>
          <a:noFill/>
          <a:ln w="7100" cap="flat" cmpd="sng">
            <a:solidFill>
              <a:srgbClr val="858585"/>
            </a:solidFill>
            <a:prstDash val="dot"/>
            <a:round/>
            <a:headEnd type="triangle" w="med" len="med"/>
            <a:tailEnd type="none" w="med" len="med"/>
          </a:ln>
        </p:spPr>
      </p:cxnSp>
      <p:cxnSp>
        <p:nvCxnSpPr>
          <p:cNvPr id="1345" name="Google Shape;1345;p66"/>
          <p:cNvCxnSpPr>
            <a:stCxn id="1311" idx="7"/>
            <a:endCxn id="1321" idx="3"/>
          </p:cNvCxnSpPr>
          <p:nvPr/>
        </p:nvCxnSpPr>
        <p:spPr>
          <a:xfrm rot="10800000">
            <a:off x="8391473" y="347301"/>
            <a:ext cx="197700" cy="89400"/>
          </a:xfrm>
          <a:prstGeom prst="straightConnector1">
            <a:avLst/>
          </a:prstGeom>
          <a:noFill/>
          <a:ln w="7100" cap="flat" cmpd="sng">
            <a:solidFill>
              <a:srgbClr val="858585"/>
            </a:solidFill>
            <a:prstDash val="dot"/>
            <a:round/>
            <a:headEnd type="triangle" w="med" len="med"/>
            <a:tailEnd type="none" w="med" len="med"/>
          </a:ln>
        </p:spPr>
      </p:cxnSp>
      <p:cxnSp>
        <p:nvCxnSpPr>
          <p:cNvPr id="1346" name="Google Shape;1346;p66"/>
          <p:cNvCxnSpPr>
            <a:stCxn id="1321" idx="6"/>
            <a:endCxn id="1315" idx="1"/>
          </p:cNvCxnSpPr>
          <p:nvPr/>
        </p:nvCxnSpPr>
        <p:spPr>
          <a:xfrm flipH="1">
            <a:off x="7963038" y="370843"/>
            <a:ext cx="272400" cy="98100"/>
          </a:xfrm>
          <a:prstGeom prst="straightConnector1">
            <a:avLst/>
          </a:prstGeom>
          <a:noFill/>
          <a:ln w="7100" cap="flat" cmpd="sng">
            <a:solidFill>
              <a:srgbClr val="858585"/>
            </a:solidFill>
            <a:prstDash val="dot"/>
            <a:round/>
            <a:headEnd type="triangle" w="med" len="med"/>
            <a:tailEnd type="none" w="med" len="med"/>
          </a:ln>
        </p:spPr>
      </p:cxnSp>
      <p:cxnSp>
        <p:nvCxnSpPr>
          <p:cNvPr id="1347" name="Google Shape;1347;p66"/>
          <p:cNvCxnSpPr>
            <a:stCxn id="1321" idx="7"/>
            <a:endCxn id="1314" idx="3"/>
          </p:cNvCxnSpPr>
          <p:nvPr/>
        </p:nvCxnSpPr>
        <p:spPr>
          <a:xfrm rot="10800000">
            <a:off x="7961951" y="187172"/>
            <a:ext cx="263700" cy="119100"/>
          </a:xfrm>
          <a:prstGeom prst="straightConnector1">
            <a:avLst/>
          </a:prstGeom>
          <a:noFill/>
          <a:ln w="7100" cap="flat" cmpd="sng">
            <a:solidFill>
              <a:srgbClr val="858585"/>
            </a:solidFill>
            <a:prstDash val="dot"/>
            <a:round/>
            <a:headEnd type="triangle" w="med" len="med"/>
            <a:tailEnd type="none" w="med" len="med"/>
          </a:ln>
        </p:spPr>
      </p:cxnSp>
      <p:cxnSp>
        <p:nvCxnSpPr>
          <p:cNvPr id="1348" name="Google Shape;1348;p66"/>
          <p:cNvCxnSpPr>
            <a:stCxn id="1326" idx="1"/>
            <a:endCxn id="1311" idx="4"/>
          </p:cNvCxnSpPr>
          <p:nvPr/>
        </p:nvCxnSpPr>
        <p:spPr>
          <a:xfrm rot="10800000" flipH="1">
            <a:off x="8363448" y="582117"/>
            <a:ext cx="285900" cy="400800"/>
          </a:xfrm>
          <a:prstGeom prst="straightConnector1">
            <a:avLst/>
          </a:prstGeom>
          <a:noFill/>
          <a:ln w="7100" cap="flat" cmpd="sng">
            <a:solidFill>
              <a:srgbClr val="858585"/>
            </a:solidFill>
            <a:prstDash val="dot"/>
            <a:round/>
            <a:headEnd type="none" w="med" len="med"/>
            <a:tailEnd type="triangle" w="med" len="med"/>
          </a:ln>
        </p:spPr>
      </p:cxnSp>
      <p:sp>
        <p:nvSpPr>
          <p:cNvPr id="1349" name="Google Shape;1349;p66"/>
          <p:cNvSpPr/>
          <p:nvPr/>
        </p:nvSpPr>
        <p:spPr>
          <a:xfrm>
            <a:off x="5879750" y="4068050"/>
            <a:ext cx="3050400" cy="959400"/>
          </a:xfrm>
          <a:prstGeom prst="roundRect">
            <a:avLst>
              <a:gd name="adj" fmla="val 16667"/>
            </a:avLst>
          </a:prstGeom>
          <a:solidFill>
            <a:srgbClr val="F1F2F3"/>
          </a:solidFill>
          <a:ln w="9525" cap="flat" cmpd="sng">
            <a:solidFill>
              <a:srgbClr val="40424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u="sng" dirty="0">
                <a:solidFill>
                  <a:srgbClr val="858585"/>
                </a:solidFill>
                <a:latin typeface="Open Sans"/>
                <a:ea typeface="Open Sans"/>
                <a:cs typeface="Open Sans"/>
                <a:sym typeface="Open Sans"/>
              </a:rPr>
              <a:t>Use of AI</a:t>
            </a:r>
            <a:endParaRPr sz="1200" u="sng" dirty="0">
              <a:solidFill>
                <a:srgbClr val="858585"/>
              </a:solidFill>
              <a:latin typeface="Open Sans"/>
              <a:ea typeface="Open Sans"/>
              <a:cs typeface="Open Sans"/>
              <a:sym typeface="Open Sans"/>
            </a:endParaRPr>
          </a:p>
          <a:p>
            <a:pPr marL="0" lvl="0" indent="0" algn="l" rtl="0">
              <a:spcBef>
                <a:spcPts val="0"/>
              </a:spcBef>
              <a:spcAft>
                <a:spcPts val="0"/>
              </a:spcAft>
              <a:buNone/>
            </a:pPr>
            <a:r>
              <a:rPr lang="en" sz="1100" dirty="0">
                <a:solidFill>
                  <a:srgbClr val="858585"/>
                </a:solidFill>
                <a:latin typeface="Open Sans Medium"/>
                <a:ea typeface="Open Sans Medium"/>
                <a:cs typeface="Open Sans Medium"/>
                <a:sym typeface="Open Sans Medium"/>
              </a:rPr>
              <a:t>Claude 5, Gemini 3.1 Pro</a:t>
            </a:r>
            <a:r>
              <a:rPr lang="en" sz="1100" dirty="0">
                <a:solidFill>
                  <a:srgbClr val="858585"/>
                </a:solidFill>
                <a:latin typeface="Open Sans"/>
                <a:ea typeface="Open Sans"/>
                <a:cs typeface="Open Sans"/>
                <a:sym typeface="Open Sans"/>
              </a:rPr>
              <a:t> </a:t>
            </a:r>
            <a:r>
              <a:rPr lang="en" sz="1100" dirty="0">
                <a:solidFill>
                  <a:srgbClr val="858585"/>
                </a:solidFill>
                <a:latin typeface="Open Sans Light"/>
                <a:ea typeface="Open Sans Light"/>
                <a:cs typeface="Open Sans Light"/>
                <a:sym typeface="Open Sans Light"/>
              </a:rPr>
              <a:t>- Case design, text generation</a:t>
            </a:r>
            <a:endParaRPr sz="1100" dirty="0">
              <a:solidFill>
                <a:srgbClr val="858585"/>
              </a:solidFill>
              <a:latin typeface="Open Sans Light"/>
              <a:ea typeface="Open Sans Light"/>
              <a:cs typeface="Open Sans Light"/>
              <a:sym typeface="Open Sans Light"/>
            </a:endParaRPr>
          </a:p>
          <a:p>
            <a:pPr marL="0" lvl="0" indent="0" algn="l" rtl="0">
              <a:spcBef>
                <a:spcPts val="0"/>
              </a:spcBef>
              <a:spcAft>
                <a:spcPts val="0"/>
              </a:spcAft>
              <a:buNone/>
            </a:pPr>
            <a:r>
              <a:rPr lang="en" sz="1100" dirty="0">
                <a:solidFill>
                  <a:srgbClr val="858585"/>
                </a:solidFill>
                <a:latin typeface="Open Sans Medium"/>
                <a:ea typeface="Open Sans Medium"/>
                <a:cs typeface="Open Sans Medium"/>
                <a:sym typeface="Open Sans Medium"/>
              </a:rPr>
              <a:t>Nano Banana 2 &amp; Pro</a:t>
            </a:r>
            <a:r>
              <a:rPr lang="en" sz="1100" dirty="0">
                <a:solidFill>
                  <a:srgbClr val="858585"/>
                </a:solidFill>
                <a:latin typeface="Open Sans"/>
                <a:ea typeface="Open Sans"/>
                <a:cs typeface="Open Sans"/>
                <a:sym typeface="Open Sans"/>
              </a:rPr>
              <a:t> - </a:t>
            </a:r>
            <a:r>
              <a:rPr lang="en" sz="1100" dirty="0">
                <a:solidFill>
                  <a:srgbClr val="858585"/>
                </a:solidFill>
                <a:latin typeface="Open Sans Light"/>
                <a:ea typeface="Open Sans Light"/>
                <a:cs typeface="Open Sans Light"/>
                <a:sym typeface="Open Sans Light"/>
              </a:rPr>
              <a:t>Image generation</a:t>
            </a:r>
            <a:endParaRPr sz="1100" dirty="0">
              <a:solidFill>
                <a:srgbClr val="858585"/>
              </a:solidFill>
              <a:latin typeface="Open Sans Light"/>
              <a:ea typeface="Open Sans Light"/>
              <a:cs typeface="Open Sans Light"/>
              <a:sym typeface="Open Sans Light"/>
            </a:endParaRPr>
          </a:p>
          <a:p>
            <a:pPr marL="0" lvl="0" indent="0" algn="l" rtl="0">
              <a:spcBef>
                <a:spcPts val="0"/>
              </a:spcBef>
              <a:spcAft>
                <a:spcPts val="0"/>
              </a:spcAft>
              <a:buNone/>
            </a:pPr>
            <a:r>
              <a:rPr lang="en" sz="1100" dirty="0">
                <a:solidFill>
                  <a:srgbClr val="858585"/>
                </a:solidFill>
                <a:latin typeface="Open Sans Medium"/>
                <a:ea typeface="Open Sans Medium"/>
                <a:cs typeface="Open Sans Medium"/>
                <a:sym typeface="Open Sans Medium"/>
              </a:rPr>
              <a:t>Google Slides</a:t>
            </a:r>
            <a:r>
              <a:rPr lang="en" sz="1100" dirty="0">
                <a:solidFill>
                  <a:srgbClr val="858585"/>
                </a:solidFill>
                <a:latin typeface="Open Sans Light"/>
                <a:ea typeface="Open Sans Light"/>
                <a:cs typeface="Open Sans Light"/>
                <a:sym typeface="Open Sans Light"/>
              </a:rPr>
              <a:t> - Visual design</a:t>
            </a:r>
            <a:endParaRPr sz="1100" dirty="0">
              <a:solidFill>
                <a:srgbClr val="858585"/>
              </a:solidFill>
              <a:latin typeface="Open Sans Light"/>
              <a:ea typeface="Open Sans Light"/>
              <a:cs typeface="Open Sans Light"/>
              <a:sym typeface="Open Sa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9"/>
          <p:cNvSpPr/>
          <p:nvPr/>
        </p:nvSpPr>
        <p:spPr>
          <a:xfrm rot="1420345">
            <a:off x="7543627" y="533346"/>
            <a:ext cx="457277" cy="457277"/>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90" name="Google Shape;190;p19"/>
          <p:cNvSpPr/>
          <p:nvPr/>
        </p:nvSpPr>
        <p:spPr>
          <a:xfrm rot="-1554564">
            <a:off x="7543743" y="1447629"/>
            <a:ext cx="457261" cy="457261"/>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91" name="Google Shape;191;p19"/>
          <p:cNvSpPr/>
          <p:nvPr/>
        </p:nvSpPr>
        <p:spPr>
          <a:xfrm>
            <a:off x="7543800" y="4191000"/>
            <a:ext cx="457200" cy="4572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92" name="Google Shape;192;p19"/>
          <p:cNvSpPr/>
          <p:nvPr/>
        </p:nvSpPr>
        <p:spPr>
          <a:xfrm rot="-1410274">
            <a:off x="6400994" y="3733633"/>
            <a:ext cx="457347" cy="457347"/>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93" name="Google Shape;193;p19"/>
          <p:cNvSpPr/>
          <p:nvPr/>
        </p:nvSpPr>
        <p:spPr>
          <a:xfrm rot="1305990">
            <a:off x="7544013" y="3276511"/>
            <a:ext cx="457089" cy="457089"/>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94" name="Google Shape;194;p19"/>
          <p:cNvSpPr/>
          <p:nvPr/>
        </p:nvSpPr>
        <p:spPr>
          <a:xfrm rot="-1225970">
            <a:off x="6400455" y="2818751"/>
            <a:ext cx="457164" cy="457164"/>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95" name="Google Shape;195;p19"/>
          <p:cNvSpPr/>
          <p:nvPr/>
        </p:nvSpPr>
        <p:spPr>
          <a:xfrm rot="1587849">
            <a:off x="7543710" y="2362397"/>
            <a:ext cx="457098" cy="457098"/>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96" name="Google Shape;196;p19"/>
          <p:cNvSpPr/>
          <p:nvPr/>
        </p:nvSpPr>
        <p:spPr>
          <a:xfrm rot="1867494">
            <a:off x="6400661" y="990752"/>
            <a:ext cx="457337" cy="457337"/>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97" name="Google Shape;197;p19"/>
          <p:cNvSpPr/>
          <p:nvPr/>
        </p:nvSpPr>
        <p:spPr>
          <a:xfrm rot="-766656">
            <a:off x="5485905" y="3276543"/>
            <a:ext cx="457120" cy="45712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98" name="Google Shape;198;p19"/>
          <p:cNvSpPr txBox="1">
            <a:spLocks noGrp="1"/>
          </p:cNvSpPr>
          <p:nvPr>
            <p:ph type="title"/>
          </p:nvPr>
        </p:nvSpPr>
        <p:spPr>
          <a:xfrm>
            <a:off x="729450" y="864300"/>
            <a:ext cx="3903600" cy="298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How I got here</a:t>
            </a:r>
            <a:endParaRPr/>
          </a:p>
          <a:p>
            <a:pPr marL="0" lvl="0" indent="0" algn="l" rtl="0">
              <a:spcBef>
                <a:spcPts val="1000"/>
              </a:spcBef>
              <a:spcAft>
                <a:spcPts val="0"/>
              </a:spcAft>
              <a:buNone/>
            </a:pPr>
            <a:r>
              <a:rPr lang="en" sz="1900">
                <a:solidFill>
                  <a:srgbClr val="D9D9D9"/>
                </a:solidFill>
              </a:rPr>
              <a:t>Spoiler alert</a:t>
            </a:r>
            <a:r>
              <a:rPr lang="en" sz="1900" b="0">
                <a:solidFill>
                  <a:srgbClr val="D9D9D9"/>
                </a:solidFill>
              </a:rPr>
              <a:t>:</a:t>
            </a:r>
            <a:endParaRPr sz="1900" b="0">
              <a:solidFill>
                <a:srgbClr val="D9D9D9"/>
              </a:solidFill>
            </a:endParaRPr>
          </a:p>
          <a:p>
            <a:pPr marL="0" lvl="0" indent="0" algn="l" rtl="0">
              <a:spcBef>
                <a:spcPts val="0"/>
              </a:spcBef>
              <a:spcAft>
                <a:spcPts val="0"/>
              </a:spcAft>
              <a:buNone/>
            </a:pPr>
            <a:r>
              <a:rPr lang="en" sz="1900" b="0" strike="sngStrike">
                <a:solidFill>
                  <a:srgbClr val="D9D9D9"/>
                </a:solidFill>
              </a:rPr>
              <a:t>Luck</a:t>
            </a:r>
            <a:r>
              <a:rPr lang="en" sz="1900" b="0">
                <a:solidFill>
                  <a:srgbClr val="D9D9D9"/>
                </a:solidFill>
              </a:rPr>
              <a:t> chance </a:t>
            </a:r>
            <a:endParaRPr sz="1900" b="0">
              <a:solidFill>
                <a:srgbClr val="D9D9D9"/>
              </a:solidFill>
            </a:endParaRPr>
          </a:p>
          <a:p>
            <a:pPr marL="0" lvl="0" indent="0" algn="l" rtl="0">
              <a:spcBef>
                <a:spcPts val="0"/>
              </a:spcBef>
              <a:spcAft>
                <a:spcPts val="0"/>
              </a:spcAft>
              <a:buNone/>
            </a:pPr>
            <a:r>
              <a:rPr lang="en" sz="1900" b="0">
                <a:solidFill>
                  <a:srgbClr val="D9D9D9"/>
                </a:solidFill>
              </a:rPr>
              <a:t>was involved</a:t>
            </a:r>
            <a:endParaRPr sz="1900" b="0">
              <a:solidFill>
                <a:srgbClr val="D9D9D9"/>
              </a:solidFill>
            </a:endParaRPr>
          </a:p>
        </p:txBody>
      </p:sp>
      <p:grpSp>
        <p:nvGrpSpPr>
          <p:cNvPr id="199" name="Google Shape;199;p19"/>
          <p:cNvGrpSpPr/>
          <p:nvPr/>
        </p:nvGrpSpPr>
        <p:grpSpPr>
          <a:xfrm>
            <a:off x="4572000" y="2362115"/>
            <a:ext cx="457181" cy="457181"/>
            <a:chOff x="4903225" y="2507925"/>
            <a:chExt cx="563100" cy="563100"/>
          </a:xfrm>
        </p:grpSpPr>
        <p:sp>
          <p:nvSpPr>
            <p:cNvPr id="200" name="Google Shape;200;p19"/>
            <p:cNvSpPr/>
            <p:nvPr/>
          </p:nvSpPr>
          <p:spPr>
            <a:xfrm>
              <a:off x="4985725" y="2590425"/>
              <a:ext cx="398100" cy="3981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01" name="Google Shape;201;p19"/>
            <p:cNvSpPr/>
            <p:nvPr/>
          </p:nvSpPr>
          <p:spPr>
            <a:xfrm>
              <a:off x="4903225" y="2507925"/>
              <a:ext cx="563100" cy="5631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grpSp>
        <p:nvGrpSpPr>
          <p:cNvPr id="202" name="Google Shape;202;p19"/>
          <p:cNvGrpSpPr/>
          <p:nvPr/>
        </p:nvGrpSpPr>
        <p:grpSpPr>
          <a:xfrm>
            <a:off x="5486234" y="1447800"/>
            <a:ext cx="457181" cy="457181"/>
            <a:chOff x="4903225" y="2507925"/>
            <a:chExt cx="563100" cy="563100"/>
          </a:xfrm>
        </p:grpSpPr>
        <p:sp>
          <p:nvSpPr>
            <p:cNvPr id="203" name="Google Shape;203;p19"/>
            <p:cNvSpPr/>
            <p:nvPr/>
          </p:nvSpPr>
          <p:spPr>
            <a:xfrm>
              <a:off x="4985725" y="2590425"/>
              <a:ext cx="398100" cy="3981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04" name="Google Shape;204;p19"/>
            <p:cNvSpPr/>
            <p:nvPr/>
          </p:nvSpPr>
          <p:spPr>
            <a:xfrm>
              <a:off x="4903225" y="2507925"/>
              <a:ext cx="563100" cy="5631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sp>
        <p:nvSpPr>
          <p:cNvPr id="205" name="Google Shape;205;p19"/>
          <p:cNvSpPr/>
          <p:nvPr/>
        </p:nvSpPr>
        <p:spPr>
          <a:xfrm rot="-765569">
            <a:off x="5552864" y="3343551"/>
            <a:ext cx="323283" cy="323283"/>
          </a:xfrm>
          <a:prstGeom prst="ellipse">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06" name="Google Shape;206;p19"/>
          <p:cNvSpPr/>
          <p:nvPr/>
        </p:nvSpPr>
        <p:spPr>
          <a:xfrm rot="-1411186">
            <a:off x="6467982" y="3800595"/>
            <a:ext cx="323255" cy="323255"/>
          </a:xfrm>
          <a:prstGeom prst="ellipse">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07" name="Google Shape;207;p19"/>
          <p:cNvSpPr/>
          <p:nvPr/>
        </p:nvSpPr>
        <p:spPr>
          <a:xfrm rot="-1226263">
            <a:off x="6467416" y="2885734"/>
            <a:ext cx="323034" cy="323034"/>
          </a:xfrm>
          <a:prstGeom prst="ellipse">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208" name="Google Shape;208;p19"/>
          <p:cNvGrpSpPr/>
          <p:nvPr/>
        </p:nvGrpSpPr>
        <p:grpSpPr>
          <a:xfrm rot="1324753">
            <a:off x="6400420" y="1905445"/>
            <a:ext cx="457206" cy="457206"/>
            <a:chOff x="4903225" y="2507925"/>
            <a:chExt cx="563100" cy="563100"/>
          </a:xfrm>
        </p:grpSpPr>
        <p:sp>
          <p:nvSpPr>
            <p:cNvPr id="209" name="Google Shape;209;p19"/>
            <p:cNvSpPr/>
            <p:nvPr/>
          </p:nvSpPr>
          <p:spPr>
            <a:xfrm>
              <a:off x="4985725" y="2590425"/>
              <a:ext cx="398100" cy="3981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10" name="Google Shape;210;p19"/>
            <p:cNvSpPr/>
            <p:nvPr/>
          </p:nvSpPr>
          <p:spPr>
            <a:xfrm>
              <a:off x="4903225" y="2507925"/>
              <a:ext cx="563100" cy="5631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sp>
        <p:nvSpPr>
          <p:cNvPr id="211" name="Google Shape;211;p19"/>
          <p:cNvSpPr/>
          <p:nvPr/>
        </p:nvSpPr>
        <p:spPr>
          <a:xfrm rot="1868225">
            <a:off x="6467680" y="1057705"/>
            <a:ext cx="323156" cy="323156"/>
          </a:xfrm>
          <a:prstGeom prst="ellipse">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12" name="Google Shape;212;p19"/>
          <p:cNvSpPr/>
          <p:nvPr/>
        </p:nvSpPr>
        <p:spPr>
          <a:xfrm rot="1303938">
            <a:off x="7611108" y="3343455"/>
            <a:ext cx="323277" cy="323277"/>
          </a:xfrm>
          <a:prstGeom prst="ellipse">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13" name="Google Shape;213;p19"/>
          <p:cNvSpPr/>
          <p:nvPr/>
        </p:nvSpPr>
        <p:spPr>
          <a:xfrm rot="1588193">
            <a:off x="7610679" y="2429380"/>
            <a:ext cx="323068" cy="323068"/>
          </a:xfrm>
          <a:prstGeom prst="ellipse">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14" name="Google Shape;214;p19"/>
          <p:cNvSpPr/>
          <p:nvPr/>
        </p:nvSpPr>
        <p:spPr>
          <a:xfrm rot="-1555375">
            <a:off x="7610733" y="1514561"/>
            <a:ext cx="323222" cy="323222"/>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15" name="Google Shape;215;p19"/>
          <p:cNvSpPr/>
          <p:nvPr/>
        </p:nvSpPr>
        <p:spPr>
          <a:xfrm rot="1421233">
            <a:off x="7610530" y="600356"/>
            <a:ext cx="323341" cy="323341"/>
          </a:xfrm>
          <a:prstGeom prst="ellipse">
            <a:avLst/>
          </a:prstGeom>
          <a:solidFill>
            <a:srgbClr val="CCCC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16" name="Google Shape;216;p19"/>
          <p:cNvSpPr/>
          <p:nvPr/>
        </p:nvSpPr>
        <p:spPr>
          <a:xfrm>
            <a:off x="7610782" y="4257982"/>
            <a:ext cx="323100" cy="323100"/>
          </a:xfrm>
          <a:prstGeom prst="ellipse">
            <a:avLst/>
          </a:prstGeom>
          <a:solidFill>
            <a:srgbClr val="43434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cxnSp>
        <p:nvCxnSpPr>
          <p:cNvPr id="217" name="Google Shape;217;p19"/>
          <p:cNvCxnSpPr>
            <a:stCxn id="201" idx="7"/>
            <a:endCxn id="204" idx="3"/>
          </p:cNvCxnSpPr>
          <p:nvPr/>
        </p:nvCxnSpPr>
        <p:spPr>
          <a:xfrm rot="10800000" flipH="1">
            <a:off x="4962228" y="1838067"/>
            <a:ext cx="591000" cy="591000"/>
          </a:xfrm>
          <a:prstGeom prst="straightConnector1">
            <a:avLst/>
          </a:prstGeom>
          <a:noFill/>
          <a:ln w="38100" cap="flat" cmpd="sng">
            <a:solidFill>
              <a:schemeClr val="lt1"/>
            </a:solidFill>
            <a:prstDash val="solid"/>
            <a:round/>
            <a:headEnd type="none" w="med" len="med"/>
            <a:tailEnd type="triangle" w="med" len="med"/>
          </a:ln>
        </p:spPr>
      </p:cxnSp>
      <p:cxnSp>
        <p:nvCxnSpPr>
          <p:cNvPr id="218" name="Google Shape;218;p19"/>
          <p:cNvCxnSpPr>
            <a:stCxn id="210" idx="7"/>
            <a:endCxn id="190" idx="2"/>
          </p:cNvCxnSpPr>
          <p:nvPr/>
        </p:nvCxnSpPr>
        <p:spPr>
          <a:xfrm rot="10800000" flipH="1">
            <a:off x="6839576" y="1776216"/>
            <a:ext cx="727200" cy="268800"/>
          </a:xfrm>
          <a:prstGeom prst="straightConnector1">
            <a:avLst/>
          </a:prstGeom>
          <a:noFill/>
          <a:ln w="38100" cap="flat" cmpd="sng">
            <a:solidFill>
              <a:schemeClr val="lt1"/>
            </a:solidFill>
            <a:prstDash val="solid"/>
            <a:round/>
            <a:headEnd type="none" w="med" len="med"/>
            <a:tailEnd type="triangle" w="med" len="med"/>
          </a:ln>
        </p:spPr>
      </p:cxnSp>
      <p:cxnSp>
        <p:nvCxnSpPr>
          <p:cNvPr id="219" name="Google Shape;219;p19"/>
          <p:cNvCxnSpPr>
            <a:stCxn id="204" idx="5"/>
            <a:endCxn id="210" idx="2"/>
          </p:cNvCxnSpPr>
          <p:nvPr/>
        </p:nvCxnSpPr>
        <p:spPr>
          <a:xfrm>
            <a:off x="5876462" y="1838028"/>
            <a:ext cx="540600" cy="210000"/>
          </a:xfrm>
          <a:prstGeom prst="straightConnector1">
            <a:avLst/>
          </a:prstGeom>
          <a:noFill/>
          <a:ln w="38100" cap="flat" cmpd="sng">
            <a:solidFill>
              <a:schemeClr val="lt1"/>
            </a:solidFill>
            <a:prstDash val="solid"/>
            <a:round/>
            <a:headEnd type="none" w="med" len="med"/>
            <a:tailEnd type="triangle" w="med" len="med"/>
          </a:ln>
        </p:spPr>
      </p:cxnSp>
      <p:cxnSp>
        <p:nvCxnSpPr>
          <p:cNvPr id="220" name="Google Shape;220;p19"/>
          <p:cNvCxnSpPr>
            <a:stCxn id="201" idx="5"/>
            <a:endCxn id="197" idx="1"/>
          </p:cNvCxnSpPr>
          <p:nvPr/>
        </p:nvCxnSpPr>
        <p:spPr>
          <a:xfrm>
            <a:off x="4962228" y="2752343"/>
            <a:ext cx="558900" cy="630900"/>
          </a:xfrm>
          <a:prstGeom prst="straightConnector1">
            <a:avLst/>
          </a:prstGeom>
          <a:noFill/>
          <a:ln w="19050" cap="flat" cmpd="sng">
            <a:solidFill>
              <a:srgbClr val="CCCCCC"/>
            </a:solidFill>
            <a:prstDash val="dot"/>
            <a:round/>
            <a:headEnd type="none" w="med" len="med"/>
            <a:tailEnd type="triangle" w="med" len="med"/>
          </a:ln>
        </p:spPr>
      </p:cxnSp>
      <p:cxnSp>
        <p:nvCxnSpPr>
          <p:cNvPr id="221" name="Google Shape;221;p19"/>
          <p:cNvCxnSpPr>
            <a:stCxn id="197" idx="5"/>
            <a:endCxn id="192" idx="1"/>
          </p:cNvCxnSpPr>
          <p:nvPr/>
        </p:nvCxnSpPr>
        <p:spPr>
          <a:xfrm>
            <a:off x="5907823" y="3626972"/>
            <a:ext cx="509100" cy="251400"/>
          </a:xfrm>
          <a:prstGeom prst="straightConnector1">
            <a:avLst/>
          </a:prstGeom>
          <a:noFill/>
          <a:ln w="19050" cap="flat" cmpd="sng">
            <a:solidFill>
              <a:srgbClr val="999999"/>
            </a:solidFill>
            <a:prstDash val="dot"/>
            <a:round/>
            <a:headEnd type="none" w="med" len="med"/>
            <a:tailEnd type="triangle" w="med" len="med"/>
          </a:ln>
        </p:spPr>
      </p:cxnSp>
      <p:cxnSp>
        <p:nvCxnSpPr>
          <p:cNvPr id="222" name="Google Shape;222;p19"/>
          <p:cNvCxnSpPr>
            <a:stCxn id="192" idx="5"/>
            <a:endCxn id="191" idx="2"/>
          </p:cNvCxnSpPr>
          <p:nvPr/>
        </p:nvCxnSpPr>
        <p:spPr>
          <a:xfrm>
            <a:off x="6842435" y="4046098"/>
            <a:ext cx="701400" cy="373500"/>
          </a:xfrm>
          <a:prstGeom prst="straightConnector1">
            <a:avLst/>
          </a:prstGeom>
          <a:noFill/>
          <a:ln w="19050" cap="flat" cmpd="sng">
            <a:solidFill>
              <a:srgbClr val="434343"/>
            </a:solidFill>
            <a:prstDash val="dot"/>
            <a:round/>
            <a:headEnd type="none" w="med" len="med"/>
            <a:tailEnd type="triangle" w="med" len="med"/>
          </a:ln>
        </p:spPr>
      </p:cxnSp>
      <p:cxnSp>
        <p:nvCxnSpPr>
          <p:cNvPr id="223" name="Google Shape;223;p19"/>
          <p:cNvCxnSpPr>
            <a:stCxn id="197" idx="7"/>
            <a:endCxn id="194" idx="2"/>
          </p:cNvCxnSpPr>
          <p:nvPr/>
        </p:nvCxnSpPr>
        <p:spPr>
          <a:xfrm rot="10800000" flipH="1">
            <a:off x="5836335" y="3127244"/>
            <a:ext cx="578400" cy="184500"/>
          </a:xfrm>
          <a:prstGeom prst="straightConnector1">
            <a:avLst/>
          </a:prstGeom>
          <a:noFill/>
          <a:ln w="19050" cap="flat" cmpd="sng">
            <a:solidFill>
              <a:srgbClr val="CCCCCC"/>
            </a:solidFill>
            <a:prstDash val="dot"/>
            <a:round/>
            <a:headEnd type="none" w="med" len="med"/>
            <a:tailEnd type="triangle" w="med" len="med"/>
          </a:ln>
        </p:spPr>
      </p:cxnSp>
      <p:cxnSp>
        <p:nvCxnSpPr>
          <p:cNvPr id="224" name="Google Shape;224;p19"/>
          <p:cNvCxnSpPr>
            <a:stCxn id="194" idx="5"/>
            <a:endCxn id="193" idx="2"/>
          </p:cNvCxnSpPr>
          <p:nvPr/>
        </p:nvCxnSpPr>
        <p:spPr>
          <a:xfrm>
            <a:off x="6836926" y="3142368"/>
            <a:ext cx="723300" cy="277800"/>
          </a:xfrm>
          <a:prstGeom prst="straightConnector1">
            <a:avLst/>
          </a:prstGeom>
          <a:noFill/>
          <a:ln w="19050" cap="flat" cmpd="sng">
            <a:solidFill>
              <a:srgbClr val="999999"/>
            </a:solidFill>
            <a:prstDash val="dot"/>
            <a:round/>
            <a:headEnd type="none" w="med" len="med"/>
            <a:tailEnd type="triangle" w="med" len="med"/>
          </a:ln>
        </p:spPr>
      </p:cxnSp>
      <p:cxnSp>
        <p:nvCxnSpPr>
          <p:cNvPr id="225" name="Google Shape;225;p19"/>
          <p:cNvCxnSpPr>
            <a:stCxn id="192" idx="6"/>
            <a:endCxn id="193" idx="3"/>
          </p:cNvCxnSpPr>
          <p:nvPr/>
        </p:nvCxnSpPr>
        <p:spPr>
          <a:xfrm rot="10800000" flipH="1">
            <a:off x="6839367" y="3595106"/>
            <a:ext cx="723300" cy="276000"/>
          </a:xfrm>
          <a:prstGeom prst="straightConnector1">
            <a:avLst/>
          </a:prstGeom>
          <a:noFill/>
          <a:ln w="19050" cap="flat" cmpd="sng">
            <a:solidFill>
              <a:srgbClr val="999999"/>
            </a:solidFill>
            <a:prstDash val="dot"/>
            <a:round/>
            <a:headEnd type="none" w="med" len="med"/>
            <a:tailEnd type="triangle" w="med" len="med"/>
          </a:ln>
        </p:spPr>
      </p:cxnSp>
      <p:cxnSp>
        <p:nvCxnSpPr>
          <p:cNvPr id="226" name="Google Shape;226;p19"/>
          <p:cNvCxnSpPr>
            <a:stCxn id="194" idx="6"/>
            <a:endCxn id="195" idx="3"/>
          </p:cNvCxnSpPr>
          <p:nvPr/>
        </p:nvCxnSpPr>
        <p:spPr>
          <a:xfrm rot="10800000" flipH="1">
            <a:off x="6843237" y="2663632"/>
            <a:ext cx="712200" cy="303900"/>
          </a:xfrm>
          <a:prstGeom prst="straightConnector1">
            <a:avLst/>
          </a:prstGeom>
          <a:noFill/>
          <a:ln w="19050" cap="flat" cmpd="sng">
            <a:solidFill>
              <a:srgbClr val="CCCCCC"/>
            </a:solidFill>
            <a:prstDash val="dot"/>
            <a:round/>
            <a:headEnd type="none" w="med" len="med"/>
            <a:tailEnd type="triangle" w="med" len="med"/>
          </a:ln>
        </p:spPr>
      </p:cxnSp>
      <p:cxnSp>
        <p:nvCxnSpPr>
          <p:cNvPr id="227" name="Google Shape;227;p19"/>
          <p:cNvCxnSpPr>
            <a:stCxn id="210" idx="6"/>
            <a:endCxn id="195" idx="2"/>
          </p:cNvCxnSpPr>
          <p:nvPr/>
        </p:nvCxnSpPr>
        <p:spPr>
          <a:xfrm>
            <a:off x="6840861" y="2219976"/>
            <a:ext cx="726900" cy="269100"/>
          </a:xfrm>
          <a:prstGeom prst="straightConnector1">
            <a:avLst/>
          </a:prstGeom>
          <a:noFill/>
          <a:ln w="19050" cap="flat" cmpd="sng">
            <a:solidFill>
              <a:srgbClr val="CCCCCC"/>
            </a:solidFill>
            <a:prstDash val="dot"/>
            <a:round/>
            <a:headEnd type="none" w="med" len="med"/>
            <a:tailEnd type="triangle" w="med" len="med"/>
          </a:ln>
        </p:spPr>
      </p:cxnSp>
      <p:cxnSp>
        <p:nvCxnSpPr>
          <p:cNvPr id="228" name="Google Shape;228;p19"/>
          <p:cNvCxnSpPr>
            <a:stCxn id="204" idx="7"/>
            <a:endCxn id="196" idx="3"/>
          </p:cNvCxnSpPr>
          <p:nvPr/>
        </p:nvCxnSpPr>
        <p:spPr>
          <a:xfrm rot="10800000" flipH="1">
            <a:off x="5876462" y="1274153"/>
            <a:ext cx="531000" cy="240600"/>
          </a:xfrm>
          <a:prstGeom prst="straightConnector1">
            <a:avLst/>
          </a:prstGeom>
          <a:noFill/>
          <a:ln w="19050" cap="flat" cmpd="sng">
            <a:solidFill>
              <a:schemeClr val="lt1"/>
            </a:solidFill>
            <a:prstDash val="dot"/>
            <a:round/>
            <a:headEnd type="none" w="med" len="med"/>
            <a:tailEnd type="triangle" w="med" len="med"/>
          </a:ln>
        </p:spPr>
      </p:cxnSp>
      <p:cxnSp>
        <p:nvCxnSpPr>
          <p:cNvPr id="229" name="Google Shape;229;p19"/>
          <p:cNvCxnSpPr>
            <a:stCxn id="196" idx="6"/>
            <a:endCxn id="190" idx="1"/>
          </p:cNvCxnSpPr>
          <p:nvPr/>
        </p:nvCxnSpPr>
        <p:spPr>
          <a:xfrm>
            <a:off x="6825079" y="1337621"/>
            <a:ext cx="731100" cy="264000"/>
          </a:xfrm>
          <a:prstGeom prst="straightConnector1">
            <a:avLst/>
          </a:prstGeom>
          <a:noFill/>
          <a:ln w="19050" cap="flat" cmpd="sng">
            <a:solidFill>
              <a:schemeClr val="lt1"/>
            </a:solidFill>
            <a:prstDash val="dot"/>
            <a:round/>
            <a:headEnd type="none" w="med" len="med"/>
            <a:tailEnd type="triangle" w="med" len="med"/>
          </a:ln>
        </p:spPr>
      </p:cxnSp>
      <p:cxnSp>
        <p:nvCxnSpPr>
          <p:cNvPr id="230" name="Google Shape;230;p19"/>
          <p:cNvCxnSpPr>
            <a:stCxn id="196" idx="7"/>
            <a:endCxn id="189" idx="3"/>
          </p:cNvCxnSpPr>
          <p:nvPr/>
        </p:nvCxnSpPr>
        <p:spPr>
          <a:xfrm rot="10800000" flipH="1">
            <a:off x="6851325" y="845084"/>
            <a:ext cx="708000" cy="319500"/>
          </a:xfrm>
          <a:prstGeom prst="straightConnector1">
            <a:avLst/>
          </a:prstGeom>
          <a:noFill/>
          <a:ln w="19050" cap="flat" cmpd="sng">
            <a:solidFill>
              <a:srgbClr val="CCCCCC"/>
            </a:solidFill>
            <a:prstDash val="dot"/>
            <a:round/>
            <a:headEnd type="none" w="med" len="med"/>
            <a:tailEnd type="triangle" w="med" len="med"/>
          </a:ln>
        </p:spPr>
      </p:cxnSp>
      <p:cxnSp>
        <p:nvCxnSpPr>
          <p:cNvPr id="231" name="Google Shape;231;p19"/>
          <p:cNvCxnSpPr>
            <a:stCxn id="207" idx="1"/>
            <a:endCxn id="204" idx="4"/>
          </p:cNvCxnSpPr>
          <p:nvPr/>
        </p:nvCxnSpPr>
        <p:spPr>
          <a:xfrm rot="10800000">
            <a:off x="5714932" y="1904912"/>
            <a:ext cx="767100" cy="1075200"/>
          </a:xfrm>
          <a:prstGeom prst="straightConnector1">
            <a:avLst/>
          </a:prstGeom>
          <a:noFill/>
          <a:ln w="19050" cap="flat" cmpd="sng">
            <a:solidFill>
              <a:schemeClr val="lt1"/>
            </a:solidFill>
            <a:prstDash val="dot"/>
            <a:round/>
            <a:headEnd type="none" w="med" len="med"/>
            <a:tailEnd type="triangle" w="med" len="med"/>
          </a:ln>
        </p:spPr>
      </p:cxnSp>
      <p:sp>
        <p:nvSpPr>
          <p:cNvPr id="232" name="Google Shape;232;p19"/>
          <p:cNvSpPr/>
          <p:nvPr/>
        </p:nvSpPr>
        <p:spPr>
          <a:xfrm rot="1420345">
            <a:off x="8514877" y="917546"/>
            <a:ext cx="457277" cy="457277"/>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33" name="Google Shape;233;p19"/>
          <p:cNvSpPr/>
          <p:nvPr/>
        </p:nvSpPr>
        <p:spPr>
          <a:xfrm rot="-1554564">
            <a:off x="8514993" y="1831829"/>
            <a:ext cx="457261" cy="457261"/>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cxnSp>
        <p:nvCxnSpPr>
          <p:cNvPr id="234" name="Google Shape;234;p19"/>
          <p:cNvCxnSpPr>
            <a:stCxn id="190" idx="5"/>
            <a:endCxn id="233" idx="1"/>
          </p:cNvCxnSpPr>
          <p:nvPr/>
        </p:nvCxnSpPr>
        <p:spPr>
          <a:xfrm>
            <a:off x="7988430" y="1751036"/>
            <a:ext cx="539100" cy="234600"/>
          </a:xfrm>
          <a:prstGeom prst="straightConnector1">
            <a:avLst/>
          </a:prstGeom>
          <a:noFill/>
          <a:ln w="28575" cap="flat" cmpd="sng">
            <a:solidFill>
              <a:schemeClr val="lt1"/>
            </a:solidFill>
            <a:prstDash val="dot"/>
            <a:round/>
            <a:headEnd type="none" w="med" len="med"/>
            <a:tailEnd type="triangle" w="med" len="med"/>
          </a:ln>
        </p:spPr>
      </p:cxnSp>
      <p:cxnSp>
        <p:nvCxnSpPr>
          <p:cNvPr id="235" name="Google Shape;235;p19"/>
          <p:cNvCxnSpPr>
            <a:stCxn id="190" idx="6"/>
            <a:endCxn id="232" idx="3"/>
          </p:cNvCxnSpPr>
          <p:nvPr/>
        </p:nvCxnSpPr>
        <p:spPr>
          <a:xfrm rot="10800000" flipH="1">
            <a:off x="7978023" y="1229260"/>
            <a:ext cx="552600" cy="347100"/>
          </a:xfrm>
          <a:prstGeom prst="straightConnector1">
            <a:avLst/>
          </a:prstGeom>
          <a:noFill/>
          <a:ln w="28575" cap="flat" cmpd="sng">
            <a:solidFill>
              <a:schemeClr val="lt1"/>
            </a:solidFill>
            <a:prstDash val="dot"/>
            <a:round/>
            <a:headEnd type="none" w="med" len="med"/>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20"/>
          <p:cNvPicPr preferRelativeResize="0"/>
          <p:nvPr/>
        </p:nvPicPr>
        <p:blipFill>
          <a:blip r:embed="rId3">
            <a:alphaModFix/>
          </a:blip>
          <a:stretch>
            <a:fillRect/>
          </a:stretch>
        </p:blipFill>
        <p:spPr>
          <a:xfrm>
            <a:off x="769950" y="1393075"/>
            <a:ext cx="1855250" cy="949877"/>
          </a:xfrm>
          <a:prstGeom prst="rect">
            <a:avLst/>
          </a:prstGeom>
          <a:noFill/>
          <a:ln>
            <a:noFill/>
          </a:ln>
        </p:spPr>
      </p:pic>
      <p:sp>
        <p:nvSpPr>
          <p:cNvPr id="241" name="Google Shape;241;p20"/>
          <p:cNvSpPr/>
          <p:nvPr/>
        </p:nvSpPr>
        <p:spPr>
          <a:xfrm>
            <a:off x="729450" y="1274646"/>
            <a:ext cx="1966200" cy="1106100"/>
          </a:xfrm>
          <a:prstGeom prst="rect">
            <a:avLst/>
          </a:prstGeom>
          <a:solidFill>
            <a:srgbClr val="FFFFFF">
              <a:alpha val="5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42" name="Google Shape;242;p20"/>
          <p:cNvSpPr txBox="1">
            <a:spLocks noGrp="1"/>
          </p:cNvSpPr>
          <p:nvPr>
            <p:ph type="title"/>
          </p:nvPr>
        </p:nvSpPr>
        <p:spPr>
          <a:xfrm>
            <a:off x="729450" y="632850"/>
            <a:ext cx="6587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858585"/>
                </a:solidFill>
              </a:rPr>
              <a:t>My path here: </a:t>
            </a:r>
            <a:r>
              <a:rPr lang="en"/>
              <a:t>Undergrad</a:t>
            </a:r>
            <a:endParaRPr/>
          </a:p>
        </p:txBody>
      </p:sp>
      <p:sp>
        <p:nvSpPr>
          <p:cNvPr id="243" name="Google Shape;243;p20"/>
          <p:cNvSpPr/>
          <p:nvPr/>
        </p:nvSpPr>
        <p:spPr>
          <a:xfrm>
            <a:off x="7421600" y="477124"/>
            <a:ext cx="221100" cy="22110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44" name="Google Shape;244;p20"/>
          <p:cNvSpPr/>
          <p:nvPr/>
        </p:nvSpPr>
        <p:spPr>
          <a:xfrm rot="1324541">
            <a:off x="7863501" y="698361"/>
            <a:ext cx="221110" cy="22111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45" name="Google Shape;245;p20"/>
          <p:cNvSpPr/>
          <p:nvPr/>
        </p:nvSpPr>
        <p:spPr>
          <a:xfrm rot="1420700">
            <a:off x="8416105" y="35092"/>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46" name="Google Shape;246;p20"/>
          <p:cNvSpPr/>
          <p:nvPr/>
        </p:nvSpPr>
        <p:spPr>
          <a:xfrm rot="-1554271">
            <a:off x="8416202" y="477034"/>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47" name="Google Shape;247;p20"/>
          <p:cNvSpPr/>
          <p:nvPr/>
        </p:nvSpPr>
        <p:spPr>
          <a:xfrm rot="1587637">
            <a:off x="8416220" y="919217"/>
            <a:ext cx="220834" cy="220834"/>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48" name="Google Shape;248;p20"/>
          <p:cNvSpPr/>
          <p:nvPr/>
        </p:nvSpPr>
        <p:spPr>
          <a:xfrm rot="1863428">
            <a:off x="7863843" y="256123"/>
            <a:ext cx="220976" cy="220976"/>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49" name="Google Shape;249;p20"/>
          <p:cNvSpPr/>
          <p:nvPr/>
        </p:nvSpPr>
        <p:spPr>
          <a:xfrm>
            <a:off x="7453979" y="509503"/>
            <a:ext cx="156300" cy="156300"/>
          </a:xfrm>
          <a:prstGeom prst="ellipse">
            <a:avLst/>
          </a:prstGeom>
          <a:solidFill>
            <a:srgbClr val="896110"/>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50" name="Google Shape;250;p20"/>
          <p:cNvSpPr/>
          <p:nvPr/>
        </p:nvSpPr>
        <p:spPr>
          <a:xfrm rot="1327715">
            <a:off x="7895842" y="730745"/>
            <a:ext cx="156098" cy="156098"/>
          </a:xfrm>
          <a:prstGeom prst="ellipse">
            <a:avLst/>
          </a:prstGeom>
          <a:solidFill>
            <a:srgbClr val="14A44D"/>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51" name="Google Shape;251;p20"/>
          <p:cNvSpPr/>
          <p:nvPr/>
        </p:nvSpPr>
        <p:spPr>
          <a:xfrm rot="1865749">
            <a:off x="7896092" y="288540"/>
            <a:ext cx="156253" cy="156253"/>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52" name="Google Shape;252;p20"/>
          <p:cNvSpPr/>
          <p:nvPr/>
        </p:nvSpPr>
        <p:spPr>
          <a:xfrm rot="1585058">
            <a:off x="8448572" y="951635"/>
            <a:ext cx="156436" cy="156436"/>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53" name="Google Shape;253;p20"/>
          <p:cNvSpPr/>
          <p:nvPr/>
        </p:nvSpPr>
        <p:spPr>
          <a:xfrm rot="-1558464">
            <a:off x="8448596" y="509322"/>
            <a:ext cx="156175" cy="156175"/>
          </a:xfrm>
          <a:prstGeom prst="ellipse">
            <a:avLst/>
          </a:prstGeom>
          <a:solidFill>
            <a:schemeClr val="dk2"/>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54" name="Google Shape;254;p20"/>
          <p:cNvSpPr/>
          <p:nvPr/>
        </p:nvSpPr>
        <p:spPr>
          <a:xfrm rot="1419653">
            <a:off x="8448541" y="67439"/>
            <a:ext cx="156233" cy="156233"/>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255" name="Google Shape;255;p20"/>
          <p:cNvCxnSpPr>
            <a:stCxn id="244" idx="7"/>
            <a:endCxn id="246" idx="2"/>
          </p:cNvCxnSpPr>
          <p:nvPr/>
        </p:nvCxnSpPr>
        <p:spPr>
          <a:xfrm rot="10800000" flipH="1">
            <a:off x="8075880" y="635954"/>
            <a:ext cx="351300" cy="129900"/>
          </a:xfrm>
          <a:prstGeom prst="straightConnector1">
            <a:avLst/>
          </a:prstGeom>
          <a:noFill/>
          <a:ln w="18425" cap="flat" cmpd="sng">
            <a:solidFill>
              <a:schemeClr val="dk2"/>
            </a:solidFill>
            <a:prstDash val="solid"/>
            <a:round/>
            <a:headEnd type="none" w="med" len="med"/>
            <a:tailEnd type="triangle" w="med" len="med"/>
          </a:ln>
        </p:spPr>
      </p:cxnSp>
      <p:cxnSp>
        <p:nvCxnSpPr>
          <p:cNvPr id="256" name="Google Shape;256;p20"/>
          <p:cNvCxnSpPr>
            <a:stCxn id="243" idx="5"/>
            <a:endCxn id="244" idx="2"/>
          </p:cNvCxnSpPr>
          <p:nvPr/>
        </p:nvCxnSpPr>
        <p:spPr>
          <a:xfrm>
            <a:off x="7610321" y="665845"/>
            <a:ext cx="261300" cy="101400"/>
          </a:xfrm>
          <a:prstGeom prst="straightConnector1">
            <a:avLst/>
          </a:prstGeom>
          <a:noFill/>
          <a:ln w="18425" cap="flat" cmpd="sng">
            <a:solidFill>
              <a:schemeClr val="dk2"/>
            </a:solidFill>
            <a:prstDash val="solid"/>
            <a:round/>
            <a:headEnd type="none" w="med" len="med"/>
            <a:tailEnd type="triangle" w="med" len="med"/>
          </a:ln>
        </p:spPr>
      </p:cxnSp>
      <p:cxnSp>
        <p:nvCxnSpPr>
          <p:cNvPr id="257" name="Google Shape;257;p20"/>
          <p:cNvCxnSpPr>
            <a:stCxn id="244" idx="6"/>
            <a:endCxn id="247" idx="2"/>
          </p:cNvCxnSpPr>
          <p:nvPr/>
        </p:nvCxnSpPr>
        <p:spPr>
          <a:xfrm>
            <a:off x="8076506" y="850466"/>
            <a:ext cx="351300" cy="129900"/>
          </a:xfrm>
          <a:prstGeom prst="straightConnector1">
            <a:avLst/>
          </a:prstGeom>
          <a:noFill/>
          <a:ln w="9200" cap="flat" cmpd="sng">
            <a:solidFill>
              <a:srgbClr val="858585"/>
            </a:solidFill>
            <a:prstDash val="dot"/>
            <a:round/>
            <a:headEnd type="none" w="med" len="med"/>
            <a:tailEnd type="triangle" w="med" len="med"/>
          </a:ln>
        </p:spPr>
      </p:cxnSp>
      <p:cxnSp>
        <p:nvCxnSpPr>
          <p:cNvPr id="258" name="Google Shape;258;p20"/>
          <p:cNvCxnSpPr>
            <a:stCxn id="243" idx="7"/>
            <a:endCxn id="248" idx="3"/>
          </p:cNvCxnSpPr>
          <p:nvPr/>
        </p:nvCxnSpPr>
        <p:spPr>
          <a:xfrm rot="10800000" flipH="1">
            <a:off x="7610321" y="393104"/>
            <a:ext cx="256800" cy="116400"/>
          </a:xfrm>
          <a:prstGeom prst="straightConnector1">
            <a:avLst/>
          </a:prstGeom>
          <a:noFill/>
          <a:ln w="9200" cap="flat" cmpd="sng">
            <a:solidFill>
              <a:srgbClr val="858585"/>
            </a:solidFill>
            <a:prstDash val="dot"/>
            <a:round/>
            <a:headEnd type="none" w="med" len="med"/>
            <a:tailEnd type="triangle" w="med" len="med"/>
          </a:ln>
        </p:spPr>
      </p:cxnSp>
      <p:cxnSp>
        <p:nvCxnSpPr>
          <p:cNvPr id="259" name="Google Shape;259;p20"/>
          <p:cNvCxnSpPr>
            <a:stCxn id="248" idx="6"/>
            <a:endCxn id="246" idx="1"/>
          </p:cNvCxnSpPr>
          <p:nvPr/>
        </p:nvCxnSpPr>
        <p:spPr>
          <a:xfrm>
            <a:off x="8068981" y="423611"/>
            <a:ext cx="353400" cy="127800"/>
          </a:xfrm>
          <a:prstGeom prst="straightConnector1">
            <a:avLst/>
          </a:prstGeom>
          <a:noFill/>
          <a:ln w="9200" cap="flat" cmpd="sng">
            <a:solidFill>
              <a:srgbClr val="858585"/>
            </a:solidFill>
            <a:prstDash val="dot"/>
            <a:round/>
            <a:headEnd type="none" w="med" len="med"/>
            <a:tailEnd type="triangle" w="med" len="med"/>
          </a:ln>
        </p:spPr>
      </p:cxnSp>
      <p:cxnSp>
        <p:nvCxnSpPr>
          <p:cNvPr id="260" name="Google Shape;260;p20"/>
          <p:cNvCxnSpPr>
            <a:stCxn id="248" idx="7"/>
            <a:endCxn id="245" idx="3"/>
          </p:cNvCxnSpPr>
          <p:nvPr/>
        </p:nvCxnSpPr>
        <p:spPr>
          <a:xfrm rot="10800000" flipH="1">
            <a:off x="8081564" y="185789"/>
            <a:ext cx="342000" cy="154200"/>
          </a:xfrm>
          <a:prstGeom prst="straightConnector1">
            <a:avLst/>
          </a:prstGeom>
          <a:noFill/>
          <a:ln w="9200" cap="flat" cmpd="sng">
            <a:solidFill>
              <a:srgbClr val="858585"/>
            </a:solidFill>
            <a:prstDash val="dot"/>
            <a:round/>
            <a:headEnd type="none" w="med" len="med"/>
            <a:tailEnd type="triangle" w="med" len="med"/>
          </a:ln>
        </p:spPr>
      </p:cxnSp>
      <p:sp>
        <p:nvSpPr>
          <p:cNvPr id="261" name="Google Shape;261;p20"/>
          <p:cNvSpPr/>
          <p:nvPr/>
        </p:nvSpPr>
        <p:spPr>
          <a:xfrm rot="1420700">
            <a:off x="8885604" y="220815"/>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62" name="Google Shape;262;p20"/>
          <p:cNvSpPr/>
          <p:nvPr/>
        </p:nvSpPr>
        <p:spPr>
          <a:xfrm rot="-1554271">
            <a:off x="8885700" y="662757"/>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263" name="Google Shape;263;p20"/>
          <p:cNvCxnSpPr>
            <a:stCxn id="246" idx="5"/>
            <a:endCxn id="262" idx="1"/>
          </p:cNvCxnSpPr>
          <p:nvPr/>
        </p:nvCxnSpPr>
        <p:spPr>
          <a:xfrm>
            <a:off x="8631235" y="623761"/>
            <a:ext cx="260400" cy="113400"/>
          </a:xfrm>
          <a:prstGeom prst="straightConnector1">
            <a:avLst/>
          </a:prstGeom>
          <a:noFill/>
          <a:ln w="13825" cap="flat" cmpd="sng">
            <a:solidFill>
              <a:schemeClr val="dk2"/>
            </a:solidFill>
            <a:prstDash val="dot"/>
            <a:round/>
            <a:headEnd type="none" w="med" len="med"/>
            <a:tailEnd type="triangle" w="med" len="med"/>
          </a:ln>
        </p:spPr>
      </p:cxnSp>
      <p:cxnSp>
        <p:nvCxnSpPr>
          <p:cNvPr id="264" name="Google Shape;264;p20"/>
          <p:cNvCxnSpPr>
            <a:stCxn id="246" idx="6"/>
            <a:endCxn id="261" idx="3"/>
          </p:cNvCxnSpPr>
          <p:nvPr/>
        </p:nvCxnSpPr>
        <p:spPr>
          <a:xfrm rot="10800000" flipH="1">
            <a:off x="8626210" y="371593"/>
            <a:ext cx="267000" cy="167700"/>
          </a:xfrm>
          <a:prstGeom prst="straightConnector1">
            <a:avLst/>
          </a:prstGeom>
          <a:noFill/>
          <a:ln w="13825" cap="flat" cmpd="sng">
            <a:solidFill>
              <a:schemeClr val="dk2"/>
            </a:solidFill>
            <a:prstDash val="dot"/>
            <a:round/>
            <a:headEnd type="none" w="med" len="med"/>
            <a:tailEnd type="triangle" w="med" len="med"/>
          </a:ln>
        </p:spPr>
      </p:cxnSp>
      <p:sp>
        <p:nvSpPr>
          <p:cNvPr id="265" name="Google Shape;265;p20"/>
          <p:cNvSpPr/>
          <p:nvPr/>
        </p:nvSpPr>
        <p:spPr>
          <a:xfrm>
            <a:off x="2891700" y="1393075"/>
            <a:ext cx="3364200" cy="587400"/>
          </a:xfrm>
          <a:prstGeom prst="roundRect">
            <a:avLst>
              <a:gd name="adj" fmla="val 16667"/>
            </a:avLst>
          </a:prstGeom>
          <a:solidFill>
            <a:srgbClr val="FBF1DD"/>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rgbClr val="1A1A1A"/>
                </a:solidFill>
                <a:latin typeface="Open Sans"/>
                <a:ea typeface="Open Sans"/>
                <a:cs typeface="Open Sans"/>
                <a:sym typeface="Open Sans"/>
              </a:rPr>
              <a:t>Somehow selected </a:t>
            </a:r>
            <a:r>
              <a:rPr lang="en" sz="1200" b="1">
                <a:solidFill>
                  <a:srgbClr val="896110"/>
                </a:solidFill>
                <a:latin typeface="Open Sans"/>
                <a:ea typeface="Open Sans"/>
                <a:cs typeface="Open Sans"/>
                <a:sym typeface="Open Sans"/>
              </a:rPr>
              <a:t>biochemistry </a:t>
            </a:r>
            <a:r>
              <a:rPr lang="en" sz="1200">
                <a:solidFill>
                  <a:srgbClr val="1A1A1A"/>
                </a:solidFill>
                <a:latin typeface="Open Sans"/>
                <a:ea typeface="Open Sans"/>
                <a:cs typeface="Open Sans"/>
                <a:sym typeface="Open Sans"/>
              </a:rPr>
              <a:t>as my major</a:t>
            </a:r>
            <a:r>
              <a:rPr lang="en" sz="1000">
                <a:solidFill>
                  <a:srgbClr val="9E9E9E"/>
                </a:solidFill>
                <a:latin typeface="Open Sans"/>
                <a:ea typeface="Open Sans"/>
                <a:cs typeface="Open Sans"/>
                <a:sym typeface="Open Sans"/>
              </a:rPr>
              <a:t>, </a:t>
            </a:r>
            <a:r>
              <a:rPr lang="en" sz="1000">
                <a:solidFill>
                  <a:srgbClr val="858585"/>
                </a:solidFill>
                <a:latin typeface="Open Sans"/>
                <a:ea typeface="Open Sans"/>
                <a:cs typeface="Open Sans"/>
                <a:sym typeface="Open Sans"/>
              </a:rPr>
              <a:t>of which I recall very little of now, unlike…</a:t>
            </a:r>
            <a:endParaRPr>
              <a:solidFill>
                <a:srgbClr val="858585"/>
              </a:solidFill>
              <a:latin typeface="Open Sans"/>
              <a:ea typeface="Open Sans"/>
              <a:cs typeface="Open Sans"/>
              <a:sym typeface="Open Sans"/>
            </a:endParaRPr>
          </a:p>
        </p:txBody>
      </p:sp>
      <p:sp>
        <p:nvSpPr>
          <p:cNvPr id="266" name="Google Shape;266;p20"/>
          <p:cNvSpPr/>
          <p:nvPr/>
        </p:nvSpPr>
        <p:spPr>
          <a:xfrm>
            <a:off x="729450" y="2422375"/>
            <a:ext cx="3299700" cy="1106100"/>
          </a:xfrm>
          <a:prstGeom prst="roundRect">
            <a:avLst>
              <a:gd name="adj" fmla="val 16667"/>
            </a:avLst>
          </a:prstGeom>
          <a:solidFill>
            <a:srgbClr val="F1F2F3"/>
          </a:solidFill>
          <a:ln w="9525" cap="flat" cmpd="sng">
            <a:solidFill>
              <a:srgbClr val="4042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u="sng">
                <a:solidFill>
                  <a:srgbClr val="404247"/>
                </a:solidFill>
                <a:latin typeface="Open Sans"/>
                <a:ea typeface="Open Sans"/>
                <a:cs typeface="Open Sans"/>
                <a:sym typeface="Open Sans"/>
              </a:rPr>
              <a:t>Minor #1</a:t>
            </a:r>
            <a:r>
              <a:rPr lang="en" sz="1200" b="1">
                <a:solidFill>
                  <a:srgbClr val="404247"/>
                </a:solidFill>
                <a:latin typeface="Open Sans"/>
                <a:ea typeface="Open Sans"/>
                <a:cs typeface="Open Sans"/>
                <a:sym typeface="Open Sans"/>
              </a:rPr>
              <a:t>: </a:t>
            </a:r>
            <a:r>
              <a:rPr lang="en" sz="1200">
                <a:solidFill>
                  <a:schemeClr val="dk2"/>
                </a:solidFill>
                <a:latin typeface="Open Sans"/>
                <a:ea typeface="Open Sans"/>
                <a:cs typeface="Open Sans"/>
                <a:sym typeface="Open Sans"/>
              </a:rPr>
              <a:t>Started as </a:t>
            </a:r>
            <a:r>
              <a:rPr lang="en" sz="1200" b="1">
                <a:solidFill>
                  <a:schemeClr val="dk2"/>
                </a:solidFill>
                <a:latin typeface="Open Sans"/>
                <a:ea typeface="Open Sans"/>
                <a:cs typeface="Open Sans"/>
                <a:sym typeface="Open Sans"/>
              </a:rPr>
              <a:t>computer science</a:t>
            </a:r>
            <a:r>
              <a:rPr lang="en" sz="1200">
                <a:solidFill>
                  <a:schemeClr val="dk2"/>
                </a:solidFill>
                <a:latin typeface="Open Sans"/>
                <a:ea typeface="Open Sans"/>
                <a:cs typeface="Open Sans"/>
                <a:sym typeface="Open Sans"/>
              </a:rPr>
              <a:t> </a:t>
            </a:r>
            <a:r>
              <a:rPr lang="en" sz="900">
                <a:solidFill>
                  <a:srgbClr val="858585"/>
                </a:solidFill>
                <a:latin typeface="Open Sans"/>
                <a:ea typeface="Open Sans"/>
                <a:cs typeface="Open Sans"/>
                <a:sym typeface="Open Sans"/>
              </a:rPr>
              <a:t>(this was a decade before ChatGPT)</a:t>
            </a:r>
            <a:endParaRPr sz="900">
              <a:solidFill>
                <a:srgbClr val="858585"/>
              </a:solidFill>
              <a:latin typeface="Open Sans"/>
              <a:ea typeface="Open Sans"/>
              <a:cs typeface="Open Sans"/>
              <a:sym typeface="Open Sans"/>
            </a:endParaRPr>
          </a:p>
          <a:p>
            <a:pPr marL="457200" lvl="0" indent="-298450" algn="l" rtl="0">
              <a:lnSpc>
                <a:spcPct val="115000"/>
              </a:lnSpc>
              <a:spcBef>
                <a:spcPts val="400"/>
              </a:spcBef>
              <a:spcAft>
                <a:spcPts val="0"/>
              </a:spcAft>
              <a:buClr>
                <a:schemeClr val="dk2"/>
              </a:buClr>
              <a:buSzPts val="1100"/>
              <a:buFont typeface="Open Sans"/>
              <a:buChar char="●"/>
            </a:pPr>
            <a:r>
              <a:rPr lang="en" sz="1100">
                <a:solidFill>
                  <a:schemeClr val="accent1"/>
                </a:solidFill>
                <a:latin typeface="Open Sans"/>
                <a:ea typeface="Open Sans"/>
                <a:cs typeface="Open Sans"/>
                <a:sym typeface="Open Sans"/>
              </a:rPr>
              <a:t>Really liked the </a:t>
            </a:r>
            <a:r>
              <a:rPr lang="en" sz="1100" b="1">
                <a:solidFill>
                  <a:srgbClr val="DF382C"/>
                </a:solidFill>
                <a:latin typeface="Open Sans"/>
                <a:ea typeface="Open Sans"/>
                <a:cs typeface="Open Sans"/>
                <a:sym typeface="Open Sans"/>
              </a:rPr>
              <a:t>data science</a:t>
            </a:r>
            <a:r>
              <a:rPr lang="en" sz="1100">
                <a:solidFill>
                  <a:schemeClr val="accent1"/>
                </a:solidFill>
                <a:latin typeface="Open Sans"/>
                <a:ea typeface="Open Sans"/>
                <a:cs typeface="Open Sans"/>
                <a:sym typeface="Open Sans"/>
              </a:rPr>
              <a:t> aspect</a:t>
            </a:r>
            <a:endParaRPr sz="1100">
              <a:solidFill>
                <a:schemeClr val="accent1"/>
              </a:solidFill>
              <a:latin typeface="Open Sans"/>
              <a:ea typeface="Open Sans"/>
              <a:cs typeface="Open Sans"/>
              <a:sym typeface="Open Sans"/>
            </a:endParaRPr>
          </a:p>
          <a:p>
            <a:pPr marL="457200" lvl="0" indent="-298450" algn="l" rtl="0">
              <a:lnSpc>
                <a:spcPct val="115000"/>
              </a:lnSpc>
              <a:spcBef>
                <a:spcPts val="0"/>
              </a:spcBef>
              <a:spcAft>
                <a:spcPts val="0"/>
              </a:spcAft>
              <a:buClr>
                <a:schemeClr val="dk2"/>
              </a:buClr>
              <a:buSzPts val="1100"/>
              <a:buFont typeface="Open Sans"/>
              <a:buChar char="●"/>
            </a:pPr>
            <a:r>
              <a:rPr lang="en" sz="1100">
                <a:solidFill>
                  <a:schemeClr val="accent1"/>
                </a:solidFill>
                <a:latin typeface="Open Sans"/>
                <a:ea typeface="Open Sans"/>
                <a:cs typeface="Open Sans"/>
                <a:sym typeface="Open Sans"/>
              </a:rPr>
              <a:t>Dropped this minor to focus on </a:t>
            </a:r>
            <a:r>
              <a:rPr lang="en" sz="1100" b="1">
                <a:solidFill>
                  <a:schemeClr val="accent1"/>
                </a:solidFill>
                <a:latin typeface="Open Sans"/>
                <a:ea typeface="Open Sans"/>
                <a:cs typeface="Open Sans"/>
                <a:sym typeface="Open Sans"/>
              </a:rPr>
              <a:t>social sciences</a:t>
            </a:r>
            <a:endParaRPr sz="1300" b="1">
              <a:latin typeface="Open Sans"/>
              <a:ea typeface="Open Sans"/>
              <a:cs typeface="Open Sans"/>
              <a:sym typeface="Open Sans"/>
            </a:endParaRPr>
          </a:p>
        </p:txBody>
      </p:sp>
      <p:sp>
        <p:nvSpPr>
          <p:cNvPr id="267" name="Google Shape;267;p20"/>
          <p:cNvSpPr/>
          <p:nvPr/>
        </p:nvSpPr>
        <p:spPr>
          <a:xfrm>
            <a:off x="769875" y="3734050"/>
            <a:ext cx="3299700" cy="892800"/>
          </a:xfrm>
          <a:prstGeom prst="roundRect">
            <a:avLst>
              <a:gd name="adj" fmla="val 16667"/>
            </a:avLst>
          </a:prstGeom>
          <a:solidFill>
            <a:srgbClr val="DCF1E4"/>
          </a:solidFill>
          <a:ln w="9525" cap="flat" cmpd="sng">
            <a:solidFill>
              <a:srgbClr val="0C622E"/>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b="1" u="sng" dirty="0">
                <a:solidFill>
                  <a:srgbClr val="404247"/>
                </a:solidFill>
                <a:latin typeface="Open Sans"/>
                <a:ea typeface="Open Sans"/>
                <a:cs typeface="Open Sans"/>
                <a:sym typeface="Open Sans"/>
              </a:rPr>
              <a:t>Minor #2</a:t>
            </a:r>
            <a:r>
              <a:rPr lang="en" sz="1200" b="1" dirty="0">
                <a:solidFill>
                  <a:srgbClr val="404247"/>
                </a:solidFill>
                <a:latin typeface="Open Sans"/>
                <a:ea typeface="Open Sans"/>
                <a:cs typeface="Open Sans"/>
                <a:sym typeface="Open Sans"/>
              </a:rPr>
              <a:t>: </a:t>
            </a:r>
            <a:r>
              <a:rPr lang="en" sz="1300" b="1" dirty="0">
                <a:solidFill>
                  <a:srgbClr val="0C622E"/>
                </a:solidFill>
                <a:latin typeface="Open Sans"/>
                <a:ea typeface="Open Sans"/>
                <a:cs typeface="Open Sans"/>
                <a:sym typeface="Open Sans"/>
              </a:rPr>
              <a:t>Psychology</a:t>
            </a:r>
            <a:r>
              <a:rPr lang="en" sz="1300" dirty="0">
                <a:solidFill>
                  <a:srgbClr val="0C622E"/>
                </a:solidFill>
                <a:latin typeface="Open Sans"/>
                <a:ea typeface="Open Sans"/>
                <a:cs typeface="Open Sans"/>
                <a:sym typeface="Open Sans"/>
              </a:rPr>
              <a:t> </a:t>
            </a:r>
            <a:r>
              <a:rPr lang="en" sz="1300" dirty="0">
                <a:solidFill>
                  <a:schemeClr val="dk2"/>
                </a:solidFill>
                <a:latin typeface="Open Sans"/>
                <a:ea typeface="Open Sans"/>
                <a:cs typeface="Open Sans"/>
                <a:sym typeface="Open Sans"/>
              </a:rPr>
              <a:t>→ </a:t>
            </a:r>
            <a:r>
              <a:rPr lang="en" sz="1300" b="1" dirty="0">
                <a:solidFill>
                  <a:srgbClr val="3B71CA"/>
                </a:solidFill>
                <a:latin typeface="Open Sans"/>
                <a:ea typeface="Open Sans"/>
                <a:cs typeface="Open Sans"/>
                <a:sym typeface="Open Sans"/>
              </a:rPr>
              <a:t>sociology</a:t>
            </a:r>
            <a:endParaRPr sz="900" dirty="0">
              <a:solidFill>
                <a:srgbClr val="9E9E9E"/>
              </a:solidFill>
              <a:latin typeface="Open Sans"/>
              <a:ea typeface="Open Sans"/>
              <a:cs typeface="Open Sans"/>
              <a:sym typeface="Open Sans"/>
            </a:endParaRPr>
          </a:p>
          <a:p>
            <a:pPr marL="457200" lvl="0" indent="-298450" algn="l" rtl="0">
              <a:lnSpc>
                <a:spcPct val="115000"/>
              </a:lnSpc>
              <a:spcBef>
                <a:spcPts val="400"/>
              </a:spcBef>
              <a:spcAft>
                <a:spcPts val="0"/>
              </a:spcAft>
              <a:buClr>
                <a:schemeClr val="dk2"/>
              </a:buClr>
              <a:buSzPts val="1100"/>
              <a:buFont typeface="Open Sans"/>
              <a:buChar char="●"/>
            </a:pPr>
            <a:r>
              <a:rPr lang="en" sz="1100" b="1" dirty="0">
                <a:solidFill>
                  <a:schemeClr val="accent1"/>
                </a:solidFill>
                <a:latin typeface="Open Sans"/>
                <a:ea typeface="Open Sans"/>
                <a:cs typeface="Open Sans"/>
                <a:sym typeface="Open Sans"/>
              </a:rPr>
              <a:t>Sociology Of Health</a:t>
            </a:r>
            <a:r>
              <a:rPr lang="en" sz="1100" dirty="0">
                <a:solidFill>
                  <a:schemeClr val="accent1"/>
                </a:solidFill>
                <a:latin typeface="Open Sans"/>
                <a:ea typeface="Open Sans"/>
                <a:cs typeface="Open Sans"/>
                <a:sym typeface="Open Sans"/>
              </a:rPr>
              <a:t> introduced me to the “</a:t>
            </a:r>
            <a:r>
              <a:rPr lang="en" sz="1100" b="1" dirty="0">
                <a:solidFill>
                  <a:srgbClr val="3B71CA"/>
                </a:solidFill>
                <a:latin typeface="Open Sans"/>
                <a:ea typeface="Open Sans"/>
                <a:cs typeface="Open Sans"/>
                <a:sym typeface="Open Sans"/>
              </a:rPr>
              <a:t>public health lens</a:t>
            </a:r>
            <a:r>
              <a:rPr lang="en" sz="1100" dirty="0">
                <a:solidFill>
                  <a:schemeClr val="accent1"/>
                </a:solidFill>
                <a:latin typeface="Open Sans"/>
                <a:ea typeface="Open Sans"/>
                <a:cs typeface="Open Sans"/>
                <a:sym typeface="Open Sans"/>
              </a:rPr>
              <a:t>”</a:t>
            </a:r>
            <a:endParaRPr sz="1200" b="1" dirty="0">
              <a:solidFill>
                <a:srgbClr val="0C622E"/>
              </a:solidFill>
              <a:latin typeface="Open Sans"/>
              <a:ea typeface="Open Sans"/>
              <a:cs typeface="Open Sans"/>
              <a:sym typeface="Open Sans"/>
            </a:endParaRPr>
          </a:p>
        </p:txBody>
      </p:sp>
      <p:cxnSp>
        <p:nvCxnSpPr>
          <p:cNvPr id="268" name="Google Shape;268;p20"/>
          <p:cNvCxnSpPr>
            <a:stCxn id="266" idx="1"/>
            <a:endCxn id="267" idx="1"/>
          </p:cNvCxnSpPr>
          <p:nvPr/>
        </p:nvCxnSpPr>
        <p:spPr>
          <a:xfrm>
            <a:off x="729450" y="2975425"/>
            <a:ext cx="40500" cy="1205100"/>
          </a:xfrm>
          <a:prstGeom prst="curvedConnector3">
            <a:avLst>
              <a:gd name="adj1" fmla="val -587963"/>
            </a:avLst>
          </a:prstGeom>
          <a:noFill/>
          <a:ln w="19050" cap="flat" cmpd="sng">
            <a:solidFill>
              <a:schemeClr val="dk2"/>
            </a:solidFill>
            <a:prstDash val="solid"/>
            <a:round/>
            <a:headEnd type="none" w="med" len="med"/>
            <a:tailEnd type="triangle" w="med" len="med"/>
          </a:ln>
        </p:spPr>
      </p:cxnSp>
      <p:cxnSp>
        <p:nvCxnSpPr>
          <p:cNvPr id="269" name="Google Shape;269;p20"/>
          <p:cNvCxnSpPr>
            <a:stCxn id="265" idx="2"/>
            <a:endCxn id="266" idx="3"/>
          </p:cNvCxnSpPr>
          <p:nvPr/>
        </p:nvCxnSpPr>
        <p:spPr>
          <a:xfrm rot="5400000">
            <a:off x="3803850" y="2205625"/>
            <a:ext cx="995100" cy="544800"/>
          </a:xfrm>
          <a:prstGeom prst="curvedConnector2">
            <a:avLst/>
          </a:prstGeom>
          <a:noFill/>
          <a:ln w="19050" cap="flat" cmpd="sng">
            <a:solidFill>
              <a:schemeClr val="dk2"/>
            </a:solidFill>
            <a:prstDash val="solid"/>
            <a:round/>
            <a:headEnd type="none" w="med" len="med"/>
            <a:tailEnd type="triangle" w="med" len="med"/>
          </a:ln>
        </p:spPr>
      </p:cxnSp>
      <p:sp>
        <p:nvSpPr>
          <p:cNvPr id="270" name="Google Shape;270;p20"/>
          <p:cNvSpPr/>
          <p:nvPr/>
        </p:nvSpPr>
        <p:spPr>
          <a:xfrm>
            <a:off x="5387175" y="3661750"/>
            <a:ext cx="2681700" cy="1037400"/>
          </a:xfrm>
          <a:prstGeom prst="rect">
            <a:avLst/>
          </a:prstGeom>
          <a:solidFill>
            <a:srgbClr val="E5F4F8"/>
          </a:solidFill>
          <a:ln w="9525" cap="flat" cmpd="sng">
            <a:solidFill>
              <a:srgbClr val="3B7E94"/>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3B7E94"/>
                </a:solidFill>
                <a:latin typeface="Open Sans"/>
                <a:ea typeface="Open Sans"/>
                <a:cs typeface="Open Sans"/>
                <a:sym typeface="Open Sans"/>
              </a:rPr>
              <a:t>Applied to medical school</a:t>
            </a:r>
            <a:endParaRPr>
              <a:solidFill>
                <a:srgbClr val="54B4D3"/>
              </a:solidFill>
              <a:latin typeface="Open Sans"/>
              <a:ea typeface="Open Sans"/>
              <a:cs typeface="Open Sans"/>
              <a:sym typeface="Open Sans"/>
            </a:endParaRPr>
          </a:p>
          <a:p>
            <a:pPr marL="457200" lvl="0" indent="-304800" algn="l" rtl="0">
              <a:spcBef>
                <a:spcPts val="600"/>
              </a:spcBef>
              <a:spcAft>
                <a:spcPts val="0"/>
              </a:spcAft>
              <a:buClr>
                <a:srgbClr val="1A1A1A"/>
              </a:buClr>
              <a:buSzPts val="1200"/>
              <a:buFont typeface="Open Sans"/>
              <a:buChar char="●"/>
            </a:pPr>
            <a:r>
              <a:rPr lang="en" sz="1200">
                <a:solidFill>
                  <a:srgbClr val="1A1A1A"/>
                </a:solidFill>
                <a:latin typeface="Open Sans"/>
                <a:ea typeface="Open Sans"/>
                <a:cs typeface="Open Sans"/>
                <a:sym typeface="Open Sans"/>
              </a:rPr>
              <a:t>Wanted to do </a:t>
            </a:r>
            <a:r>
              <a:rPr lang="en" sz="1200" b="1">
                <a:solidFill>
                  <a:srgbClr val="14A44D"/>
                </a:solidFill>
                <a:latin typeface="Open Sans"/>
                <a:ea typeface="Open Sans"/>
                <a:cs typeface="Open Sans"/>
                <a:sym typeface="Open Sans"/>
              </a:rPr>
              <a:t>psychiatry</a:t>
            </a:r>
            <a:endParaRPr sz="1200" b="1">
              <a:solidFill>
                <a:srgbClr val="14A44D"/>
              </a:solidFill>
              <a:latin typeface="Open Sans"/>
              <a:ea typeface="Open Sans"/>
              <a:cs typeface="Open Sans"/>
              <a:sym typeface="Open Sans"/>
            </a:endParaRPr>
          </a:p>
          <a:p>
            <a:pPr marL="457200" lvl="0" indent="-304800" algn="l" rtl="0">
              <a:spcBef>
                <a:spcPts val="0"/>
              </a:spcBef>
              <a:spcAft>
                <a:spcPts val="0"/>
              </a:spcAft>
              <a:buClr>
                <a:srgbClr val="1A1A1A"/>
              </a:buClr>
              <a:buSzPts val="1200"/>
              <a:buFont typeface="Open Sans"/>
              <a:buChar char="●"/>
            </a:pPr>
            <a:r>
              <a:rPr lang="en" sz="1200">
                <a:solidFill>
                  <a:srgbClr val="1A1A1A"/>
                </a:solidFill>
                <a:latin typeface="Open Sans"/>
                <a:ea typeface="Open Sans"/>
                <a:cs typeface="Open Sans"/>
                <a:sym typeface="Open Sans"/>
              </a:rPr>
              <a:t>Backup plan was grad school (MPH or biostatistics)</a:t>
            </a:r>
            <a:endParaRPr sz="1200">
              <a:solidFill>
                <a:srgbClr val="1A1A1A"/>
              </a:solidFill>
              <a:latin typeface="Open Sans"/>
              <a:ea typeface="Open Sans"/>
              <a:cs typeface="Open Sans"/>
              <a:sym typeface="Open Sans"/>
            </a:endParaRPr>
          </a:p>
          <a:p>
            <a:pPr marL="0" lvl="0" indent="0" algn="l" rtl="0">
              <a:spcBef>
                <a:spcPts val="0"/>
              </a:spcBef>
              <a:spcAft>
                <a:spcPts val="0"/>
              </a:spcAft>
              <a:buNone/>
            </a:pPr>
            <a:endParaRPr sz="1200">
              <a:solidFill>
                <a:srgbClr val="1A1A1A"/>
              </a:solidFill>
              <a:latin typeface="Open Sans"/>
              <a:ea typeface="Open Sans"/>
              <a:cs typeface="Open Sans"/>
              <a:sym typeface="Open Sans"/>
            </a:endParaRPr>
          </a:p>
        </p:txBody>
      </p:sp>
      <p:cxnSp>
        <p:nvCxnSpPr>
          <p:cNvPr id="271" name="Google Shape;271;p20"/>
          <p:cNvCxnSpPr>
            <a:stCxn id="267" idx="3"/>
            <a:endCxn id="270" idx="1"/>
          </p:cNvCxnSpPr>
          <p:nvPr/>
        </p:nvCxnSpPr>
        <p:spPr>
          <a:xfrm>
            <a:off x="4069575" y="4180450"/>
            <a:ext cx="1317600" cy="600"/>
          </a:xfrm>
          <a:prstGeom prst="bentConnector3">
            <a:avLst>
              <a:gd name="adj1" fmla="val 50000"/>
            </a:avLst>
          </a:prstGeom>
          <a:noFill/>
          <a:ln w="19050" cap="flat" cmpd="sng">
            <a:solidFill>
              <a:schemeClr val="dk2"/>
            </a:solidFill>
            <a:prstDash val="solid"/>
            <a:round/>
            <a:headEnd type="none" w="med" len="med"/>
            <a:tailEnd type="triangle" w="med" len="med"/>
          </a:ln>
        </p:spPr>
      </p:cxnSp>
      <p:cxnSp>
        <p:nvCxnSpPr>
          <p:cNvPr id="272" name="Google Shape;272;p20"/>
          <p:cNvCxnSpPr>
            <a:stCxn id="265" idx="3"/>
            <a:endCxn id="270" idx="0"/>
          </p:cNvCxnSpPr>
          <p:nvPr/>
        </p:nvCxnSpPr>
        <p:spPr>
          <a:xfrm>
            <a:off x="6255900" y="1686775"/>
            <a:ext cx="472200" cy="1974900"/>
          </a:xfrm>
          <a:prstGeom prst="bentConnector2">
            <a:avLst/>
          </a:prstGeom>
          <a:noFill/>
          <a:ln w="19050" cap="flat" cmpd="sng">
            <a:solidFill>
              <a:schemeClr val="dk2"/>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6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6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70"/>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71"/>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1"/>
          <p:cNvSpPr/>
          <p:nvPr/>
        </p:nvSpPr>
        <p:spPr>
          <a:xfrm>
            <a:off x="5488875" y="2821500"/>
            <a:ext cx="2073300" cy="691500"/>
          </a:xfrm>
          <a:prstGeom prst="roundRect">
            <a:avLst>
              <a:gd name="adj" fmla="val 16667"/>
            </a:avLst>
          </a:prstGeom>
          <a:solidFill>
            <a:srgbClr val="FAE4E8"/>
          </a:solidFill>
          <a:ln w="9525" cap="flat" cmpd="sng">
            <a:solidFill>
              <a:srgbClr val="B03D5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rgbClr val="1A1A1A"/>
                </a:solidFill>
                <a:latin typeface="Open Sans"/>
                <a:ea typeface="Open Sans"/>
                <a:cs typeface="Open Sans"/>
                <a:sym typeface="Open Sans"/>
              </a:rPr>
              <a:t>Started my </a:t>
            </a:r>
            <a:r>
              <a:rPr lang="en" sz="1500" b="1">
                <a:solidFill>
                  <a:srgbClr val="DF382C"/>
                </a:solidFill>
                <a:latin typeface="Open Sans"/>
                <a:ea typeface="Open Sans"/>
                <a:cs typeface="Open Sans"/>
                <a:sym typeface="Open Sans"/>
              </a:rPr>
              <a:t>MPH</a:t>
            </a:r>
            <a:r>
              <a:rPr lang="en" sz="1500">
                <a:solidFill>
                  <a:srgbClr val="1A1A1A"/>
                </a:solidFill>
                <a:latin typeface="Open Sans"/>
                <a:ea typeface="Open Sans"/>
                <a:cs typeface="Open Sans"/>
                <a:sym typeface="Open Sans"/>
              </a:rPr>
              <a:t>…</a:t>
            </a:r>
            <a:endParaRPr sz="1000">
              <a:solidFill>
                <a:srgbClr val="1A1A1A"/>
              </a:solidFill>
              <a:latin typeface="Open Sans"/>
              <a:ea typeface="Open Sans"/>
              <a:cs typeface="Open Sans"/>
              <a:sym typeface="Open Sans"/>
            </a:endParaRPr>
          </a:p>
        </p:txBody>
      </p:sp>
      <p:sp>
        <p:nvSpPr>
          <p:cNvPr id="280" name="Google Shape;280;p21"/>
          <p:cNvSpPr txBox="1">
            <a:spLocks noGrp="1"/>
          </p:cNvSpPr>
          <p:nvPr>
            <p:ph type="title"/>
          </p:nvPr>
        </p:nvSpPr>
        <p:spPr>
          <a:xfrm>
            <a:off x="729450" y="632850"/>
            <a:ext cx="6587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858585"/>
                </a:solidFill>
              </a:rPr>
              <a:t>My path here: </a:t>
            </a:r>
            <a:r>
              <a:rPr lang="en"/>
              <a:t>Med school / MPH</a:t>
            </a:r>
            <a:endParaRPr/>
          </a:p>
        </p:txBody>
      </p:sp>
      <p:sp>
        <p:nvSpPr>
          <p:cNvPr id="281" name="Google Shape;281;p21"/>
          <p:cNvSpPr/>
          <p:nvPr/>
        </p:nvSpPr>
        <p:spPr>
          <a:xfrm>
            <a:off x="7421600" y="477124"/>
            <a:ext cx="221100" cy="22110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82" name="Google Shape;282;p21"/>
          <p:cNvSpPr/>
          <p:nvPr/>
        </p:nvSpPr>
        <p:spPr>
          <a:xfrm rot="1324541">
            <a:off x="7863501" y="698361"/>
            <a:ext cx="221110" cy="22111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83" name="Google Shape;283;p21"/>
          <p:cNvSpPr/>
          <p:nvPr/>
        </p:nvSpPr>
        <p:spPr>
          <a:xfrm rot="1420700">
            <a:off x="8416105" y="35092"/>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84" name="Google Shape;284;p21"/>
          <p:cNvSpPr/>
          <p:nvPr/>
        </p:nvSpPr>
        <p:spPr>
          <a:xfrm rot="-1554271">
            <a:off x="8416202" y="477034"/>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85" name="Google Shape;285;p21"/>
          <p:cNvSpPr/>
          <p:nvPr/>
        </p:nvSpPr>
        <p:spPr>
          <a:xfrm rot="1587637">
            <a:off x="8416220" y="919217"/>
            <a:ext cx="220834" cy="220834"/>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86" name="Google Shape;286;p21"/>
          <p:cNvSpPr/>
          <p:nvPr/>
        </p:nvSpPr>
        <p:spPr>
          <a:xfrm rot="1863428">
            <a:off x="7863843" y="256123"/>
            <a:ext cx="220976" cy="220976"/>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87" name="Google Shape;287;p21"/>
          <p:cNvSpPr/>
          <p:nvPr/>
        </p:nvSpPr>
        <p:spPr>
          <a:xfrm>
            <a:off x="7453979" y="509503"/>
            <a:ext cx="156300" cy="156300"/>
          </a:xfrm>
          <a:prstGeom prst="ellipse">
            <a:avLst/>
          </a:prstGeom>
          <a:solidFill>
            <a:srgbClr val="14A44D"/>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88" name="Google Shape;288;p21"/>
          <p:cNvSpPr/>
          <p:nvPr/>
        </p:nvSpPr>
        <p:spPr>
          <a:xfrm rot="1327715">
            <a:off x="7895842" y="730745"/>
            <a:ext cx="156098" cy="156098"/>
          </a:xfrm>
          <a:prstGeom prst="ellipse">
            <a:avLst/>
          </a:prstGeom>
          <a:solidFill>
            <a:srgbClr val="DF382C"/>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89" name="Google Shape;289;p21"/>
          <p:cNvSpPr/>
          <p:nvPr/>
        </p:nvSpPr>
        <p:spPr>
          <a:xfrm rot="1865749">
            <a:off x="7896092" y="288540"/>
            <a:ext cx="156253" cy="156253"/>
          </a:xfrm>
          <a:prstGeom prst="ellipse">
            <a:avLst/>
          </a:prstGeom>
          <a:solidFill>
            <a:srgbClr val="896110"/>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90" name="Google Shape;290;p21"/>
          <p:cNvSpPr/>
          <p:nvPr/>
        </p:nvSpPr>
        <p:spPr>
          <a:xfrm rot="1585058">
            <a:off x="8448572" y="951635"/>
            <a:ext cx="156436" cy="156436"/>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91" name="Google Shape;291;p21"/>
          <p:cNvSpPr/>
          <p:nvPr/>
        </p:nvSpPr>
        <p:spPr>
          <a:xfrm rot="-1558464">
            <a:off x="8448596" y="509322"/>
            <a:ext cx="156175" cy="156175"/>
          </a:xfrm>
          <a:prstGeom prst="ellipse">
            <a:avLst/>
          </a:prstGeom>
          <a:solidFill>
            <a:schemeClr val="dk2"/>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292" name="Google Shape;292;p21"/>
          <p:cNvSpPr/>
          <p:nvPr/>
        </p:nvSpPr>
        <p:spPr>
          <a:xfrm rot="1419653">
            <a:off x="8448541" y="67439"/>
            <a:ext cx="156233" cy="156233"/>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293" name="Google Shape;293;p21"/>
          <p:cNvCxnSpPr>
            <a:stCxn id="282" idx="7"/>
            <a:endCxn id="284" idx="2"/>
          </p:cNvCxnSpPr>
          <p:nvPr/>
        </p:nvCxnSpPr>
        <p:spPr>
          <a:xfrm rot="10800000" flipH="1">
            <a:off x="8075880" y="635954"/>
            <a:ext cx="351300" cy="129900"/>
          </a:xfrm>
          <a:prstGeom prst="straightConnector1">
            <a:avLst/>
          </a:prstGeom>
          <a:noFill/>
          <a:ln w="18425" cap="flat" cmpd="sng">
            <a:solidFill>
              <a:schemeClr val="dk2"/>
            </a:solidFill>
            <a:prstDash val="solid"/>
            <a:round/>
            <a:headEnd type="none" w="med" len="med"/>
            <a:tailEnd type="triangle" w="med" len="med"/>
          </a:ln>
        </p:spPr>
      </p:cxnSp>
      <p:cxnSp>
        <p:nvCxnSpPr>
          <p:cNvPr id="294" name="Google Shape;294;p21"/>
          <p:cNvCxnSpPr>
            <a:stCxn id="281" idx="5"/>
            <a:endCxn id="282" idx="2"/>
          </p:cNvCxnSpPr>
          <p:nvPr/>
        </p:nvCxnSpPr>
        <p:spPr>
          <a:xfrm>
            <a:off x="7610321" y="665845"/>
            <a:ext cx="261300" cy="101400"/>
          </a:xfrm>
          <a:prstGeom prst="straightConnector1">
            <a:avLst/>
          </a:prstGeom>
          <a:noFill/>
          <a:ln w="18425" cap="flat" cmpd="sng">
            <a:solidFill>
              <a:schemeClr val="dk2"/>
            </a:solidFill>
            <a:prstDash val="solid"/>
            <a:round/>
            <a:headEnd type="none" w="med" len="med"/>
            <a:tailEnd type="triangle" w="med" len="med"/>
          </a:ln>
        </p:spPr>
      </p:cxnSp>
      <p:cxnSp>
        <p:nvCxnSpPr>
          <p:cNvPr id="295" name="Google Shape;295;p21"/>
          <p:cNvCxnSpPr>
            <a:stCxn id="282" idx="6"/>
            <a:endCxn id="285" idx="2"/>
          </p:cNvCxnSpPr>
          <p:nvPr/>
        </p:nvCxnSpPr>
        <p:spPr>
          <a:xfrm>
            <a:off x="8076506" y="850466"/>
            <a:ext cx="351300" cy="129900"/>
          </a:xfrm>
          <a:prstGeom prst="straightConnector1">
            <a:avLst/>
          </a:prstGeom>
          <a:noFill/>
          <a:ln w="9200" cap="flat" cmpd="sng">
            <a:solidFill>
              <a:srgbClr val="858585"/>
            </a:solidFill>
            <a:prstDash val="dot"/>
            <a:round/>
            <a:headEnd type="none" w="med" len="med"/>
            <a:tailEnd type="triangle" w="med" len="med"/>
          </a:ln>
        </p:spPr>
      </p:cxnSp>
      <p:cxnSp>
        <p:nvCxnSpPr>
          <p:cNvPr id="296" name="Google Shape;296;p21"/>
          <p:cNvCxnSpPr>
            <a:stCxn id="281" idx="7"/>
            <a:endCxn id="286" idx="3"/>
          </p:cNvCxnSpPr>
          <p:nvPr/>
        </p:nvCxnSpPr>
        <p:spPr>
          <a:xfrm rot="10800000" flipH="1">
            <a:off x="7610321" y="393104"/>
            <a:ext cx="256800" cy="116400"/>
          </a:xfrm>
          <a:prstGeom prst="straightConnector1">
            <a:avLst/>
          </a:prstGeom>
          <a:noFill/>
          <a:ln w="9200" cap="flat" cmpd="sng">
            <a:solidFill>
              <a:srgbClr val="858585"/>
            </a:solidFill>
            <a:prstDash val="dot"/>
            <a:round/>
            <a:headEnd type="none" w="med" len="med"/>
            <a:tailEnd type="triangle" w="med" len="med"/>
          </a:ln>
        </p:spPr>
      </p:cxnSp>
      <p:cxnSp>
        <p:nvCxnSpPr>
          <p:cNvPr id="297" name="Google Shape;297;p21"/>
          <p:cNvCxnSpPr>
            <a:stCxn id="286" idx="6"/>
            <a:endCxn id="284" idx="1"/>
          </p:cNvCxnSpPr>
          <p:nvPr/>
        </p:nvCxnSpPr>
        <p:spPr>
          <a:xfrm>
            <a:off x="8068981" y="423611"/>
            <a:ext cx="353400" cy="127800"/>
          </a:xfrm>
          <a:prstGeom prst="straightConnector1">
            <a:avLst/>
          </a:prstGeom>
          <a:noFill/>
          <a:ln w="9200" cap="flat" cmpd="sng">
            <a:solidFill>
              <a:srgbClr val="858585"/>
            </a:solidFill>
            <a:prstDash val="dot"/>
            <a:round/>
            <a:headEnd type="none" w="med" len="med"/>
            <a:tailEnd type="triangle" w="med" len="med"/>
          </a:ln>
        </p:spPr>
      </p:cxnSp>
      <p:cxnSp>
        <p:nvCxnSpPr>
          <p:cNvPr id="298" name="Google Shape;298;p21"/>
          <p:cNvCxnSpPr>
            <a:stCxn id="286" idx="7"/>
            <a:endCxn id="283" idx="3"/>
          </p:cNvCxnSpPr>
          <p:nvPr/>
        </p:nvCxnSpPr>
        <p:spPr>
          <a:xfrm rot="10800000" flipH="1">
            <a:off x="8081564" y="185789"/>
            <a:ext cx="342000" cy="154200"/>
          </a:xfrm>
          <a:prstGeom prst="straightConnector1">
            <a:avLst/>
          </a:prstGeom>
          <a:noFill/>
          <a:ln w="9200" cap="flat" cmpd="sng">
            <a:solidFill>
              <a:srgbClr val="858585"/>
            </a:solidFill>
            <a:prstDash val="dot"/>
            <a:round/>
            <a:headEnd type="none" w="med" len="med"/>
            <a:tailEnd type="triangle" w="med" len="med"/>
          </a:ln>
        </p:spPr>
      </p:cxnSp>
      <p:sp>
        <p:nvSpPr>
          <p:cNvPr id="299" name="Google Shape;299;p21"/>
          <p:cNvSpPr/>
          <p:nvPr/>
        </p:nvSpPr>
        <p:spPr>
          <a:xfrm rot="1420700">
            <a:off x="8885604" y="220815"/>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00" name="Google Shape;300;p21"/>
          <p:cNvSpPr/>
          <p:nvPr/>
        </p:nvSpPr>
        <p:spPr>
          <a:xfrm rot="-1554271">
            <a:off x="8885700" y="662757"/>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301" name="Google Shape;301;p21"/>
          <p:cNvCxnSpPr>
            <a:stCxn id="284" idx="5"/>
            <a:endCxn id="300" idx="1"/>
          </p:cNvCxnSpPr>
          <p:nvPr/>
        </p:nvCxnSpPr>
        <p:spPr>
          <a:xfrm>
            <a:off x="8631235" y="623761"/>
            <a:ext cx="260400" cy="113400"/>
          </a:xfrm>
          <a:prstGeom prst="straightConnector1">
            <a:avLst/>
          </a:prstGeom>
          <a:noFill/>
          <a:ln w="13825" cap="flat" cmpd="sng">
            <a:solidFill>
              <a:schemeClr val="dk2"/>
            </a:solidFill>
            <a:prstDash val="dot"/>
            <a:round/>
            <a:headEnd type="none" w="med" len="med"/>
            <a:tailEnd type="triangle" w="med" len="med"/>
          </a:ln>
        </p:spPr>
      </p:cxnSp>
      <p:cxnSp>
        <p:nvCxnSpPr>
          <p:cNvPr id="302" name="Google Shape;302;p21"/>
          <p:cNvCxnSpPr>
            <a:stCxn id="284" idx="6"/>
            <a:endCxn id="299" idx="3"/>
          </p:cNvCxnSpPr>
          <p:nvPr/>
        </p:nvCxnSpPr>
        <p:spPr>
          <a:xfrm rot="10800000" flipH="1">
            <a:off x="8626210" y="371593"/>
            <a:ext cx="267000" cy="167700"/>
          </a:xfrm>
          <a:prstGeom prst="straightConnector1">
            <a:avLst/>
          </a:prstGeom>
          <a:noFill/>
          <a:ln w="13825" cap="flat" cmpd="sng">
            <a:solidFill>
              <a:schemeClr val="dk2"/>
            </a:solidFill>
            <a:prstDash val="dot"/>
            <a:round/>
            <a:headEnd type="none" w="med" len="med"/>
            <a:tailEnd type="triangle" w="med" len="med"/>
          </a:ln>
        </p:spPr>
      </p:cxnSp>
      <p:sp>
        <p:nvSpPr>
          <p:cNvPr id="303" name="Google Shape;303;p21"/>
          <p:cNvSpPr/>
          <p:nvPr/>
        </p:nvSpPr>
        <p:spPr>
          <a:xfrm>
            <a:off x="884500" y="1536600"/>
            <a:ext cx="3213600" cy="776100"/>
          </a:xfrm>
          <a:prstGeom prst="roundRect">
            <a:avLst>
              <a:gd name="adj" fmla="val 16667"/>
            </a:avLst>
          </a:prstGeom>
          <a:noFill/>
          <a:ln w="19050" cap="flat" cmpd="sng">
            <a:solidFill>
              <a:srgbClr val="0C622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a:solidFill>
                  <a:srgbClr val="1A1A1A"/>
                </a:solidFill>
                <a:latin typeface="Open Sans"/>
                <a:ea typeface="Open Sans"/>
                <a:cs typeface="Open Sans"/>
                <a:sym typeface="Open Sans"/>
              </a:rPr>
              <a:t>Initially wanted to do </a:t>
            </a:r>
            <a:r>
              <a:rPr lang="en" sz="1300" b="1">
                <a:solidFill>
                  <a:srgbClr val="356635"/>
                </a:solidFill>
                <a:latin typeface="Open Sans"/>
                <a:ea typeface="Open Sans"/>
                <a:cs typeface="Open Sans"/>
                <a:sym typeface="Open Sans"/>
              </a:rPr>
              <a:t>psychiatry </a:t>
            </a:r>
            <a:endParaRPr sz="1200">
              <a:solidFill>
                <a:srgbClr val="356635"/>
              </a:solidFill>
              <a:latin typeface="Open Sans"/>
              <a:ea typeface="Open Sans"/>
              <a:cs typeface="Open Sans"/>
              <a:sym typeface="Open Sans"/>
            </a:endParaRPr>
          </a:p>
          <a:p>
            <a:pPr marL="228600" marR="212093" lvl="0" indent="0" algn="ctr" rtl="0">
              <a:spcBef>
                <a:spcPts val="0"/>
              </a:spcBef>
              <a:spcAft>
                <a:spcPts val="0"/>
              </a:spcAft>
              <a:buNone/>
            </a:pPr>
            <a:r>
              <a:rPr lang="en" sz="1100" b="1">
                <a:solidFill>
                  <a:srgbClr val="896110"/>
                </a:solidFill>
                <a:latin typeface="Open Sans"/>
                <a:ea typeface="Open Sans"/>
                <a:cs typeface="Open Sans"/>
                <a:sym typeface="Open Sans"/>
              </a:rPr>
              <a:t>Microbiology</a:t>
            </a:r>
            <a:r>
              <a:rPr lang="en" sz="1100">
                <a:solidFill>
                  <a:srgbClr val="896110"/>
                </a:solidFill>
                <a:latin typeface="Open Sans"/>
                <a:ea typeface="Open Sans"/>
                <a:cs typeface="Open Sans"/>
                <a:sym typeface="Open Sans"/>
              </a:rPr>
              <a:t> </a:t>
            </a:r>
            <a:r>
              <a:rPr lang="en" sz="1100">
                <a:solidFill>
                  <a:srgbClr val="858585"/>
                </a:solidFill>
                <a:latin typeface="Open Sans"/>
                <a:ea typeface="Open Sans"/>
                <a:cs typeface="Open Sans"/>
                <a:sym typeface="Open Sans"/>
              </a:rPr>
              <a:t>was one of my</a:t>
            </a:r>
            <a:r>
              <a:rPr lang="en" sz="1100">
                <a:solidFill>
                  <a:schemeClr val="dk2"/>
                </a:solidFill>
                <a:latin typeface="Open Sans"/>
                <a:ea typeface="Open Sans"/>
                <a:cs typeface="Open Sans"/>
                <a:sym typeface="Open Sans"/>
              </a:rPr>
              <a:t> </a:t>
            </a:r>
            <a:r>
              <a:rPr lang="en" sz="1100" i="1">
                <a:solidFill>
                  <a:schemeClr val="dk2"/>
                </a:solidFill>
                <a:latin typeface="Open Sans"/>
                <a:ea typeface="Open Sans"/>
                <a:cs typeface="Open Sans"/>
                <a:sym typeface="Open Sans"/>
              </a:rPr>
              <a:t>least</a:t>
            </a:r>
            <a:r>
              <a:rPr lang="en" sz="1100">
                <a:solidFill>
                  <a:schemeClr val="dk2"/>
                </a:solidFill>
                <a:latin typeface="Open Sans"/>
                <a:ea typeface="Open Sans"/>
                <a:cs typeface="Open Sans"/>
                <a:sym typeface="Open Sans"/>
              </a:rPr>
              <a:t> favorite </a:t>
            </a:r>
            <a:r>
              <a:rPr lang="en" sz="1100">
                <a:solidFill>
                  <a:srgbClr val="858585"/>
                </a:solidFill>
                <a:latin typeface="Open Sans"/>
                <a:ea typeface="Open Sans"/>
                <a:cs typeface="Open Sans"/>
                <a:sym typeface="Open Sans"/>
              </a:rPr>
              <a:t>portions of med school</a:t>
            </a:r>
            <a:r>
              <a:rPr lang="en" sz="1100">
                <a:solidFill>
                  <a:srgbClr val="1A1A1A"/>
                </a:solidFill>
                <a:latin typeface="Open Sans"/>
                <a:ea typeface="Open Sans"/>
                <a:cs typeface="Open Sans"/>
                <a:sym typeface="Open Sans"/>
              </a:rPr>
              <a:t> </a:t>
            </a:r>
            <a:endParaRPr sz="1100">
              <a:solidFill>
                <a:srgbClr val="1A1A1A"/>
              </a:solidFill>
              <a:latin typeface="Open Sans"/>
              <a:ea typeface="Open Sans"/>
              <a:cs typeface="Open Sans"/>
              <a:sym typeface="Open Sans"/>
            </a:endParaRPr>
          </a:p>
        </p:txBody>
      </p:sp>
      <p:sp>
        <p:nvSpPr>
          <p:cNvPr id="304" name="Google Shape;304;p21"/>
          <p:cNvSpPr txBox="1"/>
          <p:nvPr/>
        </p:nvSpPr>
        <p:spPr>
          <a:xfrm>
            <a:off x="1041400" y="2312700"/>
            <a:ext cx="2896800" cy="38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a:solidFill>
                  <a:schemeClr val="dk2"/>
                </a:solidFill>
                <a:latin typeface="Open Sans"/>
                <a:ea typeface="Open Sans"/>
                <a:cs typeface="Open Sans"/>
                <a:sym typeface="Open Sans"/>
              </a:rPr>
              <a:t>-- AND --</a:t>
            </a:r>
            <a:endParaRPr sz="1300">
              <a:solidFill>
                <a:schemeClr val="dk2"/>
              </a:solidFill>
              <a:latin typeface="Open Sans"/>
              <a:ea typeface="Open Sans"/>
              <a:cs typeface="Open Sans"/>
              <a:sym typeface="Open Sans"/>
            </a:endParaRPr>
          </a:p>
        </p:txBody>
      </p:sp>
      <p:sp>
        <p:nvSpPr>
          <p:cNvPr id="305" name="Google Shape;305;p21"/>
          <p:cNvSpPr/>
          <p:nvPr/>
        </p:nvSpPr>
        <p:spPr>
          <a:xfrm>
            <a:off x="884500" y="2697600"/>
            <a:ext cx="3213600" cy="939300"/>
          </a:xfrm>
          <a:prstGeom prst="roundRect">
            <a:avLst>
              <a:gd name="adj" fmla="val 16667"/>
            </a:avLst>
          </a:prstGeom>
          <a:noFill/>
          <a:ln w="19050" cap="flat" cmpd="sng">
            <a:solidFill>
              <a:srgbClr val="2F5A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a:solidFill>
                  <a:srgbClr val="1A1A1A"/>
                </a:solidFill>
                <a:latin typeface="Open Sans"/>
                <a:ea typeface="Open Sans"/>
                <a:cs typeface="Open Sans"/>
                <a:sym typeface="Open Sans"/>
              </a:rPr>
              <a:t>Had enough interest in </a:t>
            </a:r>
            <a:r>
              <a:rPr lang="en" sz="1300" b="1">
                <a:solidFill>
                  <a:srgbClr val="1A1A1A"/>
                </a:solidFill>
                <a:latin typeface="Open Sans"/>
                <a:ea typeface="Open Sans"/>
                <a:cs typeface="Open Sans"/>
                <a:sym typeface="Open Sans"/>
              </a:rPr>
              <a:t>public health</a:t>
            </a:r>
            <a:r>
              <a:rPr lang="en" sz="1300">
                <a:solidFill>
                  <a:srgbClr val="1A1A1A"/>
                </a:solidFill>
                <a:latin typeface="Open Sans"/>
                <a:ea typeface="Open Sans"/>
                <a:cs typeface="Open Sans"/>
                <a:sym typeface="Open Sans"/>
              </a:rPr>
              <a:t> sphere to do a </a:t>
            </a:r>
            <a:r>
              <a:rPr lang="en" sz="1300" b="1">
                <a:solidFill>
                  <a:srgbClr val="1A1A1A"/>
                </a:solidFill>
                <a:latin typeface="Open Sans"/>
                <a:ea typeface="Open Sans"/>
                <a:cs typeface="Open Sans"/>
                <a:sym typeface="Open Sans"/>
              </a:rPr>
              <a:t>MPH </a:t>
            </a:r>
            <a:r>
              <a:rPr lang="en" sz="1300">
                <a:solidFill>
                  <a:srgbClr val="1A1A1A"/>
                </a:solidFill>
                <a:latin typeface="Open Sans"/>
                <a:ea typeface="Open Sans"/>
                <a:cs typeface="Open Sans"/>
                <a:sym typeface="Open Sans"/>
              </a:rPr>
              <a:t>too</a:t>
            </a:r>
            <a:endParaRPr sz="1300">
              <a:solidFill>
                <a:srgbClr val="1A1A1A"/>
              </a:solidFill>
              <a:latin typeface="Open Sans"/>
              <a:ea typeface="Open Sans"/>
              <a:cs typeface="Open Sans"/>
              <a:sym typeface="Open Sans"/>
            </a:endParaRPr>
          </a:p>
          <a:p>
            <a:pPr marL="228600" marR="212093" lvl="0" indent="0" algn="l" rtl="0">
              <a:spcBef>
                <a:spcPts val="0"/>
              </a:spcBef>
              <a:spcAft>
                <a:spcPts val="0"/>
              </a:spcAft>
              <a:buNone/>
            </a:pPr>
            <a:r>
              <a:rPr lang="en" sz="1100" u="sng">
                <a:solidFill>
                  <a:srgbClr val="1A1A1A"/>
                </a:solidFill>
                <a:latin typeface="Open Sans"/>
                <a:ea typeface="Open Sans"/>
                <a:cs typeface="Open Sans"/>
                <a:sym typeface="Open Sans"/>
              </a:rPr>
              <a:t>But</a:t>
            </a:r>
            <a:r>
              <a:rPr lang="en" sz="1100">
                <a:solidFill>
                  <a:srgbClr val="1A1A1A"/>
                </a:solidFill>
                <a:latin typeface="Open Sans"/>
                <a:ea typeface="Open Sans"/>
                <a:cs typeface="Open Sans"/>
                <a:sym typeface="Open Sans"/>
              </a:rPr>
              <a:t>: </a:t>
            </a:r>
            <a:r>
              <a:rPr lang="en" sz="1100">
                <a:solidFill>
                  <a:srgbClr val="858585"/>
                </a:solidFill>
                <a:latin typeface="Open Sans"/>
                <a:ea typeface="Open Sans"/>
                <a:cs typeface="Open Sans"/>
                <a:sym typeface="Open Sans"/>
              </a:rPr>
              <a:t>I wanted to do chronic disease &amp;/or </a:t>
            </a:r>
            <a:r>
              <a:rPr lang="en" sz="1100" b="1">
                <a:solidFill>
                  <a:srgbClr val="2F5AA2"/>
                </a:solidFill>
                <a:latin typeface="Open Sans"/>
                <a:ea typeface="Open Sans"/>
                <a:cs typeface="Open Sans"/>
                <a:sym typeface="Open Sans"/>
              </a:rPr>
              <a:t>addiction epidemiology</a:t>
            </a:r>
            <a:endParaRPr sz="1100" b="1">
              <a:solidFill>
                <a:srgbClr val="2F5AA2"/>
              </a:solidFill>
              <a:latin typeface="Open Sans"/>
              <a:ea typeface="Open Sans"/>
              <a:cs typeface="Open Sans"/>
              <a:sym typeface="Open Sans"/>
            </a:endParaRPr>
          </a:p>
        </p:txBody>
      </p:sp>
      <p:sp>
        <p:nvSpPr>
          <p:cNvPr id="306" name="Google Shape;306;p21"/>
          <p:cNvSpPr/>
          <p:nvPr/>
        </p:nvSpPr>
        <p:spPr>
          <a:xfrm>
            <a:off x="4907625" y="1506600"/>
            <a:ext cx="2994900" cy="836100"/>
          </a:xfrm>
          <a:prstGeom prst="roundRect">
            <a:avLst>
              <a:gd name="adj" fmla="val 16667"/>
            </a:avLst>
          </a:prstGeom>
          <a:solidFill>
            <a:srgbClr val="FBF1DD"/>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a:solidFill>
                  <a:srgbClr val="1A1A1A"/>
                </a:solidFill>
                <a:latin typeface="Open Sans"/>
                <a:ea typeface="Open Sans"/>
                <a:cs typeface="Open Sans"/>
                <a:sym typeface="Open Sans"/>
              </a:rPr>
              <a:t>Fell in love with the </a:t>
            </a:r>
            <a:r>
              <a:rPr lang="en" sz="1300" b="1">
                <a:solidFill>
                  <a:srgbClr val="1A1A1A"/>
                </a:solidFill>
                <a:latin typeface="Open Sans"/>
                <a:ea typeface="Open Sans"/>
                <a:cs typeface="Open Sans"/>
                <a:sym typeface="Open Sans"/>
              </a:rPr>
              <a:t>clinical aspect</a:t>
            </a:r>
            <a:r>
              <a:rPr lang="en" sz="1300">
                <a:solidFill>
                  <a:srgbClr val="1A1A1A"/>
                </a:solidFill>
                <a:latin typeface="Open Sans"/>
                <a:ea typeface="Open Sans"/>
                <a:cs typeface="Open Sans"/>
                <a:sym typeface="Open Sans"/>
              </a:rPr>
              <a:t> of </a:t>
            </a:r>
            <a:r>
              <a:rPr lang="en" sz="1300" b="1">
                <a:solidFill>
                  <a:srgbClr val="896110"/>
                </a:solidFill>
                <a:latin typeface="Open Sans"/>
                <a:ea typeface="Open Sans"/>
                <a:cs typeface="Open Sans"/>
                <a:sym typeface="Open Sans"/>
              </a:rPr>
              <a:t>infectious diseases</a:t>
            </a:r>
            <a:endParaRPr sz="1300" b="1">
              <a:solidFill>
                <a:srgbClr val="896110"/>
              </a:solidFill>
              <a:latin typeface="Open Sans"/>
              <a:ea typeface="Open Sans"/>
              <a:cs typeface="Open Sans"/>
              <a:sym typeface="Open Sans"/>
            </a:endParaRPr>
          </a:p>
          <a:p>
            <a:pPr marL="342900" marR="386055" lvl="0" indent="0" algn="ctr" rtl="0">
              <a:spcBef>
                <a:spcPts val="0"/>
              </a:spcBef>
              <a:spcAft>
                <a:spcPts val="0"/>
              </a:spcAft>
              <a:buNone/>
            </a:pPr>
            <a:r>
              <a:rPr lang="en" sz="1100">
                <a:solidFill>
                  <a:srgbClr val="858585"/>
                </a:solidFill>
                <a:latin typeface="Open Sans"/>
                <a:ea typeface="Open Sans"/>
                <a:cs typeface="Open Sans"/>
                <a:sym typeface="Open Sans"/>
              </a:rPr>
              <a:t>Very similar detective work to public health</a:t>
            </a:r>
            <a:endParaRPr sz="1100">
              <a:solidFill>
                <a:srgbClr val="858585"/>
              </a:solidFill>
              <a:latin typeface="Open Sans"/>
              <a:ea typeface="Open Sans"/>
              <a:cs typeface="Open Sans"/>
              <a:sym typeface="Open Sans"/>
            </a:endParaRPr>
          </a:p>
        </p:txBody>
      </p:sp>
      <p:cxnSp>
        <p:nvCxnSpPr>
          <p:cNvPr id="307" name="Google Shape;307;p21"/>
          <p:cNvCxnSpPr>
            <a:stCxn id="303" idx="3"/>
            <a:endCxn id="306" idx="1"/>
          </p:cNvCxnSpPr>
          <p:nvPr/>
        </p:nvCxnSpPr>
        <p:spPr>
          <a:xfrm>
            <a:off x="4098100" y="1924650"/>
            <a:ext cx="809400" cy="0"/>
          </a:xfrm>
          <a:prstGeom prst="straightConnector1">
            <a:avLst/>
          </a:prstGeom>
          <a:noFill/>
          <a:ln w="28575" cap="flat" cmpd="sng">
            <a:solidFill>
              <a:schemeClr val="dk2"/>
            </a:solidFill>
            <a:prstDash val="solid"/>
            <a:round/>
            <a:headEnd type="none" w="med" len="med"/>
            <a:tailEnd type="triangle" w="med" len="med"/>
          </a:ln>
        </p:spPr>
      </p:cxnSp>
      <p:cxnSp>
        <p:nvCxnSpPr>
          <p:cNvPr id="308" name="Google Shape;308;p21"/>
          <p:cNvCxnSpPr>
            <a:stCxn id="305" idx="3"/>
            <a:endCxn id="279" idx="1"/>
          </p:cNvCxnSpPr>
          <p:nvPr/>
        </p:nvCxnSpPr>
        <p:spPr>
          <a:xfrm>
            <a:off x="4098100" y="3167250"/>
            <a:ext cx="1390800" cy="0"/>
          </a:xfrm>
          <a:prstGeom prst="straightConnector1">
            <a:avLst/>
          </a:prstGeom>
          <a:noFill/>
          <a:ln w="28575" cap="flat" cmpd="sng">
            <a:solidFill>
              <a:schemeClr val="dk2"/>
            </a:solidFill>
            <a:prstDash val="solid"/>
            <a:round/>
            <a:headEnd type="none" w="med" len="med"/>
            <a:tailEnd type="triangle" w="med" len="med"/>
          </a:ln>
        </p:spPr>
      </p:cxnSp>
      <p:sp>
        <p:nvSpPr>
          <p:cNvPr id="309" name="Google Shape;309;p21"/>
          <p:cNvSpPr txBox="1"/>
          <p:nvPr/>
        </p:nvSpPr>
        <p:spPr>
          <a:xfrm>
            <a:off x="5528801" y="3118800"/>
            <a:ext cx="194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2"/>
                </a:solidFill>
                <a:latin typeface="Open Sans"/>
                <a:ea typeface="Open Sans"/>
                <a:cs typeface="Open Sans"/>
                <a:sym typeface="Open Sans"/>
              </a:rPr>
              <a:t>…in the </a:t>
            </a:r>
            <a:r>
              <a:rPr lang="en" sz="1000" b="1">
                <a:solidFill>
                  <a:schemeClr val="dk2"/>
                </a:solidFill>
                <a:latin typeface="Open Sans"/>
                <a:ea typeface="Open Sans"/>
                <a:cs typeface="Open Sans"/>
                <a:sym typeface="Open Sans"/>
              </a:rPr>
              <a:t>Fall of</a:t>
            </a:r>
            <a:r>
              <a:rPr lang="en" sz="1000">
                <a:solidFill>
                  <a:schemeClr val="dk2"/>
                </a:solidFill>
                <a:latin typeface="Open Sans"/>
                <a:ea typeface="Open Sans"/>
                <a:cs typeface="Open Sans"/>
                <a:sym typeface="Open Sans"/>
              </a:rPr>
              <a:t> (COVID-)</a:t>
            </a:r>
            <a:r>
              <a:rPr lang="en" sz="1000" b="1">
                <a:solidFill>
                  <a:schemeClr val="dk2"/>
                </a:solidFill>
                <a:latin typeface="Open Sans"/>
                <a:ea typeface="Open Sans"/>
                <a:cs typeface="Open Sans"/>
                <a:sym typeface="Open Sans"/>
              </a:rPr>
              <a:t>19</a:t>
            </a:r>
            <a:r>
              <a:rPr lang="en" sz="1000">
                <a:solidFill>
                  <a:schemeClr val="dk2"/>
                </a:solidFill>
                <a:latin typeface="Open Sans"/>
                <a:ea typeface="Open Sans"/>
                <a:cs typeface="Open Sans"/>
                <a:sym typeface="Open Sans"/>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6"/>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30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7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2"/>
          <p:cNvSpPr/>
          <p:nvPr/>
        </p:nvSpPr>
        <p:spPr>
          <a:xfrm>
            <a:off x="439925" y="2902700"/>
            <a:ext cx="1302000" cy="670200"/>
          </a:xfrm>
          <a:prstGeom prst="roundRect">
            <a:avLst>
              <a:gd name="adj" fmla="val 10545"/>
            </a:avLst>
          </a:prstGeom>
          <a:solidFill>
            <a:srgbClr val="C1443C"/>
          </a:solidFill>
          <a:ln w="9525" cap="flat" cmpd="sng">
            <a:solidFill>
              <a:srgbClr val="B03D5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chemeClr val="lt1"/>
                </a:solidFill>
                <a:latin typeface="Open Sans"/>
                <a:ea typeface="Open Sans"/>
                <a:cs typeface="Open Sans"/>
                <a:sym typeface="Open Sans"/>
              </a:rPr>
              <a:t>Population health</a:t>
            </a:r>
            <a:endParaRPr sz="1000" b="1">
              <a:solidFill>
                <a:schemeClr val="lt1"/>
              </a:solidFill>
              <a:latin typeface="Open Sans"/>
              <a:ea typeface="Open Sans"/>
              <a:cs typeface="Open Sans"/>
              <a:sym typeface="Open Sans"/>
            </a:endParaRPr>
          </a:p>
        </p:txBody>
      </p:sp>
      <p:sp>
        <p:nvSpPr>
          <p:cNvPr id="315" name="Google Shape;315;p22"/>
          <p:cNvSpPr txBox="1">
            <a:spLocks noGrp="1"/>
          </p:cNvSpPr>
          <p:nvPr>
            <p:ph type="title"/>
          </p:nvPr>
        </p:nvSpPr>
        <p:spPr>
          <a:xfrm>
            <a:off x="729450" y="63285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858585"/>
                </a:solidFill>
              </a:rPr>
              <a:t>My path here: </a:t>
            </a:r>
            <a:r>
              <a:rPr lang="en"/>
              <a:t>After school</a:t>
            </a:r>
            <a:endParaRPr/>
          </a:p>
        </p:txBody>
      </p:sp>
      <p:sp>
        <p:nvSpPr>
          <p:cNvPr id="316" name="Google Shape;316;p22"/>
          <p:cNvSpPr/>
          <p:nvPr/>
        </p:nvSpPr>
        <p:spPr>
          <a:xfrm>
            <a:off x="7421600" y="477124"/>
            <a:ext cx="221100" cy="22110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17" name="Google Shape;317;p22"/>
          <p:cNvSpPr/>
          <p:nvPr/>
        </p:nvSpPr>
        <p:spPr>
          <a:xfrm rot="1324541">
            <a:off x="7863501" y="698361"/>
            <a:ext cx="221110" cy="221110"/>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18" name="Google Shape;318;p22"/>
          <p:cNvSpPr/>
          <p:nvPr/>
        </p:nvSpPr>
        <p:spPr>
          <a:xfrm rot="1420700">
            <a:off x="8416105" y="35092"/>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19" name="Google Shape;319;p22"/>
          <p:cNvSpPr/>
          <p:nvPr/>
        </p:nvSpPr>
        <p:spPr>
          <a:xfrm rot="-1554271">
            <a:off x="8416202" y="477034"/>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20" name="Google Shape;320;p22"/>
          <p:cNvSpPr/>
          <p:nvPr/>
        </p:nvSpPr>
        <p:spPr>
          <a:xfrm rot="1587637">
            <a:off x="8416220" y="919217"/>
            <a:ext cx="220834" cy="220834"/>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21" name="Google Shape;321;p22"/>
          <p:cNvSpPr/>
          <p:nvPr/>
        </p:nvSpPr>
        <p:spPr>
          <a:xfrm rot="1863428">
            <a:off x="7863843" y="256123"/>
            <a:ext cx="220976" cy="220976"/>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22" name="Google Shape;322;p22"/>
          <p:cNvSpPr/>
          <p:nvPr/>
        </p:nvSpPr>
        <p:spPr>
          <a:xfrm>
            <a:off x="7453979" y="509503"/>
            <a:ext cx="156300" cy="156300"/>
          </a:xfrm>
          <a:prstGeom prst="ellipse">
            <a:avLst/>
          </a:prstGeom>
          <a:solidFill>
            <a:srgbClr val="14A44D"/>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23" name="Google Shape;323;p22"/>
          <p:cNvSpPr/>
          <p:nvPr/>
        </p:nvSpPr>
        <p:spPr>
          <a:xfrm rot="1327715">
            <a:off x="7895842" y="730745"/>
            <a:ext cx="156098" cy="156098"/>
          </a:xfrm>
          <a:prstGeom prst="ellipse">
            <a:avLst/>
          </a:prstGeom>
          <a:solidFill>
            <a:srgbClr val="DF382C"/>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24" name="Google Shape;324;p22"/>
          <p:cNvSpPr/>
          <p:nvPr/>
        </p:nvSpPr>
        <p:spPr>
          <a:xfrm rot="1865749">
            <a:off x="7896092" y="288540"/>
            <a:ext cx="156253" cy="156253"/>
          </a:xfrm>
          <a:prstGeom prst="ellipse">
            <a:avLst/>
          </a:prstGeom>
          <a:solidFill>
            <a:srgbClr val="896110"/>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25" name="Google Shape;325;p22"/>
          <p:cNvSpPr/>
          <p:nvPr/>
        </p:nvSpPr>
        <p:spPr>
          <a:xfrm rot="1585058">
            <a:off x="8448572" y="951635"/>
            <a:ext cx="156436" cy="156436"/>
          </a:xfrm>
          <a:prstGeom prst="ellipse">
            <a:avLst/>
          </a:prstGeom>
          <a:solidFill>
            <a:schemeClr val="dk2"/>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26" name="Google Shape;326;p22"/>
          <p:cNvSpPr/>
          <p:nvPr/>
        </p:nvSpPr>
        <p:spPr>
          <a:xfrm rot="-1558464">
            <a:off x="8448596" y="509322"/>
            <a:ext cx="156175" cy="156175"/>
          </a:xfrm>
          <a:prstGeom prst="ellipse">
            <a:avLst/>
          </a:prstGeom>
          <a:solidFill>
            <a:srgbClr val="858585"/>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27" name="Google Shape;327;p22"/>
          <p:cNvSpPr/>
          <p:nvPr/>
        </p:nvSpPr>
        <p:spPr>
          <a:xfrm rot="1419653">
            <a:off x="8448541" y="67439"/>
            <a:ext cx="156233" cy="156233"/>
          </a:xfrm>
          <a:prstGeom prst="ellipse">
            <a:avLst/>
          </a:prstGeom>
          <a:solidFill>
            <a:schemeClr val="dk2"/>
          </a:solid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328" name="Google Shape;328;p22"/>
          <p:cNvCxnSpPr>
            <a:stCxn id="317" idx="7"/>
            <a:endCxn id="319" idx="2"/>
          </p:cNvCxnSpPr>
          <p:nvPr/>
        </p:nvCxnSpPr>
        <p:spPr>
          <a:xfrm rot="10800000" flipH="1">
            <a:off x="8075880" y="635954"/>
            <a:ext cx="351300" cy="129900"/>
          </a:xfrm>
          <a:prstGeom prst="straightConnector1">
            <a:avLst/>
          </a:prstGeom>
          <a:noFill/>
          <a:ln w="9525" cap="flat" cmpd="sng">
            <a:solidFill>
              <a:srgbClr val="858585"/>
            </a:solidFill>
            <a:prstDash val="dot"/>
            <a:round/>
            <a:headEnd type="none" w="med" len="med"/>
            <a:tailEnd type="triangle" w="med" len="med"/>
          </a:ln>
        </p:spPr>
      </p:cxnSp>
      <p:cxnSp>
        <p:nvCxnSpPr>
          <p:cNvPr id="329" name="Google Shape;329;p22"/>
          <p:cNvCxnSpPr>
            <a:stCxn id="316" idx="5"/>
            <a:endCxn id="317" idx="2"/>
          </p:cNvCxnSpPr>
          <p:nvPr/>
        </p:nvCxnSpPr>
        <p:spPr>
          <a:xfrm>
            <a:off x="7610321" y="665845"/>
            <a:ext cx="261300" cy="101400"/>
          </a:xfrm>
          <a:prstGeom prst="straightConnector1">
            <a:avLst/>
          </a:prstGeom>
          <a:noFill/>
          <a:ln w="18425" cap="flat" cmpd="sng">
            <a:solidFill>
              <a:schemeClr val="dk2"/>
            </a:solidFill>
            <a:prstDash val="solid"/>
            <a:round/>
            <a:headEnd type="none" w="med" len="med"/>
            <a:tailEnd type="triangle" w="med" len="med"/>
          </a:ln>
        </p:spPr>
      </p:cxnSp>
      <p:cxnSp>
        <p:nvCxnSpPr>
          <p:cNvPr id="330" name="Google Shape;330;p22"/>
          <p:cNvCxnSpPr>
            <a:stCxn id="317" idx="6"/>
            <a:endCxn id="320" idx="2"/>
          </p:cNvCxnSpPr>
          <p:nvPr/>
        </p:nvCxnSpPr>
        <p:spPr>
          <a:xfrm>
            <a:off x="8076506" y="850466"/>
            <a:ext cx="351300" cy="129900"/>
          </a:xfrm>
          <a:prstGeom prst="straightConnector1">
            <a:avLst/>
          </a:prstGeom>
          <a:noFill/>
          <a:ln w="19050" cap="flat" cmpd="sng">
            <a:solidFill>
              <a:schemeClr val="dk2"/>
            </a:solidFill>
            <a:prstDash val="solid"/>
            <a:round/>
            <a:headEnd type="none" w="med" len="med"/>
            <a:tailEnd type="triangle" w="med" len="med"/>
          </a:ln>
        </p:spPr>
      </p:cxnSp>
      <p:cxnSp>
        <p:nvCxnSpPr>
          <p:cNvPr id="331" name="Google Shape;331;p22"/>
          <p:cNvCxnSpPr>
            <a:stCxn id="316" idx="7"/>
            <a:endCxn id="321" idx="3"/>
          </p:cNvCxnSpPr>
          <p:nvPr/>
        </p:nvCxnSpPr>
        <p:spPr>
          <a:xfrm rot="10800000" flipH="1">
            <a:off x="7610321" y="393104"/>
            <a:ext cx="256800" cy="116400"/>
          </a:xfrm>
          <a:prstGeom prst="straightConnector1">
            <a:avLst/>
          </a:prstGeom>
          <a:noFill/>
          <a:ln w="19050" cap="flat" cmpd="sng">
            <a:solidFill>
              <a:schemeClr val="dk2"/>
            </a:solidFill>
            <a:prstDash val="solid"/>
            <a:round/>
            <a:headEnd type="none" w="med" len="med"/>
            <a:tailEnd type="triangle" w="med" len="med"/>
          </a:ln>
        </p:spPr>
      </p:cxnSp>
      <p:cxnSp>
        <p:nvCxnSpPr>
          <p:cNvPr id="332" name="Google Shape;332;p22"/>
          <p:cNvCxnSpPr>
            <a:stCxn id="321" idx="6"/>
            <a:endCxn id="319" idx="1"/>
          </p:cNvCxnSpPr>
          <p:nvPr/>
        </p:nvCxnSpPr>
        <p:spPr>
          <a:xfrm>
            <a:off x="8068981" y="423611"/>
            <a:ext cx="353400" cy="127800"/>
          </a:xfrm>
          <a:prstGeom prst="straightConnector1">
            <a:avLst/>
          </a:prstGeom>
          <a:noFill/>
          <a:ln w="9200" cap="flat" cmpd="sng">
            <a:solidFill>
              <a:srgbClr val="858585"/>
            </a:solidFill>
            <a:prstDash val="dot"/>
            <a:round/>
            <a:headEnd type="none" w="med" len="med"/>
            <a:tailEnd type="triangle" w="med" len="med"/>
          </a:ln>
        </p:spPr>
      </p:cxnSp>
      <p:cxnSp>
        <p:nvCxnSpPr>
          <p:cNvPr id="333" name="Google Shape;333;p22"/>
          <p:cNvCxnSpPr>
            <a:stCxn id="321" idx="7"/>
            <a:endCxn id="318" idx="3"/>
          </p:cNvCxnSpPr>
          <p:nvPr/>
        </p:nvCxnSpPr>
        <p:spPr>
          <a:xfrm rot="10800000" flipH="1">
            <a:off x="8081564" y="185789"/>
            <a:ext cx="342000" cy="154200"/>
          </a:xfrm>
          <a:prstGeom prst="straightConnector1">
            <a:avLst/>
          </a:prstGeom>
          <a:noFill/>
          <a:ln w="19050" cap="flat" cmpd="sng">
            <a:solidFill>
              <a:schemeClr val="dk2"/>
            </a:solidFill>
            <a:prstDash val="solid"/>
            <a:round/>
            <a:headEnd type="none" w="med" len="med"/>
            <a:tailEnd type="triangle" w="med" len="med"/>
          </a:ln>
        </p:spPr>
      </p:cxnSp>
      <p:sp>
        <p:nvSpPr>
          <p:cNvPr id="334" name="Google Shape;334;p22"/>
          <p:cNvSpPr/>
          <p:nvPr/>
        </p:nvSpPr>
        <p:spPr>
          <a:xfrm rot="1420700">
            <a:off x="8885604" y="220815"/>
            <a:ext cx="221115" cy="221115"/>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sp>
        <p:nvSpPr>
          <p:cNvPr id="335" name="Google Shape;335;p22"/>
          <p:cNvSpPr/>
          <p:nvPr/>
        </p:nvSpPr>
        <p:spPr>
          <a:xfrm rot="-1554271">
            <a:off x="8885700" y="662757"/>
            <a:ext cx="221117" cy="221117"/>
          </a:xfrm>
          <a:prstGeom prst="ellipse">
            <a:avLst/>
          </a:prstGeom>
          <a:noFill/>
          <a:ln>
            <a:noFill/>
          </a:ln>
        </p:spPr>
        <p:txBody>
          <a:bodyPr spcFirstLastPara="1" wrap="square" lIns="44200" tIns="44200" rIns="44200" bIns="44200" anchor="ctr" anchorCtr="0">
            <a:noAutofit/>
          </a:bodyPr>
          <a:lstStyle/>
          <a:p>
            <a:pPr marL="0" lvl="0" indent="0" algn="ctr" rtl="0">
              <a:spcBef>
                <a:spcPts val="0"/>
              </a:spcBef>
              <a:spcAft>
                <a:spcPts val="0"/>
              </a:spcAft>
              <a:buNone/>
            </a:pPr>
            <a:endParaRPr sz="677">
              <a:latin typeface="Open Sans"/>
              <a:ea typeface="Open Sans"/>
              <a:cs typeface="Open Sans"/>
              <a:sym typeface="Open Sans"/>
            </a:endParaRPr>
          </a:p>
        </p:txBody>
      </p:sp>
      <p:cxnSp>
        <p:nvCxnSpPr>
          <p:cNvPr id="336" name="Google Shape;336;p22"/>
          <p:cNvCxnSpPr>
            <a:stCxn id="319" idx="5"/>
            <a:endCxn id="335" idx="1"/>
          </p:cNvCxnSpPr>
          <p:nvPr/>
        </p:nvCxnSpPr>
        <p:spPr>
          <a:xfrm>
            <a:off x="8631235" y="623761"/>
            <a:ext cx="260400" cy="113400"/>
          </a:xfrm>
          <a:prstGeom prst="straightConnector1">
            <a:avLst/>
          </a:prstGeom>
          <a:noFill/>
          <a:ln w="13825" cap="flat" cmpd="sng">
            <a:solidFill>
              <a:schemeClr val="dk2"/>
            </a:solidFill>
            <a:prstDash val="dot"/>
            <a:round/>
            <a:headEnd type="none" w="med" len="med"/>
            <a:tailEnd type="triangle" w="med" len="med"/>
          </a:ln>
        </p:spPr>
      </p:cxnSp>
      <p:cxnSp>
        <p:nvCxnSpPr>
          <p:cNvPr id="337" name="Google Shape;337;p22"/>
          <p:cNvCxnSpPr>
            <a:stCxn id="319" idx="6"/>
            <a:endCxn id="334" idx="3"/>
          </p:cNvCxnSpPr>
          <p:nvPr/>
        </p:nvCxnSpPr>
        <p:spPr>
          <a:xfrm rot="10800000" flipH="1">
            <a:off x="8626210" y="371593"/>
            <a:ext cx="267000" cy="167700"/>
          </a:xfrm>
          <a:prstGeom prst="straightConnector1">
            <a:avLst/>
          </a:prstGeom>
          <a:noFill/>
          <a:ln w="13825" cap="flat" cmpd="sng">
            <a:solidFill>
              <a:schemeClr val="dk2"/>
            </a:solidFill>
            <a:prstDash val="dot"/>
            <a:round/>
            <a:headEnd type="none" w="med" len="med"/>
            <a:tailEnd type="triangle" w="med" len="med"/>
          </a:ln>
        </p:spPr>
      </p:cxnSp>
      <p:sp>
        <p:nvSpPr>
          <p:cNvPr id="338" name="Google Shape;338;p22"/>
          <p:cNvSpPr/>
          <p:nvPr/>
        </p:nvSpPr>
        <p:spPr>
          <a:xfrm>
            <a:off x="439925" y="1679300"/>
            <a:ext cx="1302000" cy="438300"/>
          </a:xfrm>
          <a:prstGeom prst="roundRect">
            <a:avLst>
              <a:gd name="adj" fmla="val 16667"/>
            </a:avLst>
          </a:prstGeom>
          <a:solidFill>
            <a:srgbClr val="896110"/>
          </a:solidFill>
          <a:ln w="9525"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chemeClr val="lt1"/>
                </a:solidFill>
                <a:latin typeface="Open Sans"/>
                <a:ea typeface="Open Sans"/>
                <a:cs typeface="Open Sans"/>
                <a:sym typeface="Open Sans"/>
              </a:rPr>
              <a:t>ID physician</a:t>
            </a:r>
            <a:endParaRPr sz="1100">
              <a:solidFill>
                <a:schemeClr val="lt1"/>
              </a:solidFill>
              <a:latin typeface="Open Sans"/>
              <a:ea typeface="Open Sans"/>
              <a:cs typeface="Open Sans"/>
              <a:sym typeface="Open Sans"/>
            </a:endParaRPr>
          </a:p>
        </p:txBody>
      </p:sp>
      <p:sp>
        <p:nvSpPr>
          <p:cNvPr id="339" name="Google Shape;339;p22"/>
          <p:cNvSpPr/>
          <p:nvPr/>
        </p:nvSpPr>
        <p:spPr>
          <a:xfrm>
            <a:off x="4716075" y="2892050"/>
            <a:ext cx="1832400" cy="691500"/>
          </a:xfrm>
          <a:prstGeom prst="roundRect">
            <a:avLst>
              <a:gd name="adj" fmla="val 16667"/>
            </a:avLst>
          </a:prstGeom>
          <a:noFill/>
          <a:ln w="19050" cap="flat" cmpd="sng">
            <a:solidFill>
              <a:srgbClr val="C1443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404247"/>
                </a:solidFill>
                <a:latin typeface="Open Sans"/>
                <a:ea typeface="Open Sans"/>
                <a:cs typeface="Open Sans"/>
                <a:sym typeface="Open Sans"/>
              </a:rPr>
              <a:t>Work at CDC / other health department?</a:t>
            </a:r>
            <a:endParaRPr sz="1200" b="1">
              <a:solidFill>
                <a:srgbClr val="2F5AA2"/>
              </a:solidFill>
              <a:latin typeface="Open Sans"/>
              <a:ea typeface="Open Sans"/>
              <a:cs typeface="Open Sans"/>
              <a:sym typeface="Open Sans"/>
            </a:endParaRPr>
          </a:p>
        </p:txBody>
      </p:sp>
      <p:sp>
        <p:nvSpPr>
          <p:cNvPr id="340" name="Google Shape;340;p22"/>
          <p:cNvSpPr txBox="1"/>
          <p:nvPr/>
        </p:nvSpPr>
        <p:spPr>
          <a:xfrm>
            <a:off x="439925" y="2117600"/>
            <a:ext cx="1264500" cy="785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a:solidFill>
                  <a:srgbClr val="858585"/>
                </a:solidFill>
                <a:latin typeface="Open Sans Light"/>
                <a:ea typeface="Open Sans Light"/>
                <a:cs typeface="Open Sans Light"/>
                <a:sym typeface="Open Sans Light"/>
              </a:rPr>
              <a:t>How can I merge these two?</a:t>
            </a:r>
            <a:endParaRPr sz="1300">
              <a:solidFill>
                <a:srgbClr val="858585"/>
              </a:solidFill>
              <a:latin typeface="Open Sans Light"/>
              <a:ea typeface="Open Sans Light"/>
              <a:cs typeface="Open Sans Light"/>
              <a:sym typeface="Open Sans Light"/>
            </a:endParaRPr>
          </a:p>
        </p:txBody>
      </p:sp>
      <p:sp>
        <p:nvSpPr>
          <p:cNvPr id="341" name="Google Shape;341;p22"/>
          <p:cNvSpPr/>
          <p:nvPr/>
        </p:nvSpPr>
        <p:spPr>
          <a:xfrm>
            <a:off x="7158525" y="2571750"/>
            <a:ext cx="1101300" cy="3819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rgbClr val="404247"/>
                </a:solidFill>
                <a:latin typeface="Open Sans"/>
                <a:ea typeface="Open Sans"/>
                <a:cs typeface="Open Sans"/>
                <a:sym typeface="Open Sans"/>
              </a:rPr>
              <a:t>Will I see my impact?</a:t>
            </a:r>
            <a:endParaRPr sz="900">
              <a:solidFill>
                <a:schemeClr val="dk2"/>
              </a:solidFill>
              <a:latin typeface="Open Sans Light"/>
              <a:ea typeface="Open Sans Light"/>
              <a:cs typeface="Open Sans Light"/>
              <a:sym typeface="Open Sans Light"/>
            </a:endParaRPr>
          </a:p>
        </p:txBody>
      </p:sp>
      <p:sp>
        <p:nvSpPr>
          <p:cNvPr id="342" name="Google Shape;342;p22"/>
          <p:cNvSpPr/>
          <p:nvPr/>
        </p:nvSpPr>
        <p:spPr>
          <a:xfrm>
            <a:off x="4085500" y="4022250"/>
            <a:ext cx="1146600" cy="3819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rgbClr val="404247"/>
                </a:solidFill>
                <a:latin typeface="Open Sans"/>
                <a:ea typeface="Open Sans"/>
                <a:cs typeface="Open Sans"/>
                <a:sym typeface="Open Sans"/>
              </a:rPr>
              <a:t>Competitive</a:t>
            </a:r>
            <a:endParaRPr sz="900">
              <a:solidFill>
                <a:schemeClr val="dk2"/>
              </a:solidFill>
              <a:latin typeface="Open Sans Light"/>
              <a:ea typeface="Open Sans Light"/>
              <a:cs typeface="Open Sans Light"/>
              <a:sym typeface="Open Sans Light"/>
            </a:endParaRPr>
          </a:p>
        </p:txBody>
      </p:sp>
      <p:sp>
        <p:nvSpPr>
          <p:cNvPr id="343" name="Google Shape;343;p22"/>
          <p:cNvSpPr/>
          <p:nvPr/>
        </p:nvSpPr>
        <p:spPr>
          <a:xfrm>
            <a:off x="7283475" y="3142613"/>
            <a:ext cx="851400" cy="3819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rgbClr val="404247"/>
                </a:solidFill>
                <a:latin typeface="Open Sans"/>
                <a:ea typeface="Open Sans"/>
                <a:cs typeface="Open Sans"/>
                <a:sym typeface="Open Sans"/>
              </a:rPr>
              <a:t>Funding</a:t>
            </a:r>
            <a:endParaRPr sz="900">
              <a:solidFill>
                <a:schemeClr val="dk2"/>
              </a:solidFill>
              <a:latin typeface="Open Sans Light"/>
              <a:ea typeface="Open Sans Light"/>
              <a:cs typeface="Open Sans Light"/>
              <a:sym typeface="Open Sans Light"/>
            </a:endParaRPr>
          </a:p>
        </p:txBody>
      </p:sp>
      <p:cxnSp>
        <p:nvCxnSpPr>
          <p:cNvPr id="344" name="Google Shape;344;p22"/>
          <p:cNvCxnSpPr>
            <a:stCxn id="338" idx="3"/>
            <a:endCxn id="345" idx="0"/>
          </p:cNvCxnSpPr>
          <p:nvPr/>
        </p:nvCxnSpPr>
        <p:spPr>
          <a:xfrm>
            <a:off x="1741925" y="1898450"/>
            <a:ext cx="1201500" cy="993600"/>
          </a:xfrm>
          <a:prstGeom prst="curvedConnector2">
            <a:avLst/>
          </a:prstGeom>
          <a:noFill/>
          <a:ln w="19050" cap="flat" cmpd="sng">
            <a:solidFill>
              <a:schemeClr val="dk2"/>
            </a:solidFill>
            <a:prstDash val="dash"/>
            <a:round/>
            <a:headEnd type="none" w="med" len="med"/>
            <a:tailEnd type="triangle" w="med" len="med"/>
          </a:ln>
        </p:spPr>
      </p:cxnSp>
      <p:cxnSp>
        <p:nvCxnSpPr>
          <p:cNvPr id="346" name="Google Shape;346;p22"/>
          <p:cNvCxnSpPr>
            <a:stCxn id="339" idx="3"/>
            <a:endCxn id="341" idx="1"/>
          </p:cNvCxnSpPr>
          <p:nvPr/>
        </p:nvCxnSpPr>
        <p:spPr>
          <a:xfrm rot="10800000" flipH="1">
            <a:off x="6548475" y="2762600"/>
            <a:ext cx="610200" cy="475200"/>
          </a:xfrm>
          <a:prstGeom prst="curvedConnector3">
            <a:avLst>
              <a:gd name="adj1" fmla="val 49988"/>
            </a:avLst>
          </a:prstGeom>
          <a:noFill/>
          <a:ln w="9525" cap="flat" cmpd="sng">
            <a:solidFill>
              <a:schemeClr val="dk2"/>
            </a:solidFill>
            <a:prstDash val="dot"/>
            <a:round/>
            <a:headEnd type="none" w="med" len="med"/>
            <a:tailEnd type="none" w="med" len="med"/>
          </a:ln>
        </p:spPr>
      </p:cxnSp>
      <p:cxnSp>
        <p:nvCxnSpPr>
          <p:cNvPr id="347" name="Google Shape;347;p22"/>
          <p:cNvCxnSpPr>
            <a:stCxn id="339" idx="2"/>
            <a:endCxn id="342" idx="0"/>
          </p:cNvCxnSpPr>
          <p:nvPr/>
        </p:nvCxnSpPr>
        <p:spPr>
          <a:xfrm rot="5400000">
            <a:off x="4926225" y="3316100"/>
            <a:ext cx="438600" cy="973500"/>
          </a:xfrm>
          <a:prstGeom prst="curvedConnector3">
            <a:avLst>
              <a:gd name="adj1" fmla="val 50011"/>
            </a:avLst>
          </a:prstGeom>
          <a:noFill/>
          <a:ln w="9525" cap="flat" cmpd="sng">
            <a:solidFill>
              <a:schemeClr val="dk2"/>
            </a:solidFill>
            <a:prstDash val="dot"/>
            <a:round/>
            <a:headEnd type="none" w="med" len="med"/>
            <a:tailEnd type="none" w="med" len="med"/>
          </a:ln>
        </p:spPr>
      </p:cxnSp>
      <p:cxnSp>
        <p:nvCxnSpPr>
          <p:cNvPr id="348" name="Google Shape;348;p22"/>
          <p:cNvCxnSpPr>
            <a:stCxn id="339" idx="3"/>
            <a:endCxn id="343" idx="1"/>
          </p:cNvCxnSpPr>
          <p:nvPr/>
        </p:nvCxnSpPr>
        <p:spPr>
          <a:xfrm>
            <a:off x="6548475" y="3237800"/>
            <a:ext cx="735000" cy="95700"/>
          </a:xfrm>
          <a:prstGeom prst="curvedConnector3">
            <a:avLst>
              <a:gd name="adj1" fmla="val 50000"/>
            </a:avLst>
          </a:prstGeom>
          <a:noFill/>
          <a:ln w="9525" cap="flat" cmpd="sng">
            <a:solidFill>
              <a:schemeClr val="dk2"/>
            </a:solidFill>
            <a:prstDash val="dot"/>
            <a:round/>
            <a:headEnd type="none" w="med" len="med"/>
            <a:tailEnd type="none" w="med" len="med"/>
          </a:ln>
        </p:spPr>
      </p:cxnSp>
      <p:sp>
        <p:nvSpPr>
          <p:cNvPr id="349" name="Google Shape;349;p22"/>
          <p:cNvSpPr/>
          <p:nvPr/>
        </p:nvSpPr>
        <p:spPr>
          <a:xfrm>
            <a:off x="7283475" y="3714588"/>
            <a:ext cx="851400" cy="381900"/>
          </a:xfrm>
          <a:prstGeom prst="roundRect">
            <a:avLst>
              <a:gd name="adj" fmla="val 16667"/>
            </a:avLst>
          </a:prstGeom>
          <a:solidFill>
            <a:srgbClr val="F1F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a:solidFill>
                  <a:srgbClr val="404247"/>
                </a:solidFill>
                <a:latin typeface="Open Sans"/>
                <a:ea typeface="Open Sans"/>
                <a:cs typeface="Open Sans"/>
                <a:sym typeface="Open Sans"/>
              </a:rPr>
              <a:t>Politics</a:t>
            </a:r>
            <a:endParaRPr sz="900">
              <a:solidFill>
                <a:schemeClr val="dk2"/>
              </a:solidFill>
              <a:latin typeface="Open Sans Light"/>
              <a:ea typeface="Open Sans Light"/>
              <a:cs typeface="Open Sans Light"/>
              <a:sym typeface="Open Sans Light"/>
            </a:endParaRPr>
          </a:p>
        </p:txBody>
      </p:sp>
      <p:cxnSp>
        <p:nvCxnSpPr>
          <p:cNvPr id="350" name="Google Shape;350;p22"/>
          <p:cNvCxnSpPr>
            <a:stCxn id="339" idx="3"/>
            <a:endCxn id="349" idx="1"/>
          </p:cNvCxnSpPr>
          <p:nvPr/>
        </p:nvCxnSpPr>
        <p:spPr>
          <a:xfrm>
            <a:off x="6548475" y="3237800"/>
            <a:ext cx="735000" cy="667800"/>
          </a:xfrm>
          <a:prstGeom prst="curvedConnector3">
            <a:avLst>
              <a:gd name="adj1" fmla="val 50000"/>
            </a:avLst>
          </a:prstGeom>
          <a:noFill/>
          <a:ln w="9525" cap="flat" cmpd="sng">
            <a:solidFill>
              <a:schemeClr val="dk2"/>
            </a:solidFill>
            <a:prstDash val="dot"/>
            <a:round/>
            <a:headEnd type="none" w="med" len="med"/>
            <a:tailEnd type="none" w="med" len="med"/>
          </a:ln>
        </p:spPr>
      </p:cxnSp>
      <p:sp>
        <p:nvSpPr>
          <p:cNvPr id="351" name="Google Shape;351;p22"/>
          <p:cNvSpPr/>
          <p:nvPr/>
        </p:nvSpPr>
        <p:spPr>
          <a:xfrm>
            <a:off x="4981275" y="1679300"/>
            <a:ext cx="1302000" cy="438300"/>
          </a:xfrm>
          <a:prstGeom prst="roundRect">
            <a:avLst>
              <a:gd name="adj" fmla="val 16667"/>
            </a:avLst>
          </a:prstGeom>
          <a:noFill/>
          <a:ln w="19050" cap="flat" cmpd="sng">
            <a:solidFill>
              <a:srgbClr val="89611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chemeClr val="dk2"/>
                </a:solidFill>
                <a:latin typeface="Open Sans"/>
                <a:ea typeface="Open Sans"/>
                <a:cs typeface="Open Sans"/>
                <a:sym typeface="Open Sans"/>
              </a:rPr>
              <a:t>Academic medicine</a:t>
            </a:r>
            <a:endParaRPr sz="1100">
              <a:solidFill>
                <a:schemeClr val="dk2"/>
              </a:solidFill>
              <a:latin typeface="Open Sans"/>
              <a:ea typeface="Open Sans"/>
              <a:cs typeface="Open Sans"/>
              <a:sym typeface="Open Sans"/>
            </a:endParaRPr>
          </a:p>
        </p:txBody>
      </p:sp>
      <p:cxnSp>
        <p:nvCxnSpPr>
          <p:cNvPr id="352" name="Google Shape;352;p22"/>
          <p:cNvCxnSpPr>
            <a:stCxn id="338" idx="3"/>
            <a:endCxn id="351" idx="1"/>
          </p:cNvCxnSpPr>
          <p:nvPr/>
        </p:nvCxnSpPr>
        <p:spPr>
          <a:xfrm>
            <a:off x="1741925" y="1898450"/>
            <a:ext cx="3239400" cy="0"/>
          </a:xfrm>
          <a:prstGeom prst="straightConnector1">
            <a:avLst/>
          </a:prstGeom>
          <a:noFill/>
          <a:ln w="19050" cap="flat" cmpd="sng">
            <a:solidFill>
              <a:schemeClr val="dk2"/>
            </a:solidFill>
            <a:prstDash val="solid"/>
            <a:round/>
            <a:headEnd type="none" w="med" len="med"/>
            <a:tailEnd type="triangle" w="med" len="med"/>
          </a:ln>
        </p:spPr>
      </p:cxnSp>
      <p:cxnSp>
        <p:nvCxnSpPr>
          <p:cNvPr id="353" name="Google Shape;353;p22"/>
          <p:cNvCxnSpPr>
            <a:stCxn id="314" idx="3"/>
            <a:endCxn id="339" idx="1"/>
          </p:cNvCxnSpPr>
          <p:nvPr/>
        </p:nvCxnSpPr>
        <p:spPr>
          <a:xfrm>
            <a:off x="1741925" y="3237800"/>
            <a:ext cx="2974200" cy="0"/>
          </a:xfrm>
          <a:prstGeom prst="straightConnector1">
            <a:avLst/>
          </a:prstGeom>
          <a:noFill/>
          <a:ln w="19050" cap="flat" cmpd="sng">
            <a:solidFill>
              <a:schemeClr val="dk2"/>
            </a:solidFill>
            <a:prstDash val="dash"/>
            <a:round/>
            <a:headEnd type="none" w="med" len="med"/>
            <a:tailEnd type="triangle" w="med" len="med"/>
          </a:ln>
        </p:spPr>
      </p:cxnSp>
      <p:sp>
        <p:nvSpPr>
          <p:cNvPr id="345" name="Google Shape;345;p22"/>
          <p:cNvSpPr/>
          <p:nvPr/>
        </p:nvSpPr>
        <p:spPr>
          <a:xfrm>
            <a:off x="2182600" y="2892050"/>
            <a:ext cx="1521900" cy="691500"/>
          </a:xfrm>
          <a:prstGeom prst="roundRect">
            <a:avLst>
              <a:gd name="adj" fmla="val 16667"/>
            </a:avLst>
          </a:prstGeom>
          <a:solidFill>
            <a:srgbClr val="F1F2F3"/>
          </a:solidFill>
          <a:ln w="9525" cap="flat" cmpd="sng">
            <a:solidFill>
              <a:srgbClr val="40424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404247"/>
                </a:solidFill>
                <a:latin typeface="Open Sans"/>
                <a:ea typeface="Open Sans"/>
                <a:cs typeface="Open Sans"/>
                <a:sym typeface="Open Sans"/>
              </a:rPr>
              <a:t>EIS fellowship?</a:t>
            </a:r>
            <a:endParaRPr sz="1200">
              <a:solidFill>
                <a:srgbClr val="404247"/>
              </a:solidFill>
              <a:latin typeface="Open Sans"/>
              <a:ea typeface="Open Sans"/>
              <a:cs typeface="Open Sans"/>
              <a:sym typeface="Open Sans"/>
            </a:endParaRPr>
          </a:p>
          <a:p>
            <a:pPr marL="0" lvl="0" indent="0" algn="ctr" rtl="0">
              <a:spcBef>
                <a:spcPts val="0"/>
              </a:spcBef>
              <a:spcAft>
                <a:spcPts val="0"/>
              </a:spcAft>
              <a:buNone/>
            </a:pPr>
            <a:r>
              <a:rPr lang="en" sz="1000">
                <a:solidFill>
                  <a:schemeClr val="dk2"/>
                </a:solidFill>
                <a:latin typeface="Open Sans Light"/>
                <a:ea typeface="Open Sans Light"/>
                <a:cs typeface="Open Sans Light"/>
                <a:sym typeface="Open Sans Light"/>
              </a:rPr>
              <a:t>Epidemic Intelligence Service (CDC)</a:t>
            </a:r>
            <a:endParaRPr sz="1000">
              <a:solidFill>
                <a:schemeClr val="dk2"/>
              </a:solidFill>
              <a:latin typeface="Open Sans Light"/>
              <a:ea typeface="Open Sans Light"/>
              <a:cs typeface="Open Sans Light"/>
              <a:sym typeface="Open Sans Light"/>
            </a:endParaRPr>
          </a:p>
        </p:txBody>
      </p:sp>
      <p:cxnSp>
        <p:nvCxnSpPr>
          <p:cNvPr id="354" name="Google Shape;354;p22"/>
          <p:cNvCxnSpPr>
            <a:stCxn id="345" idx="2"/>
            <a:endCxn id="342" idx="1"/>
          </p:cNvCxnSpPr>
          <p:nvPr/>
        </p:nvCxnSpPr>
        <p:spPr>
          <a:xfrm rot="-5400000" flipH="1">
            <a:off x="3199750" y="3327350"/>
            <a:ext cx="629700" cy="1142100"/>
          </a:xfrm>
          <a:prstGeom prst="curvedConnector2">
            <a:avLst/>
          </a:prstGeom>
          <a:noFill/>
          <a:ln w="9525" cap="flat" cmpd="sng">
            <a:solidFill>
              <a:schemeClr val="dk2"/>
            </a:solidFill>
            <a:prstDash val="dot"/>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341"/>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4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4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4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4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9zggncrv5s3w98yof5cp5x8bib5uy1"/>
  <p:tag name="MENTI_PPT_SLIDE_MAP" val="{&quot;309&quot;:&quot;y41xqjz7bucf&quot;,&quot;310&quot;:&quot;pzxbmwf9usvv&quot;,&quot;311&quot;:&quot;ckv2zxpx6nx9&quot;}"/>
</p:tagLst>
</file>

<file path=ppt/tags/tag2.xml><?xml version="1.0" encoding="utf-8"?>
<p:tagLst xmlns:a="http://schemas.openxmlformats.org/drawingml/2006/main" xmlns:r="http://schemas.openxmlformats.org/officeDocument/2006/relationships" xmlns:p="http://schemas.openxmlformats.org/presentationml/2006/main">
  <p:tag name="MENTIMETER_QUESTION_ID_KEY" val="y41xqjz7bucf"/>
</p:tagLst>
</file>

<file path=ppt/tags/tag3.xml><?xml version="1.0" encoding="utf-8"?>
<p:tagLst xmlns:a="http://schemas.openxmlformats.org/drawingml/2006/main" xmlns:r="http://schemas.openxmlformats.org/officeDocument/2006/relationships" xmlns:p="http://schemas.openxmlformats.org/presentationml/2006/main">
  <p:tag name="MENTIMETER_QUESTION_ID_KEY" val="pzxbmwf9usvv"/>
</p:tagLst>
</file>

<file path=ppt/tags/tag4.xml><?xml version="1.0" encoding="utf-8"?>
<p:tagLst xmlns:a="http://schemas.openxmlformats.org/drawingml/2006/main" xmlns:r="http://schemas.openxmlformats.org/officeDocument/2006/relationships" xmlns:p="http://schemas.openxmlformats.org/presentationml/2006/main">
  <p:tag name="MENTIMETER_QUESTION_ID_KEY" val="ckv2zxpx6nx9"/>
</p:tagLst>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21.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48.pn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48.png"/></Relationships>
</file>

<file path=ppt/webextensions/webextension1.xml><?xml version="1.0" encoding="utf-8"?>
<we:webextension xmlns:we="http://schemas.microsoft.com/office/webextensions/webextension/2010/11" id="{73BFC3EF-E848-4C5E-A207-2E26C6E4327D}">
  <we:reference id="4f6160f0-3339-47d0-9fd2-7d10a3e86c34" version="4.4.0.0" store="EXCatalog" storeType="EXCatalog"/>
  <we:alternateReferences>
    <we:reference id="WA104379261" version="4.4.0.0" store="en-US" storeType="OMEX"/>
  </we:alternateReferences>
  <we:properties>
    <we:property name="MENTIMETER_QUESTION_ID_KEY" value="&quot;y41xqjz7bucf&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9AEE6030-E7DC-4AF6-8CBE-BF3FE25CAE7A}">
  <we:reference id="4f6160f0-3339-47d0-9fd2-7d10a3e86c34" version="4.4.0.0" store="EXCatalog" storeType="EXCatalog"/>
  <we:alternateReferences>
    <we:reference id="WA104379261" version="4.4.0.0" store="en-US" storeType="OMEX"/>
  </we:alternateReferences>
  <we:properties>
    <we:property name="MENTIMETER_QUESTION_ID_KEY" value="&quot;pzxbmwf9usvv&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86380175-164C-4B61-9D16-7A3D213A78A5}">
  <we:reference id="4f6160f0-3339-47d0-9fd2-7d10a3e86c34" version="4.4.0.0" store="EXCatalog" storeType="EXCatalog"/>
  <we:alternateReferences>
    <we:reference id="WA104379261" version="4.4.0.0" store="en-US" storeType="OMEX"/>
  </we:alternateReferences>
  <we:properties>
    <we:property name="MENTIMETER_QUESTION_ID_KEY" value="&quot;ckv2zxpx6nx9&quot;"/>
  </we:properties>
  <we:bindings/>
  <we:snapshot xmlns:r="http://schemas.openxmlformats.org/officeDocument/2006/relationships" r:embed="rId1"/>
</we:webextension>
</file>

<file path=docMetadata/LabelInfo.xml><?xml version="1.0" encoding="utf-8"?>
<clbl:labelList xmlns:clbl="http://schemas.microsoft.com/office/2020/mipLabelMetadata">
  <clbl:label id="{a2d1f95f-8510-4424-8ae1-5c596bdbd578}" enabled="0" method="" siteId="{a2d1f95f-8510-4424-8ae1-5c596bdbd578}" removed="1"/>
</clbl:labelList>
</file>

<file path=docProps/app.xml><?xml version="1.0" encoding="utf-8"?>
<Properties xmlns="http://schemas.openxmlformats.org/officeDocument/2006/extended-properties" xmlns:vt="http://schemas.openxmlformats.org/officeDocument/2006/docPropsVTypes">
  <TotalTime>217</TotalTime>
  <Words>4044</Words>
  <Application>Microsoft Office PowerPoint</Application>
  <PresentationFormat>On-screen Show (16:9)</PresentationFormat>
  <Paragraphs>715</Paragraphs>
  <Slides>56</Slides>
  <Notes>53</Notes>
  <HiddenSlides>4</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Streamline</vt:lpstr>
      <vt:lpstr>PowerPoint Presentation</vt:lpstr>
      <vt:lpstr> What do I do?</vt:lpstr>
      <vt:lpstr>PowerPoint Presentation</vt:lpstr>
      <vt:lpstr>PowerPoint Presentation</vt:lpstr>
      <vt:lpstr>PowerPoint Presentation</vt:lpstr>
      <vt:lpstr>How I got here Spoiler alert: Luck chance  was involved</vt:lpstr>
      <vt:lpstr>My path here: Undergrad</vt:lpstr>
      <vt:lpstr>My path here: Med school / MPH</vt:lpstr>
      <vt:lpstr>My path here: After school</vt:lpstr>
      <vt:lpstr>My path here: After school</vt:lpstr>
      <vt:lpstr>My path here: The role of luck</vt:lpstr>
      <vt:lpstr>My path here: The role of luck</vt:lpstr>
      <vt:lpstr>How can you get here?</vt:lpstr>
      <vt:lpstr>Practical Disease Transmission</vt:lpstr>
      <vt:lpstr>Which news story keeps me up at night?</vt:lpstr>
      <vt:lpstr>Which news story keeps me up at night?</vt:lpstr>
      <vt:lpstr>Case #1</vt:lpstr>
      <vt:lpstr>Case 1: The scenario</vt:lpstr>
      <vt:lpstr>Case 1: The virus</vt:lpstr>
      <vt:lpstr>Case 1: Transmission in the air</vt:lpstr>
      <vt:lpstr>Case 1: Transmission in the air</vt:lpstr>
      <vt:lpstr>Case 1: An aside</vt:lpstr>
      <vt:lpstr>Case 1: Speaking of ventilation</vt:lpstr>
      <vt:lpstr>Case 1: Positive pressure room (bad for measles)</vt:lpstr>
      <vt:lpstr>Case 1: Negative pressure room (good)</vt:lpstr>
      <vt:lpstr>Case 1: Back to the case</vt:lpstr>
      <vt:lpstr>Case 1: Back to the case</vt:lpstr>
      <vt:lpstr>Case 1: The aftermath</vt:lpstr>
      <vt:lpstr>Measles: What I spend most of my time on</vt:lpstr>
      <vt:lpstr>Case #2</vt:lpstr>
      <vt:lpstr>Case 2: The scenario</vt:lpstr>
      <vt:lpstr>Is this a breakout?</vt:lpstr>
      <vt:lpstr>Is this a breakout?</vt:lpstr>
      <vt:lpstr>Case 2: Is this an outbreak?</vt:lpstr>
      <vt:lpstr>Case 2: Is this an outbreak?</vt:lpstr>
      <vt:lpstr>Case 2: The epi investigation</vt:lpstr>
      <vt:lpstr>Case 2: The epi investigation</vt:lpstr>
      <vt:lpstr>Case 2: Transmission isn’t always textbook</vt:lpstr>
      <vt:lpstr>Case #3</vt:lpstr>
      <vt:lpstr>Case 3: The scenerio</vt:lpstr>
      <vt:lpstr>Case 3: The scenerio</vt:lpstr>
      <vt:lpstr>Case 3: What are HAIs?</vt:lpstr>
      <vt:lpstr>Where do I start?</vt:lpstr>
      <vt:lpstr>Where do we start?</vt:lpstr>
      <vt:lpstr>Case 3: I can’t be everywhere at once</vt:lpstr>
      <vt:lpstr>Case 3: What’s wrong with 4-West?</vt:lpstr>
      <vt:lpstr>Case 3: What’s wrong with 4-West?</vt:lpstr>
      <vt:lpstr>Case 3: John Snow</vt:lpstr>
      <vt:lpstr>Case 3: Doing some observations</vt:lpstr>
      <vt:lpstr>Case 3: Doing some observations</vt:lpstr>
      <vt:lpstr>Case 3: Doing some observations</vt:lpstr>
      <vt:lpstr>Case 3: Human factors &amp; safety culture</vt:lpstr>
      <vt:lpstr>Case 3: Teamwork</vt:lpstr>
      <vt:lpstr>Learning points &amp; take aways</vt:lpstr>
      <vt:lpstr>Healthcare Epidemiology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Ratliff, Hunter</cp:lastModifiedBy>
  <cp:revision>4</cp:revision>
  <dcterms:modified xsi:type="dcterms:W3CDTF">2026-09-13T14:53:20Z</dcterms:modified>
</cp:coreProperties>
</file>