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58" r:id="rId3"/>
    <p:sldId id="276" r:id="rId4"/>
    <p:sldId id="277" r:id="rId5"/>
    <p:sldId id="261" r:id="rId6"/>
    <p:sldId id="274" r:id="rId7"/>
    <p:sldId id="278" r:id="rId8"/>
    <p:sldId id="266" r:id="rId9"/>
    <p:sldId id="265" r:id="rId10"/>
    <p:sldId id="267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81633"/>
  </p:normalViewPr>
  <p:slideViewPr>
    <p:cSldViewPr snapToGrid="0">
      <p:cViewPr varScale="1">
        <p:scale>
          <a:sx n="99" d="100"/>
          <a:sy n="99" d="100"/>
        </p:scale>
        <p:origin x="20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AEE11-CF3B-4B12-BAB2-D5498646AB4D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41857-C761-4F80-806B-DCE568968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62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admission developed HA, diarrhea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Four days prior to admission, broke up a fight between two dogs, had bite to L 5th digit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Three days PTA, his donkey had a “foot infection” which he cleaned out with his bare hands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41857-C761-4F80-806B-DCE568968D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0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admission developed HA, diarrhea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Four days prior to admission, broke up a fight between two dogs, had bite to L 5th digit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Three days PTA, his donkey had a “foot infection” which he cleaned out with his bare hands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41857-C761-4F80-806B-DCE568968D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30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2042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MCV: 88</a:t>
            </a:r>
          </a:p>
          <a:p>
            <a:r>
              <a:rPr lang="en-US" dirty="0" err="1"/>
              <a:t>Coags</a:t>
            </a:r>
            <a:r>
              <a:rPr lang="en-US" dirty="0"/>
              <a:t>: OK, INR 1.18, PTT 42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</a:t>
            </a:r>
            <a:r>
              <a:rPr lang="en-US" baseline="-25000" dirty="0" err="1"/>
              <a:t>Osm</a:t>
            </a:r>
            <a:r>
              <a:rPr lang="en-US" dirty="0"/>
              <a:t>: </a:t>
            </a:r>
            <a:r>
              <a:rPr lang="en-US" dirty="0">
                <a:solidFill>
                  <a:schemeClr val="accent1"/>
                </a:solidFill>
              </a:rPr>
              <a:t>271 (low)</a:t>
            </a:r>
            <a:r>
              <a:rPr lang="en-US" dirty="0"/>
              <a:t> | </a:t>
            </a:r>
            <a:r>
              <a:rPr lang="en-US" dirty="0" err="1"/>
              <a:t>U</a:t>
            </a:r>
            <a:r>
              <a:rPr lang="en-US" baseline="-25000" dirty="0" err="1"/>
              <a:t>Osm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520</a:t>
            </a:r>
            <a:r>
              <a:rPr lang="en-US" dirty="0"/>
              <a:t> (high) | </a:t>
            </a:r>
            <a:r>
              <a:rPr lang="en-US" dirty="0" err="1"/>
              <a:t>U</a:t>
            </a:r>
            <a:r>
              <a:rPr lang="en-US" baseline="-25000" dirty="0" err="1"/>
              <a:t>Na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82</a:t>
            </a:r>
            <a:r>
              <a:rPr lang="en-US" dirty="0"/>
              <a:t> (high) | </a:t>
            </a:r>
            <a:r>
              <a:rPr lang="en-US" dirty="0" err="1"/>
              <a:t>FE</a:t>
            </a:r>
            <a:r>
              <a:rPr lang="en-US" baseline="-25000" dirty="0" err="1"/>
              <a:t>Na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0.5% (high)</a:t>
            </a:r>
            <a:endParaRPr lang="en-US" dirty="0"/>
          </a:p>
          <a:p>
            <a:r>
              <a:rPr lang="en-US" dirty="0" err="1"/>
              <a:t>Lepto</a:t>
            </a:r>
            <a:r>
              <a:rPr lang="en-US" dirty="0"/>
              <a:t> IgM:  (-)</a:t>
            </a:r>
          </a:p>
          <a:p>
            <a:r>
              <a:rPr lang="en-US" dirty="0"/>
              <a:t>Typus IgM, IgG:  (-)</a:t>
            </a:r>
          </a:p>
          <a:p>
            <a:r>
              <a:rPr lang="en-US" dirty="0"/>
              <a:t>Q Fever (-)</a:t>
            </a:r>
          </a:p>
          <a:p>
            <a:r>
              <a:rPr lang="en-US" dirty="0"/>
              <a:t>Brucella IgM, IgG: (-)</a:t>
            </a:r>
          </a:p>
          <a:p>
            <a:r>
              <a:rPr lang="en-US" dirty="0"/>
              <a:t>CMV IgM, PCR (-), IgG positive</a:t>
            </a:r>
          </a:p>
          <a:p>
            <a:r>
              <a:rPr lang="en-US" dirty="0"/>
              <a:t>EBV IgM, PCR (-)</a:t>
            </a:r>
          </a:p>
          <a:p>
            <a:r>
              <a:rPr lang="en-US" dirty="0"/>
              <a:t>Rheum negative: SS-A, SS-B, Aldolase, Anti-Jo1, anti-smooth muscle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41857-C761-4F80-806B-DCE568968D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73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Compared to CSD (</a:t>
            </a:r>
            <a:r>
              <a:rPr lang="en-US" sz="1200" i="1" dirty="0"/>
              <a:t>Bartonella </a:t>
            </a:r>
            <a:r>
              <a:rPr lang="en-US" sz="1200" i="1" dirty="0" err="1"/>
              <a:t>henselae</a:t>
            </a:r>
            <a:r>
              <a:rPr lang="en-US" dirty="0"/>
              <a:t>) where the hallmark is tender regional LAD (3-10d) +/- reticuloendothelial involvement in kiddos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241857-C761-4F80-806B-DCE568968D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9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453266-6937-4281-A1EA-231B814514D6}" type="datetimeFigureOut">
              <a:rPr lang="en-US" smtClean="0"/>
              <a:pPr/>
              <a:t>10/24/21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BBDB5E-3EA3-4213-819A-44F0BE6DCD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5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30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333499"/>
            <a:ext cx="2628900" cy="48434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33499"/>
            <a:ext cx="7734300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87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6130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08101"/>
            <a:ext cx="10515600" cy="1054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600325"/>
            <a:ext cx="5181600" cy="357663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600325"/>
            <a:ext cx="5181600" cy="357663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5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952625"/>
            <a:ext cx="5157787" cy="647700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871786"/>
            <a:ext cx="5157787" cy="325278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52625"/>
            <a:ext cx="5183188" cy="647700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871786"/>
            <a:ext cx="5183188" cy="325278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32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53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36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7775"/>
            <a:ext cx="3932237" cy="10191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247775"/>
            <a:ext cx="6172200" cy="46212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43174"/>
            <a:ext cx="3932237" cy="33258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292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09700"/>
            <a:ext cx="3932237" cy="952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409700"/>
            <a:ext cx="6172200" cy="4451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3266-6937-4281-A1EA-231B814514D6}" type="datetimeFigureOut">
              <a:rPr lang="en-US" smtClean="0"/>
              <a:t>10/24/21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BDB5E-3EA3-4213-819A-44F0BE6DC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82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3081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847975"/>
            <a:ext cx="10515600" cy="329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A453266-6937-4281-A1EA-231B814514D6}" type="datetimeFigureOut">
              <a:rPr lang="en-US" smtClean="0"/>
              <a:pPr/>
              <a:t>10/24/21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EBBDB5E-3EA3-4213-819A-44F0BE6DCD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6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F77F0-8689-4D6D-8872-B772ABD06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698" y="143692"/>
            <a:ext cx="5915297" cy="71342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Image Challenge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3BD8D4-75CB-48F9-80CA-C70F191CA382}"/>
              </a:ext>
            </a:extLst>
          </p:cNvPr>
          <p:cNvSpPr txBox="1"/>
          <p:nvPr/>
        </p:nvSpPr>
        <p:spPr>
          <a:xfrm>
            <a:off x="3849624" y="2478024"/>
            <a:ext cx="631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Logan Will add an image here.</a:t>
            </a:r>
          </a:p>
        </p:txBody>
      </p:sp>
    </p:spTree>
    <p:extLst>
      <p:ext uri="{BB962C8B-B14F-4D97-AF65-F5344CB8AC3E}">
        <p14:creationId xmlns:p14="http://schemas.microsoft.com/office/powerpoint/2010/main" val="3356919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52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Hospital Course / Diagnosis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283784"/>
          </a:xfrm>
        </p:spPr>
        <p:txBody>
          <a:bodyPr>
            <a:normAutofit/>
          </a:bodyPr>
          <a:lstStyle/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  <a:sym typeface="Wingding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D275F1-D636-044E-B64B-83DD1882E913}"/>
              </a:ext>
            </a:extLst>
          </p:cNvPr>
          <p:cNvSpPr txBox="1"/>
          <p:nvPr/>
        </p:nvSpPr>
        <p:spPr>
          <a:xfrm>
            <a:off x="410966" y="1202076"/>
            <a:ext cx="1127075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ED:</a:t>
            </a:r>
            <a:r>
              <a:rPr lang="en-US" dirty="0"/>
              <a:t> Initially afebrile, spiked high fever overnight to 103 on the floor</a:t>
            </a:r>
          </a:p>
          <a:p>
            <a:endParaRPr lang="en-US" dirty="0"/>
          </a:p>
          <a:p>
            <a:r>
              <a:rPr lang="en-US" b="1" dirty="0"/>
              <a:t>HD 1:</a:t>
            </a:r>
            <a:r>
              <a:rPr lang="en-US" dirty="0"/>
              <a:t> Hyponatremia improved; ID consulted for persistent fevers </a:t>
            </a:r>
          </a:p>
          <a:p>
            <a:endParaRPr lang="en-US" dirty="0"/>
          </a:p>
          <a:p>
            <a:r>
              <a:rPr lang="en-US" b="1" dirty="0"/>
              <a:t>HD 3:</a:t>
            </a:r>
            <a:r>
              <a:rPr lang="en-US" dirty="0"/>
              <a:t> Had new L axilla pain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Tender axillary LAD, warm erythema extending from axilla to anterior chest and lateral abdomen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Started on Doxy + Cefepime</a:t>
            </a:r>
          </a:p>
          <a:p>
            <a:endParaRPr lang="en-US" dirty="0"/>
          </a:p>
          <a:p>
            <a:r>
              <a:rPr lang="en-US" b="1" dirty="0"/>
              <a:t>HD 4:</a:t>
            </a:r>
            <a:r>
              <a:rPr lang="en-US" dirty="0"/>
              <a:t> Abd erythema improved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Rapid worsening of L axillary edema and L pectoralis myositis seen on 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Added Levofloxacin coverage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Surg consulted for abscess drainage</a:t>
            </a:r>
          </a:p>
          <a:p>
            <a:endParaRPr lang="en-US" dirty="0"/>
          </a:p>
          <a:p>
            <a:r>
              <a:rPr lang="en-US" b="1" dirty="0"/>
              <a:t>HD 5:</a:t>
            </a:r>
            <a:r>
              <a:rPr lang="en-US" dirty="0"/>
              <a:t> Further improvement of erythema, resolution of fevers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BCx</a:t>
            </a:r>
            <a:r>
              <a:rPr lang="en-US" dirty="0"/>
              <a:t> from HD3 speciated </a:t>
            </a:r>
            <a:r>
              <a:rPr lang="en-US" b="1" i="1" dirty="0"/>
              <a:t>Pasteurella </a:t>
            </a:r>
            <a:r>
              <a:rPr lang="en-US" b="1" i="1" dirty="0" err="1"/>
              <a:t>multocida</a:t>
            </a:r>
            <a:endParaRPr lang="en-US" b="1" i="1" dirty="0"/>
          </a:p>
          <a:p>
            <a:endParaRPr lang="en-US" dirty="0"/>
          </a:p>
          <a:p>
            <a:r>
              <a:rPr lang="en-US" dirty="0"/>
              <a:t>Final Diagnosis: </a:t>
            </a:r>
            <a:r>
              <a:rPr lang="en-US" b="1" i="1" dirty="0"/>
              <a:t>Pasteurella </a:t>
            </a:r>
            <a:r>
              <a:rPr lang="en-US" b="1" i="1" dirty="0" err="1"/>
              <a:t>multocida</a:t>
            </a:r>
            <a:r>
              <a:rPr lang="en-US" b="1" dirty="0"/>
              <a:t> bacteremia</a:t>
            </a:r>
            <a:r>
              <a:rPr lang="en-US" dirty="0"/>
              <a:t> complicated by Pasteurella pyomyositis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60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53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Teaching Points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1C59ADA-3CBE-4040-B600-FB11066CE51D}"/>
              </a:ext>
            </a:extLst>
          </p:cNvPr>
          <p:cNvSpPr txBox="1">
            <a:spLocks/>
          </p:cNvSpPr>
          <p:nvPr/>
        </p:nvSpPr>
        <p:spPr>
          <a:xfrm>
            <a:off x="629653" y="1325563"/>
            <a:ext cx="10932693" cy="48180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+mn-lt"/>
                <a:ea typeface="Times New Roman" charset="0"/>
                <a:cs typeface="Times New Roman" charset="0"/>
              </a:rPr>
              <a:t>Animal Bites</a:t>
            </a:r>
            <a:r>
              <a:rPr lang="en-US" dirty="0">
                <a:latin typeface="+mn-lt"/>
                <a:ea typeface="Times New Roman" charset="0"/>
                <a:cs typeface="Times New Roman" charset="0"/>
              </a:rPr>
              <a:t> – Polymicrobial</a:t>
            </a:r>
          </a:p>
          <a:p>
            <a:r>
              <a:rPr lang="en-US" dirty="0">
                <a:latin typeface="+mn-lt"/>
                <a:ea typeface="Times New Roman" charset="0"/>
                <a:cs typeface="Times New Roman" charset="0"/>
              </a:rPr>
              <a:t>Cover for Staph, Strep, anaerobes, </a:t>
            </a:r>
            <a:r>
              <a:rPr lang="en-US" i="1" dirty="0">
                <a:latin typeface="+mn-lt"/>
                <a:ea typeface="Times New Roman" charset="0"/>
                <a:cs typeface="Times New Roman" charset="0"/>
              </a:rPr>
              <a:t>Pasteurella</a:t>
            </a:r>
          </a:p>
          <a:p>
            <a:r>
              <a:rPr lang="en-US" dirty="0">
                <a:latin typeface="+mn-lt"/>
                <a:ea typeface="Times New Roman" charset="0"/>
                <a:cs typeface="Times New Roman" charset="0"/>
              </a:rPr>
              <a:t>Cats are worse than dogs</a:t>
            </a:r>
          </a:p>
          <a:p>
            <a:r>
              <a:rPr lang="en-US" dirty="0">
                <a:latin typeface="+mn-lt"/>
                <a:ea typeface="Times New Roman" charset="0"/>
                <a:cs typeface="Times New Roman" charset="0"/>
              </a:rPr>
              <a:t>Human bites are also bad</a:t>
            </a:r>
          </a:p>
          <a:p>
            <a:r>
              <a:rPr lang="en-US" dirty="0">
                <a:latin typeface="+mn-lt"/>
                <a:ea typeface="Times New Roman" charset="0"/>
                <a:cs typeface="Times New Roman" charset="0"/>
              </a:rPr>
              <a:t>Empiric: </a:t>
            </a:r>
            <a:r>
              <a:rPr lang="en-US" dirty="0" err="1">
                <a:latin typeface="+mn-lt"/>
                <a:ea typeface="Times New Roman" charset="0"/>
                <a:cs typeface="Times New Roman" charset="0"/>
              </a:rPr>
              <a:t>Amox-clav</a:t>
            </a:r>
            <a:r>
              <a:rPr lang="en-US" dirty="0">
                <a:latin typeface="+mn-lt"/>
                <a:ea typeface="Times New Roman" charset="0"/>
                <a:cs typeface="Times New Roman" charset="0"/>
              </a:rPr>
              <a:t> (unless severe)</a:t>
            </a:r>
          </a:p>
          <a:p>
            <a:endParaRPr lang="en-US" dirty="0">
              <a:latin typeface="+mn-lt"/>
              <a:ea typeface="Times New Roman" charset="0"/>
              <a:cs typeface="Times New Roman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/>
              <a:t>Pasteurella</a:t>
            </a:r>
            <a:r>
              <a:rPr lang="en-US" b="1" dirty="0"/>
              <a:t> species</a:t>
            </a:r>
          </a:p>
          <a:p>
            <a:r>
              <a:rPr lang="en-US" dirty="0"/>
              <a:t>Exposure: Dog &gt; cat bite</a:t>
            </a:r>
          </a:p>
          <a:p>
            <a:r>
              <a:rPr lang="en-US" dirty="0"/>
              <a:t>Presentation: </a:t>
            </a:r>
          </a:p>
          <a:p>
            <a:pPr lvl="1"/>
            <a:r>
              <a:rPr lang="en-US" dirty="0"/>
              <a:t>Cellulitis (1-2d) +/- purulence &gt;&gt; LAD</a:t>
            </a:r>
          </a:p>
          <a:p>
            <a:pPr lvl="1"/>
            <a:r>
              <a:rPr lang="en-US" dirty="0"/>
              <a:t>Can be rapidly progressive similar to GAS </a:t>
            </a:r>
          </a:p>
          <a:p>
            <a:pPr lvl="1"/>
            <a:r>
              <a:rPr lang="en-US" dirty="0"/>
              <a:t>Lesser: Osteo/SA distal to bite (↑ if pre-existing joint </a:t>
            </a:r>
            <a:r>
              <a:rPr lang="en-US" dirty="0" err="1"/>
              <a:t>dz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Bacteremia, resp/CNS/</a:t>
            </a:r>
            <a:r>
              <a:rPr lang="en-US" dirty="0" err="1"/>
              <a:t>abd</a:t>
            </a:r>
            <a:r>
              <a:rPr lang="en-US" dirty="0"/>
              <a:t> </a:t>
            </a:r>
            <a:r>
              <a:rPr lang="en-US" dirty="0" err="1"/>
              <a:t>infxn</a:t>
            </a:r>
            <a:r>
              <a:rPr lang="en-US" dirty="0"/>
              <a:t> rare in immunocompetent</a:t>
            </a:r>
          </a:p>
          <a:p>
            <a:r>
              <a:rPr lang="en-US" dirty="0"/>
              <a:t>Tx: Penicillin! </a:t>
            </a:r>
          </a:p>
          <a:p>
            <a:pPr lvl="1"/>
            <a:r>
              <a:rPr lang="en-US" dirty="0"/>
              <a:t>But need to cover other organisms too</a:t>
            </a:r>
          </a:p>
          <a:p>
            <a:endParaRPr lang="en-US" dirty="0">
              <a:latin typeface="+mn-lt"/>
              <a:ea typeface="Times New Roman" charset="0"/>
              <a:cs typeface="Times New Roman" charset="0"/>
            </a:endParaRPr>
          </a:p>
          <a:p>
            <a:pPr lvl="1"/>
            <a:endParaRPr lang="en-US" dirty="0">
              <a:latin typeface="+mn-lt"/>
              <a:ea typeface="Times New Roman" charset="0"/>
              <a:cs typeface="Times New Roman" charset="0"/>
            </a:endParaRPr>
          </a:p>
          <a:p>
            <a:endParaRPr lang="en-US" dirty="0">
              <a:latin typeface="+mn-lt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208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MKSAP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818062"/>
          </a:xfrm>
        </p:spPr>
        <p:txBody>
          <a:bodyPr/>
          <a:lstStyle/>
          <a:p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Please add a MKSAP question relating to the topic and reference the Number and section</a:t>
            </a:r>
          </a:p>
        </p:txBody>
      </p:sp>
    </p:spTree>
    <p:extLst>
      <p:ext uri="{BB962C8B-B14F-4D97-AF65-F5344CB8AC3E}">
        <p14:creationId xmlns:p14="http://schemas.microsoft.com/office/powerpoint/2010/main" val="139219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263" y="1636895"/>
            <a:ext cx="10186737" cy="947738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atin typeface="Times New Roman" charset="0"/>
                <a:ea typeface="Times New Roman" charset="0"/>
                <a:cs typeface="Times New Roman" charset="0"/>
              </a:rPr>
              <a:t>Animal Farm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262" y="3689744"/>
            <a:ext cx="10671841" cy="515437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Times New Roman" charset="0"/>
                <a:ea typeface="Times New Roman" charset="0"/>
                <a:cs typeface="Times New Roman" charset="0"/>
              </a:rPr>
              <a:t>Hunter Ratliff MD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– Case conference 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Oct 27</a:t>
            </a:r>
            <a:r>
              <a:rPr lang="en-US" baseline="30000">
                <a:latin typeface="Times New Roman" charset="0"/>
                <a:ea typeface="Times New Roman" charset="0"/>
                <a:cs typeface="Times New Roman" charset="0"/>
              </a:rPr>
              <a:t>th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2021</a:t>
            </a:r>
            <a:endParaRPr lang="en-US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02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9648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915"/>
            <a:ext cx="10515600" cy="540343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CC: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AMS, intermittent fevers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75 M p/w fatigue, confusion x3 days &amp; intermittent fevers.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Had been </a:t>
            </a:r>
            <a:r>
              <a:rPr lang="en-US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working outdoors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(in </a:t>
            </a:r>
            <a:r>
              <a:rPr lang="en-US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August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x3 days w/ poor PO intake. Wife said he had been “acting differently” w/ occasional stumbling.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PMH: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 HTN, HLD, T2DM (A1c 6.2), urge incontinence</a:t>
            </a:r>
          </a:p>
          <a:p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Meds: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Alogliptin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Losartan, </a:t>
            </a:r>
            <a:endParaRPr lang="en-US" u="sng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Surg: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None</a:t>
            </a:r>
          </a:p>
          <a:p>
            <a:r>
              <a:rPr lang="en-US" u="sng" dirty="0" err="1">
                <a:latin typeface="Times New Roman" charset="0"/>
                <a:ea typeface="Times New Roman" charset="0"/>
                <a:cs typeface="Times New Roman" charset="0"/>
              </a:rPr>
              <a:t>FHx</a:t>
            </a:r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Non-contributory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Social: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2 drinks per day, remote smoking hx, no IVDU</a:t>
            </a:r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(+) animals</a:t>
            </a:r>
          </a:p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Dogs, cats (incl. feral cats), donkeys, chickens, peacocks, birds</a:t>
            </a:r>
          </a:p>
        </p:txBody>
      </p:sp>
    </p:spTree>
    <p:extLst>
      <p:ext uri="{BB962C8B-B14F-4D97-AF65-F5344CB8AC3E}">
        <p14:creationId xmlns:p14="http://schemas.microsoft.com/office/powerpoint/2010/main" val="248301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19648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5915"/>
            <a:ext cx="10515600" cy="540343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CC: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AMS, intermittent fevers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75 M p/w fatigue, confusion x3 days &amp; intermittent fevers.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Had been </a:t>
            </a:r>
            <a:r>
              <a:rPr lang="en-US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working outdoors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(in </a:t>
            </a:r>
            <a:r>
              <a:rPr lang="en-US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August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x3 days w/ poor PO intake. Wife said he had been “acting differently” w/ occasional stumbling.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PMH: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 HTN, HLD, T2DM (A1c 6.2), urge incontinence</a:t>
            </a:r>
          </a:p>
          <a:p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Meds: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dirty="0" err="1">
                <a:latin typeface="Times New Roman" charset="0"/>
                <a:ea typeface="Times New Roman" charset="0"/>
                <a:cs typeface="Times New Roman" charset="0"/>
              </a:rPr>
              <a:t>Alogliptin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Losartan, </a:t>
            </a:r>
            <a:endParaRPr lang="en-US" u="sng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Surg: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None</a:t>
            </a:r>
          </a:p>
          <a:p>
            <a:r>
              <a:rPr lang="en-US" u="sng" dirty="0" err="1">
                <a:latin typeface="Times New Roman" charset="0"/>
                <a:ea typeface="Times New Roman" charset="0"/>
                <a:cs typeface="Times New Roman" charset="0"/>
              </a:rPr>
              <a:t>FHx</a:t>
            </a:r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Non-contributory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u="sng" dirty="0">
                <a:latin typeface="Times New Roman" charset="0"/>
                <a:ea typeface="Times New Roman" charset="0"/>
                <a:cs typeface="Times New Roman" charset="0"/>
              </a:rPr>
              <a:t>Social: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2 drinks per day, remote smoking hx, no IVDU, </a:t>
            </a: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(+) animals</a:t>
            </a:r>
          </a:p>
          <a:p>
            <a:r>
              <a:rPr lang="en-US" dirty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Dogs, cats (incl. feral cats), donkeys, chickens, peacocks, birds</a:t>
            </a:r>
          </a:p>
        </p:txBody>
      </p:sp>
    </p:spTree>
    <p:extLst>
      <p:ext uri="{BB962C8B-B14F-4D97-AF65-F5344CB8AC3E}">
        <p14:creationId xmlns:p14="http://schemas.microsoft.com/office/powerpoint/2010/main" val="3616541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737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Physical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116" y="2037347"/>
            <a:ext cx="10515600" cy="4619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GEN: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AOx3, NAD</a:t>
            </a:r>
            <a:endParaRPr lang="en-US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HEENT: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NCAT, EOMI, </a:t>
            </a:r>
            <a:r>
              <a:rPr lang="en-US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frontal &amp; temporal TTP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Neck: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No JVD, no LAD</a:t>
            </a:r>
          </a:p>
          <a:p>
            <a:pPr marL="0" indent="0">
              <a:buNone/>
            </a:pP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Pulm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: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CTAB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CV: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	RRR, no edema; orthostatic (+) in ED, </a:t>
            </a:r>
            <a:r>
              <a:rPr lang="en-US" i="1" dirty="0">
                <a:latin typeface="Times New Roman" charset="0"/>
                <a:ea typeface="Times New Roman" charset="0"/>
                <a:cs typeface="Times New Roman" charset="0"/>
              </a:rPr>
              <a:t>resolved s/p 2L NS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Abd: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	Soft, NTND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MSK: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Moves all extremities, </a:t>
            </a:r>
            <a:r>
              <a:rPr lang="en-US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L axillary LN TTP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Skin: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US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Wound on L hand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, healing w/o drainage; no other rash/lesions</a:t>
            </a:r>
          </a:p>
          <a:p>
            <a:pPr marL="0" indent="0">
              <a:buNone/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Neuro: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CN II-XII intact, strength 5/5, sensation grossly intact</a:t>
            </a:r>
          </a:p>
          <a:p>
            <a:pPr marL="0" indent="0">
              <a:buNone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9389" y="1325563"/>
            <a:ext cx="11020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Vital Signs: T </a:t>
            </a:r>
            <a:r>
              <a:rPr lang="en-US" sz="2400" u="sng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102.3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  |  HR 90  |  BP 160/75  |  RR 18  |  SpO2 96% on RA</a:t>
            </a:r>
          </a:p>
        </p:txBody>
      </p:sp>
    </p:spTree>
    <p:extLst>
      <p:ext uri="{BB962C8B-B14F-4D97-AF65-F5344CB8AC3E}">
        <p14:creationId xmlns:p14="http://schemas.microsoft.com/office/powerpoint/2010/main" val="1830934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>
            <a:spLocks noGrp="1"/>
          </p:cNvSpPr>
          <p:nvPr>
            <p:ph type="title"/>
          </p:nvPr>
        </p:nvSpPr>
        <p:spPr>
          <a:xfrm>
            <a:off x="-273056" y="119673"/>
            <a:ext cx="7642782" cy="671100"/>
          </a:xfrm>
          <a:prstGeom prst="rect">
            <a:avLst/>
          </a:prstGeom>
          <a:noFill/>
          <a:ln w="31750" cap="sq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Gill Sans"/>
              <a:buNone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 / Differential</a:t>
            </a:r>
            <a:endParaRPr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Google Shape;131;p6"/>
          <p:cNvSpPr txBox="1"/>
          <p:nvPr/>
        </p:nvSpPr>
        <p:spPr>
          <a:xfrm>
            <a:off x="229362" y="1864992"/>
            <a:ext cx="215067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Neuro</a:t>
            </a:r>
            <a:endParaRPr dirty="0">
              <a:latin typeface="Gill Sans MT" panose="020B0502020104020203" pitchFamily="34" charset="77"/>
            </a:endParaRPr>
          </a:p>
          <a:p>
            <a:pPr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</a:rPr>
              <a:t>-</a:t>
            </a: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2" name="Google Shape;132;p6"/>
          <p:cNvSpPr txBox="1"/>
          <p:nvPr/>
        </p:nvSpPr>
        <p:spPr>
          <a:xfrm>
            <a:off x="1999369" y="1864992"/>
            <a:ext cx="2408538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Cardiovascular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-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229362" y="4801118"/>
            <a:ext cx="1856100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Pulmonary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4" name="Google Shape;134;p6"/>
          <p:cNvSpPr txBox="1"/>
          <p:nvPr/>
        </p:nvSpPr>
        <p:spPr>
          <a:xfrm>
            <a:off x="6778251" y="1864991"/>
            <a:ext cx="185623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Rheum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-</a:t>
            </a: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5" name="Google Shape;135;p6"/>
          <p:cNvSpPr txBox="1"/>
          <p:nvPr/>
        </p:nvSpPr>
        <p:spPr>
          <a:xfrm>
            <a:off x="2209351" y="4801132"/>
            <a:ext cx="24084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GI/hepatology</a:t>
            </a:r>
            <a:endParaRPr dirty="0">
              <a:latin typeface="Gill Sans MT" panose="020B0502020104020203" pitchFamily="34" charset="77"/>
            </a:endParaRPr>
          </a:p>
          <a:p>
            <a:pPr lvl="0">
              <a:buClr>
                <a:schemeClr val="lt1"/>
              </a:buClr>
              <a:buSzPts val="1600"/>
            </a:pPr>
            <a:r>
              <a:rPr lang="en-US" dirty="0">
                <a:latin typeface="Gill Sans MT" panose="020B0502020104020203" pitchFamily="34" charset="77"/>
                <a:cs typeface="Gill Sans"/>
                <a:sym typeface="Gill Sans"/>
              </a:rPr>
              <a:t>- 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6" name="Google Shape;136;p6"/>
          <p:cNvSpPr txBox="1"/>
          <p:nvPr/>
        </p:nvSpPr>
        <p:spPr>
          <a:xfrm>
            <a:off x="4650676" y="1837560"/>
            <a:ext cx="1856232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Renal / </a:t>
            </a:r>
            <a:r>
              <a:rPr lang="en-US" sz="2000" b="1" dirty="0" err="1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Uro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- </a:t>
            </a:r>
            <a:endParaRPr sz="1600"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7" name="Google Shape;137;p6"/>
          <p:cNvSpPr txBox="1"/>
          <p:nvPr/>
        </p:nvSpPr>
        <p:spPr>
          <a:xfrm>
            <a:off x="8877252" y="1864990"/>
            <a:ext cx="3314748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Infectious Disease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</a:t>
            </a:r>
            <a:endParaRPr sz="1600"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8" name="Google Shape;138;p6"/>
          <p:cNvSpPr txBox="1"/>
          <p:nvPr/>
        </p:nvSpPr>
        <p:spPr>
          <a:xfrm>
            <a:off x="9951018" y="4732117"/>
            <a:ext cx="18561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Other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</a:t>
            </a: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40" name="Google Shape;140;p6"/>
          <p:cNvSpPr txBox="1"/>
          <p:nvPr/>
        </p:nvSpPr>
        <p:spPr>
          <a:xfrm>
            <a:off x="202676" y="1058195"/>
            <a:ext cx="10628456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2000" b="1" dirty="0">
                <a:latin typeface="Gill Sans"/>
                <a:ea typeface="Gill Sans"/>
                <a:cs typeface="Gill Sans"/>
                <a:sym typeface="Gill Sans"/>
              </a:rPr>
              <a:t>Summary: 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75 y/o M Hx of multiple animal exposures p/w fevers,  AMS, headache, diarrhea</a:t>
            </a:r>
            <a:endParaRPr dirty="0"/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1" name="Google Shape;141;p6"/>
          <p:cNvSpPr txBox="1"/>
          <p:nvPr/>
        </p:nvSpPr>
        <p:spPr>
          <a:xfrm>
            <a:off x="4961326" y="4732132"/>
            <a:ext cx="24084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Heme/</a:t>
            </a:r>
            <a:r>
              <a:rPr lang="en-US" sz="2000" b="1" dirty="0" err="1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Onc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</a:t>
            </a: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43" name="Google Shape;143;p6"/>
          <p:cNvSpPr txBox="1"/>
          <p:nvPr/>
        </p:nvSpPr>
        <p:spPr>
          <a:xfrm>
            <a:off x="7642782" y="6143425"/>
            <a:ext cx="3610200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"/>
                <a:ea typeface="Gill Sans"/>
                <a:cs typeface="Gill Sans"/>
                <a:sym typeface="Gill Sans"/>
              </a:rPr>
              <a:t>Next Steps????</a:t>
            </a:r>
            <a:endParaRPr dirty="0"/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- </a:t>
            </a:r>
            <a:endParaRPr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4" name="Google Shape;144;p6"/>
          <p:cNvSpPr txBox="1"/>
          <p:nvPr/>
        </p:nvSpPr>
        <p:spPr>
          <a:xfrm>
            <a:off x="7493615" y="4732117"/>
            <a:ext cx="24084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Endo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-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>
            <a:spLocks noGrp="1"/>
          </p:cNvSpPr>
          <p:nvPr>
            <p:ph type="title"/>
          </p:nvPr>
        </p:nvSpPr>
        <p:spPr>
          <a:xfrm>
            <a:off x="-273056" y="119673"/>
            <a:ext cx="7642782" cy="671100"/>
          </a:xfrm>
          <a:prstGeom prst="rect">
            <a:avLst/>
          </a:prstGeom>
          <a:noFill/>
          <a:ln w="31750" cap="sq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Gill Sans"/>
              <a:buNone/>
            </a:pP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 / Differential</a:t>
            </a:r>
            <a:endParaRPr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Google Shape;131;p6"/>
          <p:cNvSpPr txBox="1"/>
          <p:nvPr/>
        </p:nvSpPr>
        <p:spPr>
          <a:xfrm>
            <a:off x="229362" y="1864992"/>
            <a:ext cx="2150672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Neuro</a:t>
            </a:r>
            <a:endParaRPr dirty="0">
              <a:latin typeface="Gill Sans MT" panose="020B0502020104020203" pitchFamily="34" charset="77"/>
            </a:endParaRPr>
          </a:p>
          <a:p>
            <a:pPr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</a:rPr>
              <a:t>- Meningitis </a:t>
            </a:r>
          </a:p>
          <a:p>
            <a:pPr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</a:rPr>
              <a:t>- </a:t>
            </a: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Encephalitis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CVA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NPH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Paraneoplastic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Subdural hemorrhage</a:t>
            </a: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2" name="Google Shape;132;p6"/>
          <p:cNvSpPr txBox="1"/>
          <p:nvPr/>
        </p:nvSpPr>
        <p:spPr>
          <a:xfrm>
            <a:off x="1999369" y="1864992"/>
            <a:ext cx="2408538" cy="1169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Cardiovascular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- Endocarditis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3" name="Google Shape;133;p6"/>
          <p:cNvSpPr txBox="1"/>
          <p:nvPr/>
        </p:nvSpPr>
        <p:spPr>
          <a:xfrm>
            <a:off x="229362" y="4801118"/>
            <a:ext cx="1856100" cy="1415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Pulmonary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PNA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COVID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4" name="Google Shape;134;p6"/>
          <p:cNvSpPr txBox="1"/>
          <p:nvPr/>
        </p:nvSpPr>
        <p:spPr>
          <a:xfrm>
            <a:off x="6778251" y="1864991"/>
            <a:ext cx="1856232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Rheum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- Temporal arteritis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5" name="Google Shape;135;p6"/>
          <p:cNvSpPr txBox="1"/>
          <p:nvPr/>
        </p:nvSpPr>
        <p:spPr>
          <a:xfrm>
            <a:off x="2209351" y="4801132"/>
            <a:ext cx="24084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GI/hepatology</a:t>
            </a:r>
            <a:endParaRPr dirty="0">
              <a:latin typeface="Gill Sans MT" panose="020B0502020104020203" pitchFamily="34" charset="77"/>
            </a:endParaRPr>
          </a:p>
          <a:p>
            <a:pPr lvl="0">
              <a:buClr>
                <a:schemeClr val="lt1"/>
              </a:buClr>
              <a:buSzPts val="1600"/>
            </a:pPr>
            <a:r>
              <a:rPr lang="en-US" dirty="0">
                <a:latin typeface="Gill Sans MT" panose="020B0502020104020203" pitchFamily="34" charset="77"/>
                <a:cs typeface="Gill Sans"/>
                <a:sym typeface="Gill Sans"/>
              </a:rPr>
              <a:t>- C diff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6" name="Google Shape;136;p6"/>
          <p:cNvSpPr txBox="1"/>
          <p:nvPr/>
        </p:nvSpPr>
        <p:spPr>
          <a:xfrm>
            <a:off x="4650676" y="1837560"/>
            <a:ext cx="1856232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Renal / </a:t>
            </a:r>
            <a:r>
              <a:rPr lang="en-US" sz="2000" b="1" dirty="0" err="1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Uro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- Hypo/</a:t>
            </a:r>
            <a:r>
              <a:rPr lang="en-US" sz="1600" dirty="0" err="1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HyperNa</a:t>
            </a:r>
            <a:endParaRPr lang="en-US"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</a:rPr>
              <a:t>- </a:t>
            </a:r>
            <a:r>
              <a:rPr lang="en-US" sz="1600" dirty="0" err="1">
                <a:latin typeface="Gill Sans MT" panose="020B0502020104020203" pitchFamily="34" charset="77"/>
              </a:rPr>
              <a:t>HyperCa</a:t>
            </a:r>
            <a:endParaRPr lang="en-US" sz="1600"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</a:rPr>
              <a:t>- Uremia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</a:rPr>
              <a:t>- UTI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</a:rPr>
              <a:t>- Urinary retention</a:t>
            </a:r>
            <a:endParaRPr sz="1600"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7" name="Google Shape;137;p6"/>
          <p:cNvSpPr txBox="1"/>
          <p:nvPr/>
        </p:nvSpPr>
        <p:spPr>
          <a:xfrm>
            <a:off x="8877252" y="1864990"/>
            <a:ext cx="3314748" cy="1661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Infectious Disease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See other sections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</a:rPr>
              <a:t>- Zoonosis (CSD, </a:t>
            </a:r>
            <a:r>
              <a:rPr lang="en-US" sz="1600" i="1" dirty="0">
                <a:latin typeface="Gill Sans MT" panose="020B0502020104020203" pitchFamily="34" charset="77"/>
              </a:rPr>
              <a:t>Pasteurella</a:t>
            </a:r>
            <a:r>
              <a:rPr lang="en-US" sz="1600" dirty="0">
                <a:latin typeface="Gill Sans MT" panose="020B0502020104020203" pitchFamily="34" charset="77"/>
              </a:rPr>
              <a:t>)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</a:rPr>
              <a:t>- Rabies?</a:t>
            </a:r>
            <a:endParaRPr sz="1600"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38" name="Google Shape;138;p6"/>
          <p:cNvSpPr txBox="1"/>
          <p:nvPr/>
        </p:nvSpPr>
        <p:spPr>
          <a:xfrm>
            <a:off x="9951018" y="4732117"/>
            <a:ext cx="185610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Other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Organophosphate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40" name="Google Shape;140;p6"/>
          <p:cNvSpPr txBox="1"/>
          <p:nvPr/>
        </p:nvSpPr>
        <p:spPr>
          <a:xfrm>
            <a:off x="202676" y="1058195"/>
            <a:ext cx="10177696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2000" b="1" dirty="0">
                <a:latin typeface="Gill Sans"/>
                <a:ea typeface="Gill Sans"/>
                <a:cs typeface="Gill Sans"/>
                <a:sym typeface="Gill Sans"/>
              </a:rPr>
              <a:t>Summary: </a:t>
            </a:r>
            <a:r>
              <a:rPr lang="en-US" sz="2000" dirty="0">
                <a:latin typeface="Gill Sans"/>
                <a:ea typeface="Gill Sans"/>
                <a:cs typeface="Gill Sans"/>
                <a:sym typeface="Gill Sans"/>
              </a:rPr>
              <a:t>75 y/o M Hx of multiple animal exposures p/w fevers,  AMS, headache, diarrhea</a:t>
            </a:r>
            <a:endParaRPr lang="en-US" sz="2000" dirty="0"/>
          </a:p>
          <a:p>
            <a:pPr marL="285750" lvl="0" indent="-184150">
              <a:buClr>
                <a:schemeClr val="dk1"/>
              </a:buClr>
              <a:buSzPts val="1600"/>
            </a:pPr>
            <a:endParaRPr lang="en-US"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285750" lvl="0" indent="-171450">
              <a:buClr>
                <a:schemeClr val="dk1"/>
              </a:buClr>
              <a:buSzPts val="1800"/>
            </a:pPr>
            <a:endParaRPr lang="en-US"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1" name="Google Shape;141;p6"/>
          <p:cNvSpPr txBox="1"/>
          <p:nvPr/>
        </p:nvSpPr>
        <p:spPr>
          <a:xfrm>
            <a:off x="4961326" y="4732132"/>
            <a:ext cx="2408400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Heme/</a:t>
            </a:r>
            <a:r>
              <a:rPr lang="en-US" sz="2000" b="1" dirty="0" err="1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Onc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Lymphoma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cs typeface="Gill Sans"/>
                <a:sym typeface="Gill Sans"/>
              </a:rPr>
              <a:t>- Malignancy</a:t>
            </a: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  <p:sp>
        <p:nvSpPr>
          <p:cNvPr id="143" name="Google Shape;143;p6"/>
          <p:cNvSpPr txBox="1"/>
          <p:nvPr/>
        </p:nvSpPr>
        <p:spPr>
          <a:xfrm>
            <a:off x="7642782" y="6143425"/>
            <a:ext cx="36102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"/>
                <a:ea typeface="Gill Sans"/>
                <a:cs typeface="Gill Sans"/>
                <a:sym typeface="Gill Sans"/>
              </a:rPr>
              <a:t>Next Steps????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</a:pPr>
            <a:r>
              <a:rPr lang="en-US" sz="1600" dirty="0">
                <a:latin typeface="Gill Sans"/>
                <a:ea typeface="Gill Sans"/>
                <a:cs typeface="Gill Sans"/>
                <a:sym typeface="Gill Sans"/>
              </a:rPr>
              <a:t>1. Consult ID</a:t>
            </a:r>
            <a:endParaRPr dirty="0"/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4" name="Google Shape;144;p6"/>
          <p:cNvSpPr txBox="1"/>
          <p:nvPr/>
        </p:nvSpPr>
        <p:spPr>
          <a:xfrm>
            <a:off x="7493615" y="4732117"/>
            <a:ext cx="24084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Endo</a:t>
            </a:r>
            <a:endParaRPr dirty="0">
              <a:latin typeface="Gill Sans MT" panose="020B0502020104020203" pitchFamily="34" charset="77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</a:pPr>
            <a:r>
              <a:rPr lang="en-US" sz="1600" dirty="0">
                <a:latin typeface="Gill Sans MT" panose="020B0502020104020203" pitchFamily="34" charset="77"/>
                <a:ea typeface="Gill Sans"/>
                <a:cs typeface="Gill Sans"/>
                <a:sym typeface="Gill Sans"/>
              </a:rPr>
              <a:t>- Hyperthyroidism</a:t>
            </a:r>
            <a:endParaRPr dirty="0">
              <a:latin typeface="Gill Sans MT" panose="020B0502020104020203" pitchFamily="34" charset="77"/>
            </a:endParaRP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endParaRPr sz="16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dirty="0">
              <a:latin typeface="Gill Sans MT" panose="020B0502020104020203" pitchFamily="34" charset="77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022959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568" y="-119648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Labs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97568" y="2727158"/>
            <a:ext cx="3268579" cy="16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52337" y="2294021"/>
            <a:ext cx="0" cy="1138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15390" y="2294021"/>
            <a:ext cx="0" cy="1138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866147" y="2117558"/>
            <a:ext cx="854244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62138" y="2735179"/>
            <a:ext cx="858253" cy="6015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109283" y="2711116"/>
            <a:ext cx="12111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9320463" y="2117558"/>
            <a:ext cx="673769" cy="593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415463" y="2117558"/>
            <a:ext cx="69382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7331242" y="2731168"/>
            <a:ext cx="778041" cy="605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310437" y="2711116"/>
            <a:ext cx="812131" cy="593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31135" y="2357826"/>
            <a:ext cx="1483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125 </a:t>
            </a:r>
            <a:r>
              <a:rPr lang="en-US" b="1" dirty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en-US" b="1" dirty="0">
                <a:solidFill>
                  <a:schemeClr val="accent1"/>
                </a:solidFill>
              </a:rPr>
              <a:t>128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121" y="2863515"/>
            <a:ext cx="1315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07266" y="2325924"/>
            <a:ext cx="1315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92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23311" y="2903439"/>
            <a:ext cx="1315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26207" y="2325924"/>
            <a:ext cx="1315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26207" y="2903257"/>
            <a:ext cx="1315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0.93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18333" y="2550513"/>
            <a:ext cx="1315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184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81107" y="2533925"/>
            <a:ext cx="1315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13.0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422106" y="2294021"/>
            <a:ext cx="1315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13.0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09283" y="2942817"/>
            <a:ext cx="1201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88%</a:t>
            </a:r>
            <a:r>
              <a:rPr lang="en-US" dirty="0"/>
              <a:t> segs</a:t>
            </a:r>
          </a:p>
          <a:p>
            <a:pPr algn="ctr"/>
            <a:r>
              <a:rPr lang="en-US" dirty="0"/>
              <a:t>MCV 88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841823" y="2533925"/>
            <a:ext cx="1315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279104" y="4122821"/>
            <a:ext cx="40586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Micro</a:t>
            </a:r>
          </a:p>
          <a:p>
            <a:r>
              <a:rPr lang="en-US" dirty="0"/>
              <a:t>Resp PCR (-), COVID (-) x3</a:t>
            </a:r>
          </a:p>
          <a:p>
            <a:r>
              <a:rPr lang="en-US" dirty="0"/>
              <a:t>HIV (-), RPR (-), C diff (-), stool O&amp;P (-)</a:t>
            </a:r>
          </a:p>
          <a:p>
            <a:r>
              <a:rPr lang="en-US" dirty="0" err="1"/>
              <a:t>BCx</a:t>
            </a:r>
            <a:r>
              <a:rPr lang="en-US" dirty="0"/>
              <a:t>: First set (-), 2</a:t>
            </a:r>
            <a:r>
              <a:rPr lang="en-US" baseline="30000" dirty="0"/>
              <a:t>nd</a:t>
            </a:r>
            <a:r>
              <a:rPr lang="en-US" dirty="0"/>
              <a:t> set </a:t>
            </a:r>
            <a:r>
              <a:rPr lang="en-US" b="1" u="sng" dirty="0">
                <a:solidFill>
                  <a:srgbClr val="FF0000"/>
                </a:solidFill>
              </a:rPr>
              <a:t>GNRs</a:t>
            </a:r>
          </a:p>
          <a:p>
            <a:endParaRPr lang="en-US" dirty="0"/>
          </a:p>
          <a:p>
            <a:r>
              <a:rPr lang="en-US" dirty="0"/>
              <a:t>Pending: </a:t>
            </a:r>
            <a:r>
              <a:rPr lang="en-US" dirty="0" err="1"/>
              <a:t>Lepto</a:t>
            </a:r>
            <a:r>
              <a:rPr lang="en-US" dirty="0"/>
              <a:t>, Brucella, Q fever, Typus, CMV, EBV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7568" y="4166802"/>
            <a:ext cx="431533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AST: </a:t>
            </a:r>
            <a:r>
              <a:rPr lang="en-US" b="1" dirty="0">
                <a:solidFill>
                  <a:srgbClr val="FF0000"/>
                </a:solidFill>
              </a:rPr>
              <a:t>101</a:t>
            </a:r>
          </a:p>
          <a:p>
            <a:r>
              <a:rPr lang="en-US" dirty="0"/>
              <a:t>ALT: </a:t>
            </a:r>
            <a:r>
              <a:rPr lang="en-US" b="1" dirty="0">
                <a:solidFill>
                  <a:srgbClr val="FF0000"/>
                </a:solidFill>
              </a:rPr>
              <a:t>125</a:t>
            </a:r>
          </a:p>
          <a:p>
            <a:r>
              <a:rPr lang="en-US" dirty="0" err="1"/>
              <a:t>AlkP</a:t>
            </a:r>
            <a:r>
              <a:rPr lang="en-US" dirty="0"/>
              <a:t>: 89</a:t>
            </a:r>
          </a:p>
          <a:p>
            <a:r>
              <a:rPr lang="en-US" dirty="0"/>
              <a:t>Sed: </a:t>
            </a:r>
            <a:r>
              <a:rPr lang="en-US" b="1" dirty="0">
                <a:solidFill>
                  <a:srgbClr val="FF0000"/>
                </a:solidFill>
              </a:rPr>
              <a:t>60</a:t>
            </a:r>
            <a:r>
              <a:rPr lang="en-US" dirty="0"/>
              <a:t> </a:t>
            </a:r>
          </a:p>
          <a:p>
            <a:r>
              <a:rPr lang="en-US" dirty="0"/>
              <a:t>CRP: </a:t>
            </a:r>
            <a:r>
              <a:rPr lang="en-US" b="1" dirty="0">
                <a:solidFill>
                  <a:srgbClr val="FF0000"/>
                </a:solidFill>
              </a:rPr>
              <a:t>19.7</a:t>
            </a:r>
          </a:p>
          <a:p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6200FF-524E-414E-A8F0-5470A9101E41}"/>
              </a:ext>
            </a:extLst>
          </p:cNvPr>
          <p:cNvSpPr txBox="1"/>
          <p:nvPr/>
        </p:nvSpPr>
        <p:spPr>
          <a:xfrm>
            <a:off x="2370611" y="4166620"/>
            <a:ext cx="43153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UA: Unremarkable</a:t>
            </a:r>
          </a:p>
          <a:p>
            <a:r>
              <a:rPr lang="en-US" dirty="0"/>
              <a:t>UDS: Negative</a:t>
            </a:r>
          </a:p>
          <a:p>
            <a:endParaRPr lang="en-US" dirty="0"/>
          </a:p>
          <a:p>
            <a:r>
              <a:rPr lang="en-US" dirty="0" err="1"/>
              <a:t>HypoNa</a:t>
            </a:r>
            <a:r>
              <a:rPr lang="en-US" dirty="0"/>
              <a:t> workup: </a:t>
            </a:r>
            <a:r>
              <a:rPr lang="en-US" b="1" dirty="0"/>
              <a:t>SIADH</a:t>
            </a:r>
          </a:p>
          <a:p>
            <a:r>
              <a:rPr lang="en-US" sz="1600" dirty="0" err="1"/>
              <a:t>S</a:t>
            </a:r>
            <a:r>
              <a:rPr lang="en-US" sz="1600" baseline="-25000" dirty="0" err="1"/>
              <a:t>Osm</a:t>
            </a:r>
            <a:r>
              <a:rPr lang="en-US" sz="1600" dirty="0"/>
              <a:t>: </a:t>
            </a:r>
            <a:r>
              <a:rPr lang="en-US" sz="1600" dirty="0">
                <a:solidFill>
                  <a:schemeClr val="accent1"/>
                </a:solidFill>
              </a:rPr>
              <a:t>271</a:t>
            </a:r>
            <a:r>
              <a:rPr lang="en-US" sz="1600" dirty="0"/>
              <a:t> | </a:t>
            </a:r>
            <a:r>
              <a:rPr lang="en-US" sz="1600" dirty="0" err="1"/>
              <a:t>U</a:t>
            </a:r>
            <a:r>
              <a:rPr lang="en-US" sz="1600" baseline="-25000" dirty="0" err="1"/>
              <a:t>Osm</a:t>
            </a:r>
            <a:r>
              <a:rPr lang="en-US" sz="1600" dirty="0"/>
              <a:t>: </a:t>
            </a:r>
            <a:r>
              <a:rPr lang="en-US" sz="1600" dirty="0">
                <a:solidFill>
                  <a:srgbClr val="FF0000"/>
                </a:solidFill>
              </a:rPr>
              <a:t>520</a:t>
            </a:r>
            <a:r>
              <a:rPr lang="en-US" sz="1600" dirty="0"/>
              <a:t> | </a:t>
            </a:r>
            <a:r>
              <a:rPr lang="en-US" sz="1600" dirty="0" err="1"/>
              <a:t>U</a:t>
            </a:r>
            <a:r>
              <a:rPr lang="en-US" sz="1600" baseline="-25000" dirty="0" err="1"/>
              <a:t>Na</a:t>
            </a:r>
            <a:r>
              <a:rPr lang="en-US" sz="1600" dirty="0"/>
              <a:t>: </a:t>
            </a:r>
            <a:r>
              <a:rPr lang="en-US" sz="1600" dirty="0">
                <a:solidFill>
                  <a:srgbClr val="FF0000"/>
                </a:solidFill>
              </a:rPr>
              <a:t>39</a:t>
            </a:r>
            <a:r>
              <a:rPr lang="en-US" sz="1600" dirty="0"/>
              <a:t> | </a:t>
            </a:r>
            <a:r>
              <a:rPr lang="en-US" sz="1600" dirty="0" err="1"/>
              <a:t>FE</a:t>
            </a:r>
            <a:r>
              <a:rPr lang="en-US" sz="1600" baseline="-25000" dirty="0" err="1"/>
              <a:t>Na</a:t>
            </a:r>
            <a:r>
              <a:rPr lang="en-US" sz="1600" dirty="0"/>
              <a:t>: </a:t>
            </a:r>
            <a:r>
              <a:rPr lang="en-US" sz="1600" dirty="0">
                <a:solidFill>
                  <a:srgbClr val="FF0000"/>
                </a:solidFill>
              </a:rPr>
              <a:t>0.5%</a:t>
            </a:r>
          </a:p>
          <a:p>
            <a:r>
              <a:rPr lang="en-US" sz="1600" dirty="0"/>
              <a:t>Thyroid: </a:t>
            </a:r>
            <a:r>
              <a:rPr lang="en-US" sz="1600" dirty="0" err="1"/>
              <a:t>wnl</a:t>
            </a:r>
            <a:endParaRPr lang="en-US" sz="1600" dirty="0"/>
          </a:p>
          <a:p>
            <a:r>
              <a:rPr lang="en-US" sz="1600" dirty="0"/>
              <a:t>AM cortisol: 11.2</a:t>
            </a:r>
          </a:p>
        </p:txBody>
      </p:sp>
    </p:spTree>
    <p:extLst>
      <p:ext uri="{BB962C8B-B14F-4D97-AF65-F5344CB8AC3E}">
        <p14:creationId xmlns:p14="http://schemas.microsoft.com/office/powerpoint/2010/main" val="460555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652" y="0"/>
            <a:ext cx="10515600" cy="1325563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Imaging</a:t>
            </a:r>
            <a:endParaRPr lang="en-US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171074"/>
            <a:ext cx="4854260" cy="4972551"/>
          </a:xfrm>
        </p:spPr>
        <p:txBody>
          <a:bodyPr>
            <a:normAutofit/>
          </a:bodyPr>
          <a:lstStyle/>
          <a:p>
            <a:r>
              <a:rPr lang="en-US" b="1" dirty="0"/>
              <a:t>CXR on admission:</a:t>
            </a:r>
            <a:r>
              <a:rPr lang="en-US" dirty="0"/>
              <a:t> Normal</a:t>
            </a:r>
          </a:p>
          <a:p>
            <a:r>
              <a:rPr lang="en-US" b="1" dirty="0"/>
              <a:t>CTH, CTA:</a:t>
            </a:r>
            <a:r>
              <a:rPr lang="en-US" dirty="0"/>
              <a:t> Normal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CT C/A/P:</a:t>
            </a:r>
            <a:r>
              <a:rPr lang="en-US" dirty="0"/>
              <a:t> left axillary LAD and edema, L pectoralis minor myositis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A79482-5E05-4546-AEC9-4B57AA288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6748" y="1658144"/>
            <a:ext cx="6324600" cy="41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298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6297</TotalTime>
  <Words>1076</Words>
  <Application>Microsoft Macintosh PowerPoint</Application>
  <PresentationFormat>Widescreen</PresentationFormat>
  <Paragraphs>199</Paragraphs>
  <Slides>12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</vt:lpstr>
      <vt:lpstr>Gill Sans MT</vt:lpstr>
      <vt:lpstr>Times New Roman</vt:lpstr>
      <vt:lpstr>Office Theme</vt:lpstr>
      <vt:lpstr>Image Challenge</vt:lpstr>
      <vt:lpstr>Animal Farm</vt:lpstr>
      <vt:lpstr>HPI</vt:lpstr>
      <vt:lpstr>HPI</vt:lpstr>
      <vt:lpstr>Physical Exam</vt:lpstr>
      <vt:lpstr>Summary / Differential</vt:lpstr>
      <vt:lpstr>Summary / Differential</vt:lpstr>
      <vt:lpstr>Labs</vt:lpstr>
      <vt:lpstr>Imaging</vt:lpstr>
      <vt:lpstr>Hospital Course / Diagnosis</vt:lpstr>
      <vt:lpstr>Teaching Points</vt:lpstr>
      <vt:lpstr>MKSAP Questions</vt:lpstr>
    </vt:vector>
  </TitlesOfParts>
  <Company>UTHealth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Prince, Mia Lauren</dc:creator>
  <cp:lastModifiedBy>Ratliff, Hunter T.</cp:lastModifiedBy>
  <cp:revision>98</cp:revision>
  <dcterms:created xsi:type="dcterms:W3CDTF">2019-10-16T15:22:15Z</dcterms:created>
  <dcterms:modified xsi:type="dcterms:W3CDTF">2021-10-26T00:50:43Z</dcterms:modified>
</cp:coreProperties>
</file>